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4"/>
    <p:sldMasterId id="2147483910" r:id="rId5"/>
    <p:sldMasterId id="2147483927" r:id="rId6"/>
    <p:sldMasterId id="2147483939" r:id="rId7"/>
  </p:sldMasterIdLst>
  <p:notesMasterIdLst>
    <p:notesMasterId r:id="rId45"/>
  </p:notesMasterIdLst>
  <p:handoutMasterIdLst>
    <p:handoutMasterId r:id="rId46"/>
  </p:handoutMasterIdLst>
  <p:sldIdLst>
    <p:sldId id="317" r:id="rId8"/>
    <p:sldId id="312" r:id="rId9"/>
    <p:sldId id="496" r:id="rId10"/>
    <p:sldId id="520" r:id="rId11"/>
    <p:sldId id="256" r:id="rId12"/>
    <p:sldId id="263" r:id="rId13"/>
    <p:sldId id="264" r:id="rId14"/>
    <p:sldId id="265" r:id="rId15"/>
    <p:sldId id="266" r:id="rId16"/>
    <p:sldId id="267" r:id="rId17"/>
    <p:sldId id="268" r:id="rId18"/>
    <p:sldId id="258" r:id="rId19"/>
    <p:sldId id="260" r:id="rId20"/>
    <p:sldId id="278" r:id="rId21"/>
    <p:sldId id="534" r:id="rId22"/>
    <p:sldId id="269" r:id="rId23"/>
    <p:sldId id="270" r:id="rId24"/>
    <p:sldId id="275" r:id="rId25"/>
    <p:sldId id="274" r:id="rId26"/>
    <p:sldId id="273" r:id="rId27"/>
    <p:sldId id="276" r:id="rId28"/>
    <p:sldId id="277" r:id="rId29"/>
    <p:sldId id="259" r:id="rId30"/>
    <p:sldId id="535" r:id="rId31"/>
    <p:sldId id="262" r:id="rId32"/>
    <p:sldId id="536" r:id="rId33"/>
    <p:sldId id="261" r:id="rId34"/>
    <p:sldId id="537" r:id="rId35"/>
    <p:sldId id="538" r:id="rId36"/>
    <p:sldId id="539" r:id="rId37"/>
    <p:sldId id="540" r:id="rId38"/>
    <p:sldId id="541" r:id="rId39"/>
    <p:sldId id="542" r:id="rId40"/>
    <p:sldId id="543" r:id="rId41"/>
    <p:sldId id="318" r:id="rId42"/>
    <p:sldId id="518" r:id="rId43"/>
    <p:sldId id="363" r:id="rId44"/>
  </p:sldIdLst>
  <p:sldSz cx="9144000" cy="5143500" type="screen16x9"/>
  <p:notesSz cx="7102475" cy="9037638"/>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56">
          <p15:clr>
            <a:srgbClr val="A4A3A4"/>
          </p15:clr>
        </p15:guide>
        <p15:guide id="4" pos="528">
          <p15:clr>
            <a:srgbClr val="A4A3A4"/>
          </p15:clr>
        </p15:guide>
        <p15:guide id="5" pos="29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ey Chatis" initials="CC" lastIdx="6" clrIdx="0"/>
  <p:cmAuthor id="2" name="Kathleen Gosa" initials="KG" lastIdx="0" clrIdx="1"/>
  <p:cmAuthor id="3" name="Laura Thomps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7F"/>
    <a:srgbClr val="971B2F"/>
    <a:srgbClr val="0192FF"/>
    <a:srgbClr val="D2D5E6"/>
    <a:srgbClr val="2F525B"/>
    <a:srgbClr val="1A2D32"/>
    <a:srgbClr val="253A74"/>
    <a:srgbClr val="0D85A2"/>
    <a:srgbClr val="3B6672"/>
    <a:srgbClr val="87A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4" autoAdjust="0"/>
    <p:restoredTop sz="84395" autoAdjust="0"/>
  </p:normalViewPr>
  <p:slideViewPr>
    <p:cSldViewPr>
      <p:cViewPr varScale="1">
        <p:scale>
          <a:sx n="90" d="100"/>
          <a:sy n="90" d="100"/>
        </p:scale>
        <p:origin x="1328" y="184"/>
      </p:cViewPr>
      <p:guideLst>
        <p:guide orient="horz" pos="2160"/>
        <p:guide pos="2880"/>
        <p:guide orient="horz" pos="756"/>
        <p:guide pos="528"/>
        <p:guide pos="2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51882"/>
          </a:xfrm>
          <a:prstGeom prst="rect">
            <a:avLst/>
          </a:prstGeom>
        </p:spPr>
        <p:txBody>
          <a:bodyPr vert="horz" lIns="91440" tIns="45720" rIns="91440" bIns="45720" rtlCol="0"/>
          <a:lstStyle>
            <a:lvl1pPr algn="r">
              <a:defRPr sz="1200"/>
            </a:lvl1pPr>
          </a:lstStyle>
          <a:p>
            <a:fld id="{4822CA9B-3B1B-FC4F-89F6-1C478E112BAD}" type="datetimeFigureOut">
              <a:rPr lang="en-US" smtClean="0"/>
              <a:t>4/20/21</a:t>
            </a:fld>
            <a:endParaRPr lang="en-US"/>
          </a:p>
        </p:txBody>
      </p:sp>
      <p:sp>
        <p:nvSpPr>
          <p:cNvPr id="4" name="Footer Placeholder 3"/>
          <p:cNvSpPr>
            <a:spLocks noGrp="1"/>
          </p:cNvSpPr>
          <p:nvPr>
            <p:ph type="ftr" sz="quarter" idx="2"/>
          </p:nvPr>
        </p:nvSpPr>
        <p:spPr>
          <a:xfrm>
            <a:off x="0" y="8584188"/>
            <a:ext cx="3077739" cy="45188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584188"/>
            <a:ext cx="3077739" cy="451882"/>
          </a:xfrm>
          <a:prstGeom prst="rect">
            <a:avLst/>
          </a:prstGeom>
        </p:spPr>
        <p:txBody>
          <a:bodyPr vert="horz" lIns="91440" tIns="45720" rIns="91440" bIns="45720" rtlCol="0" anchor="b"/>
          <a:lstStyle>
            <a:lvl1pPr algn="r">
              <a:defRPr sz="1200"/>
            </a:lvl1pPr>
          </a:lstStyle>
          <a:p>
            <a:fld id="{65B4C365-8340-5C44-8A18-D19C0CF1E7ED}" type="slidenum">
              <a:rPr lang="en-US" smtClean="0"/>
              <a:t>‹#›</a:t>
            </a:fld>
            <a:endParaRPr lang="en-US"/>
          </a:p>
        </p:txBody>
      </p:sp>
    </p:spTree>
    <p:extLst>
      <p:ext uri="{BB962C8B-B14F-4D97-AF65-F5344CB8AC3E}">
        <p14:creationId xmlns:p14="http://schemas.microsoft.com/office/powerpoint/2010/main" val="300823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1882"/>
          </a:xfrm>
          <a:prstGeom prst="rect">
            <a:avLst/>
          </a:prstGeom>
        </p:spPr>
        <p:txBody>
          <a:bodyPr vert="horz" lIns="91440" tIns="45720" rIns="91440" bIns="45720" rtlCol="0"/>
          <a:lstStyle>
            <a:lvl1pPr algn="r">
              <a:defRPr sz="1200"/>
            </a:lvl1pPr>
          </a:lstStyle>
          <a:p>
            <a:fld id="{AD1A7DB7-73B3-4AE0-A842-AAAEEC7C0C42}" type="datetimeFigureOut">
              <a:rPr lang="en-US" smtClean="0"/>
              <a:pPr/>
              <a:t>4/20/21</a:t>
            </a:fld>
            <a:endParaRPr lang="en-US"/>
          </a:p>
        </p:txBody>
      </p:sp>
      <p:sp>
        <p:nvSpPr>
          <p:cNvPr id="4" name="Slide Image Placeholder 3"/>
          <p:cNvSpPr>
            <a:spLocks noGrp="1" noRot="1" noChangeAspect="1"/>
          </p:cNvSpPr>
          <p:nvPr>
            <p:ph type="sldImg" idx="2"/>
          </p:nvPr>
        </p:nvSpPr>
        <p:spPr>
          <a:xfrm>
            <a:off x="539750" y="677863"/>
            <a:ext cx="6022975" cy="33893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292878"/>
            <a:ext cx="5681980" cy="4066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18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1882"/>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30756496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345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a:t>
            </a:fld>
            <a:endParaRPr lang="en-US"/>
          </a:p>
        </p:txBody>
      </p:sp>
    </p:spTree>
    <p:extLst>
      <p:ext uri="{BB962C8B-B14F-4D97-AF65-F5344CB8AC3E}">
        <p14:creationId xmlns:p14="http://schemas.microsoft.com/office/powerpoint/2010/main" val="191936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18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pPr lvl="0"/>
            <a:endParaRPr lang="en-US" i="0"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a:t>
            </a:fld>
            <a:endParaRPr lang="en-US"/>
          </a:p>
        </p:txBody>
      </p:sp>
    </p:spTree>
    <p:extLst>
      <p:ext uri="{BB962C8B-B14F-4D97-AF65-F5344CB8AC3E}">
        <p14:creationId xmlns:p14="http://schemas.microsoft.com/office/powerpoint/2010/main" val="319401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35</a:t>
            </a:fld>
            <a:endParaRPr lang="en-US"/>
          </a:p>
        </p:txBody>
      </p:sp>
    </p:spTree>
    <p:extLst>
      <p:ext uri="{BB962C8B-B14F-4D97-AF65-F5344CB8AC3E}">
        <p14:creationId xmlns:p14="http://schemas.microsoft.com/office/powerpoint/2010/main" val="3748733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850593"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1998760"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3" name="Straight Connector 2"/>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32402185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4005509"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714859" y="428626"/>
            <a:ext cx="3994449" cy="3857625"/>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429166" y="1182282"/>
            <a:ext cx="4005509"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BE711411-C24E-4648-951C-08CA3D9FA40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93006304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7" y="1171567"/>
            <a:ext cx="8280141" cy="1743080"/>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4714858" y="3199327"/>
            <a:ext cx="4005509" cy="108692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429166" y="3199327"/>
            <a:ext cx="4005509" cy="1086924"/>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0F48804A-CC6D-8449-92F2-A9C58455B6B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346589258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3999979" cy="1743080"/>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4721716" y="1171567"/>
            <a:ext cx="3999979" cy="1743080"/>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429166"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4714858"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1" name="Straight Connector 10"/>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07522723-E23B-E544-A1D5-8061CDEB9D0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1287124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2571415" cy="1743080"/>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3286294" y="1171567"/>
            <a:ext cx="2571415" cy="1743080"/>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6143422" y="1171567"/>
            <a:ext cx="2571415" cy="1743080"/>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429164"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3289863"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6139848"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3" name="Straight Connector 12"/>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D5A38CA9-CBEF-0644-8C7F-0FEC946EBAB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3475646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429165" y="1170497"/>
            <a:ext cx="3999979" cy="3114675"/>
          </a:xfrm>
          <a:prstGeom prst="rect">
            <a:avLst/>
          </a:prstGeom>
        </p:spPr>
        <p:txBody>
          <a:bodyPr>
            <a:normAutofit/>
          </a:bodyPr>
          <a:lstStyle>
            <a:lvl1pPr>
              <a:tabLst>
                <a:tab pos="47987" algn="l"/>
              </a:tabLst>
              <a:defRPr sz="2000">
                <a:solidFill>
                  <a:srgbClr val="576F7F"/>
                </a:solidFill>
              </a:defRPr>
            </a:lvl1pPr>
            <a:lvl2pPr marL="47987" indent="-47987">
              <a:tabLst/>
              <a:defRPr sz="400">
                <a:solidFill>
                  <a:schemeClr val="bg1">
                    <a:lumMod val="50000"/>
                  </a:schemeClr>
                </a:solidFill>
              </a:defRPr>
            </a:lvl2pPr>
            <a:lvl3pPr marL="96639" indent="-48653">
              <a:tabLst/>
              <a:defRPr sz="4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4714857" y="1170499"/>
            <a:ext cx="3999978" cy="311467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9" name="Straight Connector 8"/>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6A019588-826F-214D-B3BA-199F91AC9C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32248697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cxnSp>
        <p:nvCxnSpPr>
          <p:cNvPr id="6" name="Straight Connector 5"/>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E7D4B6F5-F2FD-FA40-95FF-2ABAB98E1DF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132545087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E92B8A-C0D1-4343-9F78-EC16B8182B07}"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425820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92B8A-C0D1-4343-9F78-EC16B8182B07}"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3065013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92B8A-C0D1-4343-9F78-EC16B8182B07}"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3218358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E92B8A-C0D1-4343-9F78-EC16B8182B07}" type="datetimeFigureOut">
              <a:rPr lang="en-US" smtClean="0"/>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124038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850593"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1998760"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9" name="Straight Connector 8"/>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7340B9C7-DDCA-4748-BF38-2B54BB6815C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30309965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E92B8A-C0D1-4343-9F78-EC16B8182B07}" type="datetimeFigureOut">
              <a:rPr lang="en-US" smtClean="0"/>
              <a:t>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2070729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E92B8A-C0D1-4343-9F78-EC16B8182B07}" type="datetimeFigureOut">
              <a:rPr lang="en-US" smtClean="0"/>
              <a:t>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1529481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92B8A-C0D1-4343-9F78-EC16B8182B07}" type="datetimeFigureOut">
              <a:rPr lang="en-US" smtClean="0"/>
              <a:t>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4142485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FE92B8A-C0D1-4343-9F78-EC16B8182B07}" type="datetimeFigureOut">
              <a:rPr lang="en-US" smtClean="0"/>
              <a:t>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3293803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6977A-D664-41EB-99CD-7A5C87F31079}" type="slidenum">
              <a:rPr lang="en-US" smtClean="0"/>
              <a:t>‹#›</a:t>
            </a:fld>
            <a:endParaRPr lang="en-US"/>
          </a:p>
        </p:txBody>
      </p:sp>
      <p:sp>
        <p:nvSpPr>
          <p:cNvPr id="5" name="Date Placeholder 4"/>
          <p:cNvSpPr>
            <a:spLocks noGrp="1"/>
          </p:cNvSpPr>
          <p:nvPr>
            <p:ph type="dt" sz="half" idx="10"/>
          </p:nvPr>
        </p:nvSpPr>
        <p:spPr/>
        <p:txBody>
          <a:bodyPr/>
          <a:lstStyle/>
          <a:p>
            <a:fld id="{BFE92B8A-C0D1-4343-9F78-EC16B8182B07}" type="datetimeFigureOut">
              <a:rPr lang="en-US" smtClean="0"/>
              <a:t>4/20/21</a:t>
            </a:fld>
            <a:endParaRPr lang="en-US"/>
          </a:p>
        </p:txBody>
      </p:sp>
    </p:spTree>
    <p:extLst>
      <p:ext uri="{BB962C8B-B14F-4D97-AF65-F5344CB8AC3E}">
        <p14:creationId xmlns:p14="http://schemas.microsoft.com/office/powerpoint/2010/main" val="2699360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92B8A-C0D1-4343-9F78-EC16B8182B07}"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3592981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92B8A-C0D1-4343-9F78-EC16B8182B07}"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6977A-D664-41EB-99CD-7A5C87F31079}"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4209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92B8A-C0D1-4343-9F78-EC16B8182B07}"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819638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92B8A-C0D1-4343-9F78-EC16B8182B07}"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6977A-D664-41EB-99CD-7A5C87F31079}" type="slidenum">
              <a:rPr lang="en-US" smtClean="0"/>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6712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92B8A-C0D1-4343-9F78-EC16B8182B07}"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1779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7" name="Straight Connector 6"/>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227E476-8AD7-C341-862F-090E2FE5B92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318623297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92B8A-C0D1-4343-9F78-EC16B8182B07}"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439195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92B8A-C0D1-4343-9F78-EC16B8182B07}" type="datetimeFigureOut">
              <a:rPr lang="en-US" smtClean="0"/>
              <a:t>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6977A-D664-41EB-99CD-7A5C87F31079}" type="slidenum">
              <a:rPr lang="en-US" smtClean="0"/>
              <a:t>‹#›</a:t>
            </a:fld>
            <a:endParaRPr lang="en-US"/>
          </a:p>
        </p:txBody>
      </p:sp>
    </p:spTree>
    <p:extLst>
      <p:ext uri="{BB962C8B-B14F-4D97-AF65-F5344CB8AC3E}">
        <p14:creationId xmlns:p14="http://schemas.microsoft.com/office/powerpoint/2010/main" val="3127467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002F704-AC37-4E0D-A2F6-E29C6CE8D20D}" type="datetimeFigureOut">
              <a:rPr lang="en-US" smtClean="0"/>
              <a:t>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D86EC-BB98-4DA5-8C0A-7E1EE64FCD5F}" type="slidenum">
              <a:rPr lang="en-US" smtClean="0"/>
              <a:t>‹#›</a:t>
            </a:fld>
            <a:endParaRPr lang="en-US" dirty="0"/>
          </a:p>
        </p:txBody>
      </p:sp>
    </p:spTree>
    <p:extLst>
      <p:ext uri="{BB962C8B-B14F-4D97-AF65-F5344CB8AC3E}">
        <p14:creationId xmlns:p14="http://schemas.microsoft.com/office/powerpoint/2010/main" val="899190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2F704-AC37-4E0D-A2F6-E29C6CE8D20D}" type="datetimeFigureOut">
              <a:rPr lang="en-US" smtClean="0"/>
              <a:t>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D86EC-BB98-4DA5-8C0A-7E1EE64FCD5F}" type="slidenum">
              <a:rPr lang="en-US" smtClean="0"/>
              <a:t>‹#›</a:t>
            </a:fld>
            <a:endParaRPr lang="en-US" dirty="0"/>
          </a:p>
        </p:txBody>
      </p:sp>
    </p:spTree>
    <p:extLst>
      <p:ext uri="{BB962C8B-B14F-4D97-AF65-F5344CB8AC3E}">
        <p14:creationId xmlns:p14="http://schemas.microsoft.com/office/powerpoint/2010/main" val="133411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02F704-AC37-4E0D-A2F6-E29C6CE8D20D}" type="datetimeFigureOut">
              <a:rPr lang="en-US" smtClean="0"/>
              <a:t>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D86EC-BB98-4DA5-8C0A-7E1EE64FCD5F}" type="slidenum">
              <a:rPr lang="en-US" smtClean="0"/>
              <a:t>‹#›</a:t>
            </a:fld>
            <a:endParaRPr lang="en-US" dirty="0"/>
          </a:p>
        </p:txBody>
      </p:sp>
    </p:spTree>
    <p:extLst>
      <p:ext uri="{BB962C8B-B14F-4D97-AF65-F5344CB8AC3E}">
        <p14:creationId xmlns:p14="http://schemas.microsoft.com/office/powerpoint/2010/main" val="2376962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02F704-AC37-4E0D-A2F6-E29C6CE8D20D}" type="datetimeFigureOut">
              <a:rPr lang="en-US" smtClean="0"/>
              <a:t>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D86EC-BB98-4DA5-8C0A-7E1EE64FCD5F}" type="slidenum">
              <a:rPr lang="en-US" smtClean="0"/>
              <a:t>‹#›</a:t>
            </a:fld>
            <a:endParaRPr lang="en-US" dirty="0"/>
          </a:p>
        </p:txBody>
      </p:sp>
    </p:spTree>
    <p:extLst>
      <p:ext uri="{BB962C8B-B14F-4D97-AF65-F5344CB8AC3E}">
        <p14:creationId xmlns:p14="http://schemas.microsoft.com/office/powerpoint/2010/main" val="2834501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02F704-AC37-4E0D-A2F6-E29C6CE8D20D}" type="datetimeFigureOut">
              <a:rPr lang="en-US" smtClean="0"/>
              <a:t>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8D86EC-BB98-4DA5-8C0A-7E1EE64FCD5F}" type="slidenum">
              <a:rPr lang="en-US" smtClean="0"/>
              <a:t>‹#›</a:t>
            </a:fld>
            <a:endParaRPr lang="en-US" dirty="0"/>
          </a:p>
        </p:txBody>
      </p:sp>
    </p:spTree>
    <p:extLst>
      <p:ext uri="{BB962C8B-B14F-4D97-AF65-F5344CB8AC3E}">
        <p14:creationId xmlns:p14="http://schemas.microsoft.com/office/powerpoint/2010/main" val="1958659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02F704-AC37-4E0D-A2F6-E29C6CE8D20D}" type="datetimeFigureOut">
              <a:rPr lang="en-US" smtClean="0"/>
              <a:t>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8D86EC-BB98-4DA5-8C0A-7E1EE64FCD5F}" type="slidenum">
              <a:rPr lang="en-US" smtClean="0"/>
              <a:t>‹#›</a:t>
            </a:fld>
            <a:endParaRPr lang="en-US" dirty="0"/>
          </a:p>
        </p:txBody>
      </p:sp>
    </p:spTree>
    <p:extLst>
      <p:ext uri="{BB962C8B-B14F-4D97-AF65-F5344CB8AC3E}">
        <p14:creationId xmlns:p14="http://schemas.microsoft.com/office/powerpoint/2010/main" val="3042352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2F704-AC37-4E0D-A2F6-E29C6CE8D20D}" type="datetimeFigureOut">
              <a:rPr lang="en-US" smtClean="0"/>
              <a:t>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8D86EC-BB98-4DA5-8C0A-7E1EE64FCD5F}" type="slidenum">
              <a:rPr lang="en-US" smtClean="0"/>
              <a:t>‹#›</a:t>
            </a:fld>
            <a:endParaRPr lang="en-US" dirty="0"/>
          </a:p>
        </p:txBody>
      </p:sp>
    </p:spTree>
    <p:extLst>
      <p:ext uri="{BB962C8B-B14F-4D97-AF65-F5344CB8AC3E}">
        <p14:creationId xmlns:p14="http://schemas.microsoft.com/office/powerpoint/2010/main" val="1767333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02F704-AC37-4E0D-A2F6-E29C6CE8D20D}" type="datetimeFigureOut">
              <a:rPr lang="en-US" smtClean="0"/>
              <a:t>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D86EC-BB98-4DA5-8C0A-7E1EE64FCD5F}" type="slidenum">
              <a:rPr lang="en-US" smtClean="0"/>
              <a:t>‹#›</a:t>
            </a:fld>
            <a:endParaRPr lang="en-US" dirty="0"/>
          </a:p>
        </p:txBody>
      </p:sp>
    </p:spTree>
    <p:extLst>
      <p:ext uri="{BB962C8B-B14F-4D97-AF65-F5344CB8AC3E}">
        <p14:creationId xmlns:p14="http://schemas.microsoft.com/office/powerpoint/2010/main" val="2040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7" name="Straight Connector 6"/>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14047357-B968-9C41-A761-C0C1C1EFF44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5282235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002F704-AC37-4E0D-A2F6-E29C6CE8D20D}" type="datetimeFigureOut">
              <a:rPr lang="en-US" smtClean="0"/>
              <a:t>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8D86EC-BB98-4DA5-8C0A-7E1EE64FCD5F}" type="slidenum">
              <a:rPr lang="en-US" smtClean="0"/>
              <a:t>‹#›</a:t>
            </a:fld>
            <a:endParaRPr lang="en-US" dirty="0"/>
          </a:p>
        </p:txBody>
      </p:sp>
    </p:spTree>
    <p:extLst>
      <p:ext uri="{BB962C8B-B14F-4D97-AF65-F5344CB8AC3E}">
        <p14:creationId xmlns:p14="http://schemas.microsoft.com/office/powerpoint/2010/main" val="1848078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2F704-AC37-4E0D-A2F6-E29C6CE8D20D}" type="datetimeFigureOut">
              <a:rPr lang="en-US" smtClean="0"/>
              <a:t>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D86EC-BB98-4DA5-8C0A-7E1EE64FCD5F}" type="slidenum">
              <a:rPr lang="en-US" smtClean="0"/>
              <a:t>‹#›</a:t>
            </a:fld>
            <a:endParaRPr lang="en-US" dirty="0"/>
          </a:p>
        </p:txBody>
      </p:sp>
    </p:spTree>
    <p:extLst>
      <p:ext uri="{BB962C8B-B14F-4D97-AF65-F5344CB8AC3E}">
        <p14:creationId xmlns:p14="http://schemas.microsoft.com/office/powerpoint/2010/main" val="2229682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2F704-AC37-4E0D-A2F6-E29C6CE8D20D}" type="datetimeFigureOut">
              <a:rPr lang="en-US" smtClean="0"/>
              <a:t>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8D86EC-BB98-4DA5-8C0A-7E1EE64FCD5F}" type="slidenum">
              <a:rPr lang="en-US" smtClean="0"/>
              <a:t>‹#›</a:t>
            </a:fld>
            <a:endParaRPr lang="en-US" dirty="0"/>
          </a:p>
        </p:txBody>
      </p:sp>
    </p:spTree>
    <p:extLst>
      <p:ext uri="{BB962C8B-B14F-4D97-AF65-F5344CB8AC3E}">
        <p14:creationId xmlns:p14="http://schemas.microsoft.com/office/powerpoint/2010/main" val="573550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Isosceles Triangle 8"/>
          <p:cNvSpPr/>
          <p:nvPr userDrawn="1"/>
        </p:nvSpPr>
        <p:spPr>
          <a:xfrm rot="5400000" flipV="1">
            <a:off x="2447581" y="-1552919"/>
            <a:ext cx="5157083" cy="8235756"/>
          </a:xfrm>
          <a:custGeom>
            <a:avLst/>
            <a:gdLst>
              <a:gd name="connsiteX0" fmla="*/ 0 w 1536191"/>
              <a:gd name="connsiteY0" fmla="*/ 1482708 h 1482708"/>
              <a:gd name="connsiteX1" fmla="*/ 768096 w 1536191"/>
              <a:gd name="connsiteY1" fmla="*/ 0 h 1482708"/>
              <a:gd name="connsiteX2" fmla="*/ 1536191 w 1536191"/>
              <a:gd name="connsiteY2" fmla="*/ 1482708 h 1482708"/>
              <a:gd name="connsiteX3" fmla="*/ 0 w 1536191"/>
              <a:gd name="connsiteY3" fmla="*/ 1482708 h 1482708"/>
              <a:gd name="connsiteX0" fmla="*/ 0 w 2164842"/>
              <a:gd name="connsiteY0" fmla="*/ 1507204 h 1507204"/>
              <a:gd name="connsiteX1" fmla="*/ 1396747 w 2164842"/>
              <a:gd name="connsiteY1" fmla="*/ 0 h 1507204"/>
              <a:gd name="connsiteX2" fmla="*/ 2164842 w 2164842"/>
              <a:gd name="connsiteY2" fmla="*/ 1482708 h 1507204"/>
              <a:gd name="connsiteX3" fmla="*/ 0 w 2164842"/>
              <a:gd name="connsiteY3" fmla="*/ 1507204 h 1507204"/>
              <a:gd name="connsiteX0" fmla="*/ 0 w 2164842"/>
              <a:gd name="connsiteY0" fmla="*/ 1507204 h 8038631"/>
              <a:gd name="connsiteX1" fmla="*/ 1396747 w 2164842"/>
              <a:gd name="connsiteY1" fmla="*/ 0 h 8038631"/>
              <a:gd name="connsiteX2" fmla="*/ 2164842 w 2164842"/>
              <a:gd name="connsiteY2" fmla="*/ 1482708 h 8038631"/>
              <a:gd name="connsiteX3" fmla="*/ 1777 w 2164842"/>
              <a:gd name="connsiteY3" fmla="*/ 8038631 h 8038631"/>
              <a:gd name="connsiteX4" fmla="*/ 0 w 2164842"/>
              <a:gd name="connsiteY4" fmla="*/ 1507204 h 8038631"/>
              <a:gd name="connsiteX0" fmla="*/ 0 w 6834817"/>
              <a:gd name="connsiteY0" fmla="*/ 1507204 h 8038631"/>
              <a:gd name="connsiteX1" fmla="*/ 1396747 w 6834817"/>
              <a:gd name="connsiteY1" fmla="*/ 0 h 8038631"/>
              <a:gd name="connsiteX2" fmla="*/ 6834817 w 6834817"/>
              <a:gd name="connsiteY2" fmla="*/ 3360498 h 8038631"/>
              <a:gd name="connsiteX3" fmla="*/ 1777 w 6834817"/>
              <a:gd name="connsiteY3" fmla="*/ 8038631 h 8038631"/>
              <a:gd name="connsiteX4" fmla="*/ 0 w 6834817"/>
              <a:gd name="connsiteY4" fmla="*/ 1507204 h 8038631"/>
              <a:gd name="connsiteX0" fmla="*/ 0 w 6901289"/>
              <a:gd name="connsiteY0" fmla="*/ 1507204 h 8126791"/>
              <a:gd name="connsiteX1" fmla="*/ 1396747 w 6901289"/>
              <a:gd name="connsiteY1" fmla="*/ 0 h 8126791"/>
              <a:gd name="connsiteX2" fmla="*/ 6834817 w 6901289"/>
              <a:gd name="connsiteY2" fmla="*/ 3360498 h 8126791"/>
              <a:gd name="connsiteX3" fmla="*/ 4141070 w 6901289"/>
              <a:gd name="connsiteY3" fmla="*/ 5156638 h 8126791"/>
              <a:gd name="connsiteX4" fmla="*/ 1777 w 6901289"/>
              <a:gd name="connsiteY4" fmla="*/ 8038631 h 8126791"/>
              <a:gd name="connsiteX5" fmla="*/ 0 w 6901289"/>
              <a:gd name="connsiteY5" fmla="*/ 1507204 h 8126791"/>
              <a:gd name="connsiteX0" fmla="*/ 0 w 7458893"/>
              <a:gd name="connsiteY0" fmla="*/ 1507204 h 8561074"/>
              <a:gd name="connsiteX1" fmla="*/ 1396747 w 7458893"/>
              <a:gd name="connsiteY1" fmla="*/ 0 h 8561074"/>
              <a:gd name="connsiteX2" fmla="*/ 6834817 w 7458893"/>
              <a:gd name="connsiteY2" fmla="*/ 3360498 h 8561074"/>
              <a:gd name="connsiteX3" fmla="*/ 6835284 w 7458893"/>
              <a:gd name="connsiteY3" fmla="*/ 8038631 h 8561074"/>
              <a:gd name="connsiteX4" fmla="*/ 1777 w 7458893"/>
              <a:gd name="connsiteY4" fmla="*/ 8038631 h 8561074"/>
              <a:gd name="connsiteX5" fmla="*/ 0 w 7458893"/>
              <a:gd name="connsiteY5" fmla="*/ 1507204 h 8561074"/>
              <a:gd name="connsiteX0" fmla="*/ 0 w 7458893"/>
              <a:gd name="connsiteY0" fmla="*/ 1507204 h 8308055"/>
              <a:gd name="connsiteX1" fmla="*/ 1396747 w 7458893"/>
              <a:gd name="connsiteY1" fmla="*/ 0 h 8308055"/>
              <a:gd name="connsiteX2" fmla="*/ 6834817 w 7458893"/>
              <a:gd name="connsiteY2" fmla="*/ 3360498 h 8308055"/>
              <a:gd name="connsiteX3" fmla="*/ 6835284 w 7458893"/>
              <a:gd name="connsiteY3" fmla="*/ 8038631 h 8308055"/>
              <a:gd name="connsiteX4" fmla="*/ 1777 w 7458893"/>
              <a:gd name="connsiteY4" fmla="*/ 8038631 h 8308055"/>
              <a:gd name="connsiteX5" fmla="*/ 0 w 7458893"/>
              <a:gd name="connsiteY5" fmla="*/ 1507204 h 8308055"/>
              <a:gd name="connsiteX0" fmla="*/ 0 w 7035507"/>
              <a:gd name="connsiteY0" fmla="*/ 1507204 h 8308055"/>
              <a:gd name="connsiteX1" fmla="*/ 1396747 w 7035507"/>
              <a:gd name="connsiteY1" fmla="*/ 0 h 8308055"/>
              <a:gd name="connsiteX2" fmla="*/ 6834817 w 7035507"/>
              <a:gd name="connsiteY2" fmla="*/ 3360498 h 8308055"/>
              <a:gd name="connsiteX3" fmla="*/ 6835284 w 7035507"/>
              <a:gd name="connsiteY3" fmla="*/ 8038631 h 8308055"/>
              <a:gd name="connsiteX4" fmla="*/ 1777 w 7035507"/>
              <a:gd name="connsiteY4" fmla="*/ 8038631 h 8308055"/>
              <a:gd name="connsiteX5" fmla="*/ 0 w 7035507"/>
              <a:gd name="connsiteY5" fmla="*/ 1507204 h 8308055"/>
              <a:gd name="connsiteX0" fmla="*/ 0 w 6840134"/>
              <a:gd name="connsiteY0" fmla="*/ 1507204 h 8308055"/>
              <a:gd name="connsiteX1" fmla="*/ 1396747 w 6840134"/>
              <a:gd name="connsiteY1" fmla="*/ 0 h 8308055"/>
              <a:gd name="connsiteX2" fmla="*/ 6834817 w 6840134"/>
              <a:gd name="connsiteY2" fmla="*/ 3360498 h 8308055"/>
              <a:gd name="connsiteX3" fmla="*/ 6835284 w 6840134"/>
              <a:gd name="connsiteY3" fmla="*/ 8038631 h 8308055"/>
              <a:gd name="connsiteX4" fmla="*/ 1777 w 6840134"/>
              <a:gd name="connsiteY4" fmla="*/ 8038631 h 8308055"/>
              <a:gd name="connsiteX5" fmla="*/ 0 w 6840134"/>
              <a:gd name="connsiteY5" fmla="*/ 1507204 h 8308055"/>
              <a:gd name="connsiteX0" fmla="*/ 0 w 6840134"/>
              <a:gd name="connsiteY0" fmla="*/ 1507204 h 8039810"/>
              <a:gd name="connsiteX1" fmla="*/ 1396747 w 6840134"/>
              <a:gd name="connsiteY1" fmla="*/ 0 h 8039810"/>
              <a:gd name="connsiteX2" fmla="*/ 6834817 w 6840134"/>
              <a:gd name="connsiteY2" fmla="*/ 3360498 h 8039810"/>
              <a:gd name="connsiteX3" fmla="*/ 6835284 w 6840134"/>
              <a:gd name="connsiteY3" fmla="*/ 8038631 h 8039810"/>
              <a:gd name="connsiteX4" fmla="*/ 1777 w 6840134"/>
              <a:gd name="connsiteY4" fmla="*/ 8038631 h 8039810"/>
              <a:gd name="connsiteX5" fmla="*/ 0 w 6840134"/>
              <a:gd name="connsiteY5" fmla="*/ 1507204 h 8039810"/>
              <a:gd name="connsiteX0" fmla="*/ 6421 w 6838391"/>
              <a:gd name="connsiteY0" fmla="*/ 2650204 h 8039810"/>
              <a:gd name="connsiteX1" fmla="*/ 1395004 w 6838391"/>
              <a:gd name="connsiteY1" fmla="*/ 0 h 8039810"/>
              <a:gd name="connsiteX2" fmla="*/ 6833074 w 6838391"/>
              <a:gd name="connsiteY2" fmla="*/ 3360498 h 8039810"/>
              <a:gd name="connsiteX3" fmla="*/ 6833541 w 6838391"/>
              <a:gd name="connsiteY3" fmla="*/ 8038631 h 8039810"/>
              <a:gd name="connsiteX4" fmla="*/ 34 w 6838391"/>
              <a:gd name="connsiteY4" fmla="*/ 8038631 h 8039810"/>
              <a:gd name="connsiteX5" fmla="*/ 6421 w 6838391"/>
              <a:gd name="connsiteY5" fmla="*/ 2650204 h 8039810"/>
              <a:gd name="connsiteX0" fmla="*/ 6421 w 6838391"/>
              <a:gd name="connsiteY0" fmla="*/ 2560400 h 8039810"/>
              <a:gd name="connsiteX1" fmla="*/ 1395004 w 6838391"/>
              <a:gd name="connsiteY1" fmla="*/ 0 h 8039810"/>
              <a:gd name="connsiteX2" fmla="*/ 6833074 w 6838391"/>
              <a:gd name="connsiteY2" fmla="*/ 3360498 h 8039810"/>
              <a:gd name="connsiteX3" fmla="*/ 6833541 w 6838391"/>
              <a:gd name="connsiteY3" fmla="*/ 8038631 h 8039810"/>
              <a:gd name="connsiteX4" fmla="*/ 34 w 6838391"/>
              <a:gd name="connsiteY4" fmla="*/ 8038631 h 8039810"/>
              <a:gd name="connsiteX5" fmla="*/ 6421 w 6838391"/>
              <a:gd name="connsiteY5" fmla="*/ 2560400 h 8039810"/>
              <a:gd name="connsiteX0" fmla="*/ 6421 w 6838392"/>
              <a:gd name="connsiteY0" fmla="*/ 2560400 h 8039811"/>
              <a:gd name="connsiteX1" fmla="*/ 1395004 w 6838392"/>
              <a:gd name="connsiteY1" fmla="*/ 0 h 8039811"/>
              <a:gd name="connsiteX2" fmla="*/ 6833074 w 6838392"/>
              <a:gd name="connsiteY2" fmla="*/ 3360498 h 8039811"/>
              <a:gd name="connsiteX3" fmla="*/ 6833544 w 6838392"/>
              <a:gd name="connsiteY3" fmla="*/ 8038634 h 8039811"/>
              <a:gd name="connsiteX4" fmla="*/ 34 w 6838392"/>
              <a:gd name="connsiteY4" fmla="*/ 8038631 h 8039811"/>
              <a:gd name="connsiteX5" fmla="*/ 6421 w 6838392"/>
              <a:gd name="connsiteY5" fmla="*/ 2560400 h 8039811"/>
              <a:gd name="connsiteX0" fmla="*/ 6421 w 6838392"/>
              <a:gd name="connsiteY0" fmla="*/ 2560400 h 8038710"/>
              <a:gd name="connsiteX1" fmla="*/ 1395004 w 6838392"/>
              <a:gd name="connsiteY1" fmla="*/ 0 h 8038710"/>
              <a:gd name="connsiteX2" fmla="*/ 6833074 w 6838392"/>
              <a:gd name="connsiteY2" fmla="*/ 3360498 h 8038710"/>
              <a:gd name="connsiteX3" fmla="*/ 6833547 w 6838392"/>
              <a:gd name="connsiteY3" fmla="*/ 7891679 h 8038710"/>
              <a:gd name="connsiteX4" fmla="*/ 34 w 6838392"/>
              <a:gd name="connsiteY4" fmla="*/ 8038631 h 8038710"/>
              <a:gd name="connsiteX5" fmla="*/ 6421 w 6838392"/>
              <a:gd name="connsiteY5" fmla="*/ 2560400 h 8038710"/>
              <a:gd name="connsiteX0" fmla="*/ 6421 w 6858040"/>
              <a:gd name="connsiteY0" fmla="*/ 2560400 h 8063129"/>
              <a:gd name="connsiteX1" fmla="*/ 1395004 w 6858040"/>
              <a:gd name="connsiteY1" fmla="*/ 0 h 8063129"/>
              <a:gd name="connsiteX2" fmla="*/ 6833074 w 6858040"/>
              <a:gd name="connsiteY2" fmla="*/ 3360498 h 8063129"/>
              <a:gd name="connsiteX3" fmla="*/ 6858040 w 6858040"/>
              <a:gd name="connsiteY3" fmla="*/ 8063129 h 8063129"/>
              <a:gd name="connsiteX4" fmla="*/ 34 w 6858040"/>
              <a:gd name="connsiteY4" fmla="*/ 8038631 h 8063129"/>
              <a:gd name="connsiteX5" fmla="*/ 6421 w 6858040"/>
              <a:gd name="connsiteY5" fmla="*/ 2560400 h 8063129"/>
              <a:gd name="connsiteX0" fmla="*/ 6421 w 6858040"/>
              <a:gd name="connsiteY0" fmla="*/ 2625714 h 8128443"/>
              <a:gd name="connsiteX1" fmla="*/ 1476647 w 6858040"/>
              <a:gd name="connsiteY1" fmla="*/ 0 h 8128443"/>
              <a:gd name="connsiteX2" fmla="*/ 6833074 w 6858040"/>
              <a:gd name="connsiteY2" fmla="*/ 3425812 h 8128443"/>
              <a:gd name="connsiteX3" fmla="*/ 6858040 w 6858040"/>
              <a:gd name="connsiteY3" fmla="*/ 8128443 h 8128443"/>
              <a:gd name="connsiteX4" fmla="*/ 34 w 6858040"/>
              <a:gd name="connsiteY4" fmla="*/ 8103945 h 8128443"/>
              <a:gd name="connsiteX5" fmla="*/ 6421 w 6858040"/>
              <a:gd name="connsiteY5" fmla="*/ 2625714 h 8128443"/>
              <a:gd name="connsiteX0" fmla="*/ 6421 w 6858040"/>
              <a:gd name="connsiteY0" fmla="*/ 2633878 h 8136607"/>
              <a:gd name="connsiteX1" fmla="*/ 1541961 w 6858040"/>
              <a:gd name="connsiteY1" fmla="*/ 0 h 8136607"/>
              <a:gd name="connsiteX2" fmla="*/ 6833074 w 6858040"/>
              <a:gd name="connsiteY2" fmla="*/ 3433976 h 8136607"/>
              <a:gd name="connsiteX3" fmla="*/ 6858040 w 6858040"/>
              <a:gd name="connsiteY3" fmla="*/ 8136607 h 8136607"/>
              <a:gd name="connsiteX4" fmla="*/ 34 w 6858040"/>
              <a:gd name="connsiteY4" fmla="*/ 8112109 h 8136607"/>
              <a:gd name="connsiteX5" fmla="*/ 6421 w 6858040"/>
              <a:gd name="connsiteY5" fmla="*/ 2633878 h 8136607"/>
              <a:gd name="connsiteX0" fmla="*/ 6421 w 6858040"/>
              <a:gd name="connsiteY0" fmla="*/ 2699193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699193 h 8201922"/>
              <a:gd name="connsiteX0" fmla="*/ 0 w 6867947"/>
              <a:gd name="connsiteY0" fmla="*/ 2356293 h 8201922"/>
              <a:gd name="connsiteX1" fmla="*/ 1568197 w 6867947"/>
              <a:gd name="connsiteY1" fmla="*/ 0 h 8201922"/>
              <a:gd name="connsiteX2" fmla="*/ 6842981 w 6867947"/>
              <a:gd name="connsiteY2" fmla="*/ 3499291 h 8201922"/>
              <a:gd name="connsiteX3" fmla="*/ 6867947 w 6867947"/>
              <a:gd name="connsiteY3" fmla="*/ 8201922 h 8201922"/>
              <a:gd name="connsiteX4" fmla="*/ 9941 w 6867947"/>
              <a:gd name="connsiteY4" fmla="*/ 8177424 h 8201922"/>
              <a:gd name="connsiteX5" fmla="*/ 0 w 6867947"/>
              <a:gd name="connsiteY5" fmla="*/ 2356293 h 8201922"/>
              <a:gd name="connsiteX0" fmla="*/ 6421 w 6858040"/>
              <a:gd name="connsiteY0" fmla="*/ 2413446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413446 h 8201922"/>
              <a:gd name="connsiteX0" fmla="*/ 6421 w 6858040"/>
              <a:gd name="connsiteY0" fmla="*/ 2454267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454267 h 8201922"/>
              <a:gd name="connsiteX0" fmla="*/ 6421 w 6858040"/>
              <a:gd name="connsiteY0" fmla="*/ 2495089 h 8242744"/>
              <a:gd name="connsiteX1" fmla="*/ 1476647 w 6858040"/>
              <a:gd name="connsiteY1" fmla="*/ 0 h 8242744"/>
              <a:gd name="connsiteX2" fmla="*/ 6833074 w 6858040"/>
              <a:gd name="connsiteY2" fmla="*/ 3540113 h 8242744"/>
              <a:gd name="connsiteX3" fmla="*/ 6858040 w 6858040"/>
              <a:gd name="connsiteY3" fmla="*/ 8242744 h 8242744"/>
              <a:gd name="connsiteX4" fmla="*/ 34 w 6858040"/>
              <a:gd name="connsiteY4" fmla="*/ 8218246 h 8242744"/>
              <a:gd name="connsiteX5" fmla="*/ 6421 w 6858040"/>
              <a:gd name="connsiteY5" fmla="*/ 2495089 h 8242744"/>
              <a:gd name="connsiteX0" fmla="*/ 14568 w 6858023"/>
              <a:gd name="connsiteY0" fmla="*/ 2405282 h 8242744"/>
              <a:gd name="connsiteX1" fmla="*/ 1476630 w 6858023"/>
              <a:gd name="connsiteY1" fmla="*/ 0 h 8242744"/>
              <a:gd name="connsiteX2" fmla="*/ 6833057 w 6858023"/>
              <a:gd name="connsiteY2" fmla="*/ 3540113 h 8242744"/>
              <a:gd name="connsiteX3" fmla="*/ 6858023 w 6858023"/>
              <a:gd name="connsiteY3" fmla="*/ 8242744 h 8242744"/>
              <a:gd name="connsiteX4" fmla="*/ 17 w 6858023"/>
              <a:gd name="connsiteY4" fmla="*/ 8218246 h 8242744"/>
              <a:gd name="connsiteX5" fmla="*/ 14568 w 6858023"/>
              <a:gd name="connsiteY5" fmla="*/ 2405282 h 8242744"/>
              <a:gd name="connsiteX0" fmla="*/ 22727 w 6858017"/>
              <a:gd name="connsiteY0" fmla="*/ 2454271 h 8242744"/>
              <a:gd name="connsiteX1" fmla="*/ 1476624 w 6858017"/>
              <a:gd name="connsiteY1" fmla="*/ 0 h 8242744"/>
              <a:gd name="connsiteX2" fmla="*/ 6833051 w 6858017"/>
              <a:gd name="connsiteY2" fmla="*/ 3540113 h 8242744"/>
              <a:gd name="connsiteX3" fmla="*/ 6858017 w 6858017"/>
              <a:gd name="connsiteY3" fmla="*/ 8242744 h 8242744"/>
              <a:gd name="connsiteX4" fmla="*/ 11 w 6858017"/>
              <a:gd name="connsiteY4" fmla="*/ 8218246 h 8242744"/>
              <a:gd name="connsiteX5" fmla="*/ 22727 w 6858017"/>
              <a:gd name="connsiteY5" fmla="*/ 2454271 h 8242744"/>
              <a:gd name="connsiteX0" fmla="*/ 0 w 6859782"/>
              <a:gd name="connsiteY0" fmla="*/ 2470602 h 8242744"/>
              <a:gd name="connsiteX1" fmla="*/ 1478389 w 6859782"/>
              <a:gd name="connsiteY1" fmla="*/ 0 h 8242744"/>
              <a:gd name="connsiteX2" fmla="*/ 6834816 w 6859782"/>
              <a:gd name="connsiteY2" fmla="*/ 3540113 h 8242744"/>
              <a:gd name="connsiteX3" fmla="*/ 6859782 w 6859782"/>
              <a:gd name="connsiteY3" fmla="*/ 8242744 h 8242744"/>
              <a:gd name="connsiteX4" fmla="*/ 1776 w 6859782"/>
              <a:gd name="connsiteY4" fmla="*/ 8218246 h 8242744"/>
              <a:gd name="connsiteX5" fmla="*/ 0 w 6859782"/>
              <a:gd name="connsiteY5" fmla="*/ 2470602 h 8242744"/>
              <a:gd name="connsiteX0" fmla="*/ 6681 w 6866463"/>
              <a:gd name="connsiteY0" fmla="*/ 2470602 h 8242744"/>
              <a:gd name="connsiteX1" fmla="*/ 1485070 w 6866463"/>
              <a:gd name="connsiteY1" fmla="*/ 0 h 8242744"/>
              <a:gd name="connsiteX2" fmla="*/ 6841497 w 6866463"/>
              <a:gd name="connsiteY2" fmla="*/ 3540113 h 8242744"/>
              <a:gd name="connsiteX3" fmla="*/ 6866463 w 6866463"/>
              <a:gd name="connsiteY3" fmla="*/ 8242744 h 8242744"/>
              <a:gd name="connsiteX4" fmla="*/ 8457 w 6866463"/>
              <a:gd name="connsiteY4" fmla="*/ 8218246 h 8242744"/>
              <a:gd name="connsiteX5" fmla="*/ 6681 w 6866463"/>
              <a:gd name="connsiteY5" fmla="*/ 2470602 h 8242744"/>
              <a:gd name="connsiteX0" fmla="*/ 14777 w 6874559"/>
              <a:gd name="connsiteY0" fmla="*/ 2470602 h 8242744"/>
              <a:gd name="connsiteX1" fmla="*/ 1493166 w 6874559"/>
              <a:gd name="connsiteY1" fmla="*/ 0 h 8242744"/>
              <a:gd name="connsiteX2" fmla="*/ 6849593 w 6874559"/>
              <a:gd name="connsiteY2" fmla="*/ 3540113 h 8242744"/>
              <a:gd name="connsiteX3" fmla="*/ 6874559 w 6874559"/>
              <a:gd name="connsiteY3" fmla="*/ 8242744 h 8242744"/>
              <a:gd name="connsiteX4" fmla="*/ 225 w 6874559"/>
              <a:gd name="connsiteY4" fmla="*/ 8218249 h 8242744"/>
              <a:gd name="connsiteX5" fmla="*/ 14777 w 6874559"/>
              <a:gd name="connsiteY5" fmla="*/ 2470602 h 8242744"/>
              <a:gd name="connsiteX0" fmla="*/ 6681 w 6882791"/>
              <a:gd name="connsiteY0" fmla="*/ 2470605 h 8242744"/>
              <a:gd name="connsiteX1" fmla="*/ 1501398 w 6882791"/>
              <a:gd name="connsiteY1" fmla="*/ 0 h 8242744"/>
              <a:gd name="connsiteX2" fmla="*/ 6857825 w 6882791"/>
              <a:gd name="connsiteY2" fmla="*/ 3540113 h 8242744"/>
              <a:gd name="connsiteX3" fmla="*/ 6882791 w 6882791"/>
              <a:gd name="connsiteY3" fmla="*/ 8242744 h 8242744"/>
              <a:gd name="connsiteX4" fmla="*/ 8457 w 6882791"/>
              <a:gd name="connsiteY4" fmla="*/ 8218249 h 8242744"/>
              <a:gd name="connsiteX5" fmla="*/ 6681 w 6882791"/>
              <a:gd name="connsiteY5" fmla="*/ 2470605 h 8242744"/>
              <a:gd name="connsiteX0" fmla="*/ 0 w 6876110"/>
              <a:gd name="connsiteY0" fmla="*/ 2470605 h 8242744"/>
              <a:gd name="connsiteX1" fmla="*/ 1494717 w 6876110"/>
              <a:gd name="connsiteY1" fmla="*/ 0 h 8242744"/>
              <a:gd name="connsiteX2" fmla="*/ 6851144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2744"/>
              <a:gd name="connsiteX1" fmla="*/ 1494717 w 6876110"/>
              <a:gd name="connsiteY1" fmla="*/ 0 h 8242744"/>
              <a:gd name="connsiteX2" fmla="*/ 6851144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2744"/>
              <a:gd name="connsiteX1" fmla="*/ 1494717 w 6876110"/>
              <a:gd name="connsiteY1" fmla="*/ 0 h 8242744"/>
              <a:gd name="connsiteX2" fmla="*/ 6859308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3921"/>
              <a:gd name="connsiteX1" fmla="*/ 1494717 w 6876110"/>
              <a:gd name="connsiteY1" fmla="*/ 0 h 8243921"/>
              <a:gd name="connsiteX2" fmla="*/ 6859308 w 6876110"/>
              <a:gd name="connsiteY2" fmla="*/ 3540113 h 8243921"/>
              <a:gd name="connsiteX3" fmla="*/ 6876110 w 6876110"/>
              <a:gd name="connsiteY3" fmla="*/ 8242744 h 8243921"/>
              <a:gd name="connsiteX4" fmla="*/ 1776 w 6876110"/>
              <a:gd name="connsiteY4" fmla="*/ 8242742 h 8243921"/>
              <a:gd name="connsiteX5" fmla="*/ 0 w 6876110"/>
              <a:gd name="connsiteY5" fmla="*/ 2470605 h 8243921"/>
              <a:gd name="connsiteX0" fmla="*/ 0 w 6876110"/>
              <a:gd name="connsiteY0" fmla="*/ 2462440 h 8235756"/>
              <a:gd name="connsiteX1" fmla="*/ 1519210 w 6876110"/>
              <a:gd name="connsiteY1" fmla="*/ 0 h 8235756"/>
              <a:gd name="connsiteX2" fmla="*/ 6859308 w 6876110"/>
              <a:gd name="connsiteY2" fmla="*/ 3531948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462440 h 8235756"/>
              <a:gd name="connsiteX1" fmla="*/ 1519210 w 6876110"/>
              <a:gd name="connsiteY1" fmla="*/ 0 h 8235756"/>
              <a:gd name="connsiteX2" fmla="*/ 6859308 w 6876110"/>
              <a:gd name="connsiteY2" fmla="*/ 3531948 h 8235756"/>
              <a:gd name="connsiteX3" fmla="*/ 6876110 w 6876110"/>
              <a:gd name="connsiteY3" fmla="*/ 8234579 h 8235756"/>
              <a:gd name="connsiteX4" fmla="*/ 1776 w 6876110"/>
              <a:gd name="connsiteY4" fmla="*/ 8234577 h 8235756"/>
              <a:gd name="connsiteX5" fmla="*/ 0 w 6876110"/>
              <a:gd name="connsiteY5" fmla="*/ 2462440 h 82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6110" h="8235756">
                <a:moveTo>
                  <a:pt x="0" y="2462440"/>
                </a:moveTo>
                <a:lnTo>
                  <a:pt x="1519210" y="0"/>
                </a:lnTo>
                <a:lnTo>
                  <a:pt x="6859308" y="3531948"/>
                </a:lnTo>
                <a:cubicBezTo>
                  <a:pt x="6875823" y="3550467"/>
                  <a:pt x="6863786" y="8206004"/>
                  <a:pt x="6876110" y="8234579"/>
                </a:cubicBezTo>
                <a:cubicBezTo>
                  <a:pt x="6855780" y="8230499"/>
                  <a:pt x="1328771" y="8238662"/>
                  <a:pt x="1776" y="8234577"/>
                </a:cubicBezTo>
                <a:cubicBezTo>
                  <a:pt x="1184" y="6057435"/>
                  <a:pt x="592" y="2492377"/>
                  <a:pt x="0" y="2462440"/>
                </a:cubicBezTo>
                <a:close/>
              </a:path>
            </a:pathLst>
          </a:custGeom>
          <a:solidFill>
            <a:srgbClr val="39413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userDrawn="1"/>
        </p:nvSpPr>
        <p:spPr>
          <a:xfrm rot="5400000">
            <a:off x="196440" y="100505"/>
            <a:ext cx="1152143" cy="1324303"/>
          </a:xfrm>
          <a:prstGeom prst="triangle">
            <a:avLst/>
          </a:prstGeom>
          <a:solidFill>
            <a:srgbClr val="008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56495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Isosceles Triangle 8"/>
          <p:cNvSpPr/>
          <p:nvPr userDrawn="1"/>
        </p:nvSpPr>
        <p:spPr>
          <a:xfrm rot="5400000">
            <a:off x="-287971" y="287970"/>
            <a:ext cx="5149628" cy="4573690"/>
          </a:xfrm>
          <a:custGeom>
            <a:avLst/>
            <a:gdLst>
              <a:gd name="connsiteX0" fmla="*/ 0 w 1536191"/>
              <a:gd name="connsiteY0" fmla="*/ 1482708 h 1482708"/>
              <a:gd name="connsiteX1" fmla="*/ 768096 w 1536191"/>
              <a:gd name="connsiteY1" fmla="*/ 0 h 1482708"/>
              <a:gd name="connsiteX2" fmla="*/ 1536191 w 1536191"/>
              <a:gd name="connsiteY2" fmla="*/ 1482708 h 1482708"/>
              <a:gd name="connsiteX3" fmla="*/ 0 w 1536191"/>
              <a:gd name="connsiteY3" fmla="*/ 1482708 h 1482708"/>
              <a:gd name="connsiteX0" fmla="*/ 0 w 2164842"/>
              <a:gd name="connsiteY0" fmla="*/ 1507204 h 1507204"/>
              <a:gd name="connsiteX1" fmla="*/ 1396747 w 2164842"/>
              <a:gd name="connsiteY1" fmla="*/ 0 h 1507204"/>
              <a:gd name="connsiteX2" fmla="*/ 2164842 w 2164842"/>
              <a:gd name="connsiteY2" fmla="*/ 1482708 h 1507204"/>
              <a:gd name="connsiteX3" fmla="*/ 0 w 2164842"/>
              <a:gd name="connsiteY3" fmla="*/ 1507204 h 1507204"/>
              <a:gd name="connsiteX0" fmla="*/ 0 w 2164842"/>
              <a:gd name="connsiteY0" fmla="*/ 1507204 h 8038631"/>
              <a:gd name="connsiteX1" fmla="*/ 1396747 w 2164842"/>
              <a:gd name="connsiteY1" fmla="*/ 0 h 8038631"/>
              <a:gd name="connsiteX2" fmla="*/ 2164842 w 2164842"/>
              <a:gd name="connsiteY2" fmla="*/ 1482708 h 8038631"/>
              <a:gd name="connsiteX3" fmla="*/ 1777 w 2164842"/>
              <a:gd name="connsiteY3" fmla="*/ 8038631 h 8038631"/>
              <a:gd name="connsiteX4" fmla="*/ 0 w 2164842"/>
              <a:gd name="connsiteY4" fmla="*/ 1507204 h 8038631"/>
              <a:gd name="connsiteX0" fmla="*/ 0 w 6834817"/>
              <a:gd name="connsiteY0" fmla="*/ 1507204 h 8038631"/>
              <a:gd name="connsiteX1" fmla="*/ 1396747 w 6834817"/>
              <a:gd name="connsiteY1" fmla="*/ 0 h 8038631"/>
              <a:gd name="connsiteX2" fmla="*/ 6834817 w 6834817"/>
              <a:gd name="connsiteY2" fmla="*/ 3360498 h 8038631"/>
              <a:gd name="connsiteX3" fmla="*/ 1777 w 6834817"/>
              <a:gd name="connsiteY3" fmla="*/ 8038631 h 8038631"/>
              <a:gd name="connsiteX4" fmla="*/ 0 w 6834817"/>
              <a:gd name="connsiteY4" fmla="*/ 1507204 h 8038631"/>
              <a:gd name="connsiteX0" fmla="*/ 0 w 6901289"/>
              <a:gd name="connsiteY0" fmla="*/ 1507204 h 8126791"/>
              <a:gd name="connsiteX1" fmla="*/ 1396747 w 6901289"/>
              <a:gd name="connsiteY1" fmla="*/ 0 h 8126791"/>
              <a:gd name="connsiteX2" fmla="*/ 6834817 w 6901289"/>
              <a:gd name="connsiteY2" fmla="*/ 3360498 h 8126791"/>
              <a:gd name="connsiteX3" fmla="*/ 4141070 w 6901289"/>
              <a:gd name="connsiteY3" fmla="*/ 5156638 h 8126791"/>
              <a:gd name="connsiteX4" fmla="*/ 1777 w 6901289"/>
              <a:gd name="connsiteY4" fmla="*/ 8038631 h 8126791"/>
              <a:gd name="connsiteX5" fmla="*/ 0 w 6901289"/>
              <a:gd name="connsiteY5" fmla="*/ 1507204 h 8126791"/>
              <a:gd name="connsiteX0" fmla="*/ 0 w 7458893"/>
              <a:gd name="connsiteY0" fmla="*/ 1507204 h 8561074"/>
              <a:gd name="connsiteX1" fmla="*/ 1396747 w 7458893"/>
              <a:gd name="connsiteY1" fmla="*/ 0 h 8561074"/>
              <a:gd name="connsiteX2" fmla="*/ 6834817 w 7458893"/>
              <a:gd name="connsiteY2" fmla="*/ 3360498 h 8561074"/>
              <a:gd name="connsiteX3" fmla="*/ 6835284 w 7458893"/>
              <a:gd name="connsiteY3" fmla="*/ 8038631 h 8561074"/>
              <a:gd name="connsiteX4" fmla="*/ 1777 w 7458893"/>
              <a:gd name="connsiteY4" fmla="*/ 8038631 h 8561074"/>
              <a:gd name="connsiteX5" fmla="*/ 0 w 7458893"/>
              <a:gd name="connsiteY5" fmla="*/ 1507204 h 8561074"/>
              <a:gd name="connsiteX0" fmla="*/ 0 w 7458893"/>
              <a:gd name="connsiteY0" fmla="*/ 1507204 h 8308055"/>
              <a:gd name="connsiteX1" fmla="*/ 1396747 w 7458893"/>
              <a:gd name="connsiteY1" fmla="*/ 0 h 8308055"/>
              <a:gd name="connsiteX2" fmla="*/ 6834817 w 7458893"/>
              <a:gd name="connsiteY2" fmla="*/ 3360498 h 8308055"/>
              <a:gd name="connsiteX3" fmla="*/ 6835284 w 7458893"/>
              <a:gd name="connsiteY3" fmla="*/ 8038631 h 8308055"/>
              <a:gd name="connsiteX4" fmla="*/ 1777 w 7458893"/>
              <a:gd name="connsiteY4" fmla="*/ 8038631 h 8308055"/>
              <a:gd name="connsiteX5" fmla="*/ 0 w 7458893"/>
              <a:gd name="connsiteY5" fmla="*/ 1507204 h 8308055"/>
              <a:gd name="connsiteX0" fmla="*/ 0 w 7035507"/>
              <a:gd name="connsiteY0" fmla="*/ 1507204 h 8308055"/>
              <a:gd name="connsiteX1" fmla="*/ 1396747 w 7035507"/>
              <a:gd name="connsiteY1" fmla="*/ 0 h 8308055"/>
              <a:gd name="connsiteX2" fmla="*/ 6834817 w 7035507"/>
              <a:gd name="connsiteY2" fmla="*/ 3360498 h 8308055"/>
              <a:gd name="connsiteX3" fmla="*/ 6835284 w 7035507"/>
              <a:gd name="connsiteY3" fmla="*/ 8038631 h 8308055"/>
              <a:gd name="connsiteX4" fmla="*/ 1777 w 7035507"/>
              <a:gd name="connsiteY4" fmla="*/ 8038631 h 8308055"/>
              <a:gd name="connsiteX5" fmla="*/ 0 w 7035507"/>
              <a:gd name="connsiteY5" fmla="*/ 1507204 h 8308055"/>
              <a:gd name="connsiteX0" fmla="*/ 0 w 6840134"/>
              <a:gd name="connsiteY0" fmla="*/ 1507204 h 8308055"/>
              <a:gd name="connsiteX1" fmla="*/ 1396747 w 6840134"/>
              <a:gd name="connsiteY1" fmla="*/ 0 h 8308055"/>
              <a:gd name="connsiteX2" fmla="*/ 6834817 w 6840134"/>
              <a:gd name="connsiteY2" fmla="*/ 3360498 h 8308055"/>
              <a:gd name="connsiteX3" fmla="*/ 6835284 w 6840134"/>
              <a:gd name="connsiteY3" fmla="*/ 8038631 h 8308055"/>
              <a:gd name="connsiteX4" fmla="*/ 1777 w 6840134"/>
              <a:gd name="connsiteY4" fmla="*/ 8038631 h 8308055"/>
              <a:gd name="connsiteX5" fmla="*/ 0 w 6840134"/>
              <a:gd name="connsiteY5" fmla="*/ 1507204 h 8308055"/>
              <a:gd name="connsiteX0" fmla="*/ 0 w 6840134"/>
              <a:gd name="connsiteY0" fmla="*/ 1507204 h 8039810"/>
              <a:gd name="connsiteX1" fmla="*/ 1396747 w 6840134"/>
              <a:gd name="connsiteY1" fmla="*/ 0 h 8039810"/>
              <a:gd name="connsiteX2" fmla="*/ 6834817 w 6840134"/>
              <a:gd name="connsiteY2" fmla="*/ 3360498 h 8039810"/>
              <a:gd name="connsiteX3" fmla="*/ 6835284 w 6840134"/>
              <a:gd name="connsiteY3" fmla="*/ 8038631 h 8039810"/>
              <a:gd name="connsiteX4" fmla="*/ 1777 w 6840134"/>
              <a:gd name="connsiteY4" fmla="*/ 8038631 h 8039810"/>
              <a:gd name="connsiteX5" fmla="*/ 0 w 6840134"/>
              <a:gd name="connsiteY5" fmla="*/ 1507204 h 8039810"/>
              <a:gd name="connsiteX0" fmla="*/ 6421 w 6838391"/>
              <a:gd name="connsiteY0" fmla="*/ 2650204 h 8039810"/>
              <a:gd name="connsiteX1" fmla="*/ 1395004 w 6838391"/>
              <a:gd name="connsiteY1" fmla="*/ 0 h 8039810"/>
              <a:gd name="connsiteX2" fmla="*/ 6833074 w 6838391"/>
              <a:gd name="connsiteY2" fmla="*/ 3360498 h 8039810"/>
              <a:gd name="connsiteX3" fmla="*/ 6833541 w 6838391"/>
              <a:gd name="connsiteY3" fmla="*/ 8038631 h 8039810"/>
              <a:gd name="connsiteX4" fmla="*/ 34 w 6838391"/>
              <a:gd name="connsiteY4" fmla="*/ 8038631 h 8039810"/>
              <a:gd name="connsiteX5" fmla="*/ 6421 w 6838391"/>
              <a:gd name="connsiteY5" fmla="*/ 2650204 h 8039810"/>
              <a:gd name="connsiteX0" fmla="*/ 6421 w 6838391"/>
              <a:gd name="connsiteY0" fmla="*/ 2560400 h 8039810"/>
              <a:gd name="connsiteX1" fmla="*/ 1395004 w 6838391"/>
              <a:gd name="connsiteY1" fmla="*/ 0 h 8039810"/>
              <a:gd name="connsiteX2" fmla="*/ 6833074 w 6838391"/>
              <a:gd name="connsiteY2" fmla="*/ 3360498 h 8039810"/>
              <a:gd name="connsiteX3" fmla="*/ 6833541 w 6838391"/>
              <a:gd name="connsiteY3" fmla="*/ 8038631 h 8039810"/>
              <a:gd name="connsiteX4" fmla="*/ 34 w 6838391"/>
              <a:gd name="connsiteY4" fmla="*/ 8038631 h 8039810"/>
              <a:gd name="connsiteX5" fmla="*/ 6421 w 6838391"/>
              <a:gd name="connsiteY5" fmla="*/ 2560400 h 8039810"/>
              <a:gd name="connsiteX0" fmla="*/ 6421 w 6838392"/>
              <a:gd name="connsiteY0" fmla="*/ 2560400 h 8039811"/>
              <a:gd name="connsiteX1" fmla="*/ 1395004 w 6838392"/>
              <a:gd name="connsiteY1" fmla="*/ 0 h 8039811"/>
              <a:gd name="connsiteX2" fmla="*/ 6833074 w 6838392"/>
              <a:gd name="connsiteY2" fmla="*/ 3360498 h 8039811"/>
              <a:gd name="connsiteX3" fmla="*/ 6833544 w 6838392"/>
              <a:gd name="connsiteY3" fmla="*/ 8038634 h 8039811"/>
              <a:gd name="connsiteX4" fmla="*/ 34 w 6838392"/>
              <a:gd name="connsiteY4" fmla="*/ 8038631 h 8039811"/>
              <a:gd name="connsiteX5" fmla="*/ 6421 w 6838392"/>
              <a:gd name="connsiteY5" fmla="*/ 2560400 h 8039811"/>
              <a:gd name="connsiteX0" fmla="*/ 6421 w 6838392"/>
              <a:gd name="connsiteY0" fmla="*/ 2560400 h 8038710"/>
              <a:gd name="connsiteX1" fmla="*/ 1395004 w 6838392"/>
              <a:gd name="connsiteY1" fmla="*/ 0 h 8038710"/>
              <a:gd name="connsiteX2" fmla="*/ 6833074 w 6838392"/>
              <a:gd name="connsiteY2" fmla="*/ 3360498 h 8038710"/>
              <a:gd name="connsiteX3" fmla="*/ 6833547 w 6838392"/>
              <a:gd name="connsiteY3" fmla="*/ 7891679 h 8038710"/>
              <a:gd name="connsiteX4" fmla="*/ 34 w 6838392"/>
              <a:gd name="connsiteY4" fmla="*/ 8038631 h 8038710"/>
              <a:gd name="connsiteX5" fmla="*/ 6421 w 6838392"/>
              <a:gd name="connsiteY5" fmla="*/ 2560400 h 8038710"/>
              <a:gd name="connsiteX0" fmla="*/ 6421 w 6858040"/>
              <a:gd name="connsiteY0" fmla="*/ 2560400 h 8063129"/>
              <a:gd name="connsiteX1" fmla="*/ 1395004 w 6858040"/>
              <a:gd name="connsiteY1" fmla="*/ 0 h 8063129"/>
              <a:gd name="connsiteX2" fmla="*/ 6833074 w 6858040"/>
              <a:gd name="connsiteY2" fmla="*/ 3360498 h 8063129"/>
              <a:gd name="connsiteX3" fmla="*/ 6858040 w 6858040"/>
              <a:gd name="connsiteY3" fmla="*/ 8063129 h 8063129"/>
              <a:gd name="connsiteX4" fmla="*/ 34 w 6858040"/>
              <a:gd name="connsiteY4" fmla="*/ 8038631 h 8063129"/>
              <a:gd name="connsiteX5" fmla="*/ 6421 w 6858040"/>
              <a:gd name="connsiteY5" fmla="*/ 2560400 h 8063129"/>
              <a:gd name="connsiteX0" fmla="*/ 6421 w 6858040"/>
              <a:gd name="connsiteY0" fmla="*/ 2625714 h 8128443"/>
              <a:gd name="connsiteX1" fmla="*/ 1476647 w 6858040"/>
              <a:gd name="connsiteY1" fmla="*/ 0 h 8128443"/>
              <a:gd name="connsiteX2" fmla="*/ 6833074 w 6858040"/>
              <a:gd name="connsiteY2" fmla="*/ 3425812 h 8128443"/>
              <a:gd name="connsiteX3" fmla="*/ 6858040 w 6858040"/>
              <a:gd name="connsiteY3" fmla="*/ 8128443 h 8128443"/>
              <a:gd name="connsiteX4" fmla="*/ 34 w 6858040"/>
              <a:gd name="connsiteY4" fmla="*/ 8103945 h 8128443"/>
              <a:gd name="connsiteX5" fmla="*/ 6421 w 6858040"/>
              <a:gd name="connsiteY5" fmla="*/ 2625714 h 8128443"/>
              <a:gd name="connsiteX0" fmla="*/ 6421 w 6858040"/>
              <a:gd name="connsiteY0" fmla="*/ 2633878 h 8136607"/>
              <a:gd name="connsiteX1" fmla="*/ 1541961 w 6858040"/>
              <a:gd name="connsiteY1" fmla="*/ 0 h 8136607"/>
              <a:gd name="connsiteX2" fmla="*/ 6833074 w 6858040"/>
              <a:gd name="connsiteY2" fmla="*/ 3433976 h 8136607"/>
              <a:gd name="connsiteX3" fmla="*/ 6858040 w 6858040"/>
              <a:gd name="connsiteY3" fmla="*/ 8136607 h 8136607"/>
              <a:gd name="connsiteX4" fmla="*/ 34 w 6858040"/>
              <a:gd name="connsiteY4" fmla="*/ 8112109 h 8136607"/>
              <a:gd name="connsiteX5" fmla="*/ 6421 w 6858040"/>
              <a:gd name="connsiteY5" fmla="*/ 2633878 h 8136607"/>
              <a:gd name="connsiteX0" fmla="*/ 6421 w 6858040"/>
              <a:gd name="connsiteY0" fmla="*/ 2699193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699193 h 8201922"/>
              <a:gd name="connsiteX0" fmla="*/ 0 w 6867947"/>
              <a:gd name="connsiteY0" fmla="*/ 2356293 h 8201922"/>
              <a:gd name="connsiteX1" fmla="*/ 1568197 w 6867947"/>
              <a:gd name="connsiteY1" fmla="*/ 0 h 8201922"/>
              <a:gd name="connsiteX2" fmla="*/ 6842981 w 6867947"/>
              <a:gd name="connsiteY2" fmla="*/ 3499291 h 8201922"/>
              <a:gd name="connsiteX3" fmla="*/ 6867947 w 6867947"/>
              <a:gd name="connsiteY3" fmla="*/ 8201922 h 8201922"/>
              <a:gd name="connsiteX4" fmla="*/ 9941 w 6867947"/>
              <a:gd name="connsiteY4" fmla="*/ 8177424 h 8201922"/>
              <a:gd name="connsiteX5" fmla="*/ 0 w 6867947"/>
              <a:gd name="connsiteY5" fmla="*/ 2356293 h 8201922"/>
              <a:gd name="connsiteX0" fmla="*/ 6421 w 6858040"/>
              <a:gd name="connsiteY0" fmla="*/ 2413446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413446 h 8201922"/>
              <a:gd name="connsiteX0" fmla="*/ 6421 w 6858040"/>
              <a:gd name="connsiteY0" fmla="*/ 2454267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454267 h 8201922"/>
              <a:gd name="connsiteX0" fmla="*/ 6421 w 6858040"/>
              <a:gd name="connsiteY0" fmla="*/ 2495089 h 8242744"/>
              <a:gd name="connsiteX1" fmla="*/ 1476647 w 6858040"/>
              <a:gd name="connsiteY1" fmla="*/ 0 h 8242744"/>
              <a:gd name="connsiteX2" fmla="*/ 6833074 w 6858040"/>
              <a:gd name="connsiteY2" fmla="*/ 3540113 h 8242744"/>
              <a:gd name="connsiteX3" fmla="*/ 6858040 w 6858040"/>
              <a:gd name="connsiteY3" fmla="*/ 8242744 h 8242744"/>
              <a:gd name="connsiteX4" fmla="*/ 34 w 6858040"/>
              <a:gd name="connsiteY4" fmla="*/ 8218246 h 8242744"/>
              <a:gd name="connsiteX5" fmla="*/ 6421 w 6858040"/>
              <a:gd name="connsiteY5" fmla="*/ 2495089 h 8242744"/>
              <a:gd name="connsiteX0" fmla="*/ 14568 w 6858023"/>
              <a:gd name="connsiteY0" fmla="*/ 2405282 h 8242744"/>
              <a:gd name="connsiteX1" fmla="*/ 1476630 w 6858023"/>
              <a:gd name="connsiteY1" fmla="*/ 0 h 8242744"/>
              <a:gd name="connsiteX2" fmla="*/ 6833057 w 6858023"/>
              <a:gd name="connsiteY2" fmla="*/ 3540113 h 8242744"/>
              <a:gd name="connsiteX3" fmla="*/ 6858023 w 6858023"/>
              <a:gd name="connsiteY3" fmla="*/ 8242744 h 8242744"/>
              <a:gd name="connsiteX4" fmla="*/ 17 w 6858023"/>
              <a:gd name="connsiteY4" fmla="*/ 8218246 h 8242744"/>
              <a:gd name="connsiteX5" fmla="*/ 14568 w 6858023"/>
              <a:gd name="connsiteY5" fmla="*/ 2405282 h 8242744"/>
              <a:gd name="connsiteX0" fmla="*/ 22727 w 6858017"/>
              <a:gd name="connsiteY0" fmla="*/ 2454271 h 8242744"/>
              <a:gd name="connsiteX1" fmla="*/ 1476624 w 6858017"/>
              <a:gd name="connsiteY1" fmla="*/ 0 h 8242744"/>
              <a:gd name="connsiteX2" fmla="*/ 6833051 w 6858017"/>
              <a:gd name="connsiteY2" fmla="*/ 3540113 h 8242744"/>
              <a:gd name="connsiteX3" fmla="*/ 6858017 w 6858017"/>
              <a:gd name="connsiteY3" fmla="*/ 8242744 h 8242744"/>
              <a:gd name="connsiteX4" fmla="*/ 11 w 6858017"/>
              <a:gd name="connsiteY4" fmla="*/ 8218246 h 8242744"/>
              <a:gd name="connsiteX5" fmla="*/ 22727 w 6858017"/>
              <a:gd name="connsiteY5" fmla="*/ 2454271 h 8242744"/>
              <a:gd name="connsiteX0" fmla="*/ 0 w 6859782"/>
              <a:gd name="connsiteY0" fmla="*/ 2470602 h 8242744"/>
              <a:gd name="connsiteX1" fmla="*/ 1478389 w 6859782"/>
              <a:gd name="connsiteY1" fmla="*/ 0 h 8242744"/>
              <a:gd name="connsiteX2" fmla="*/ 6834816 w 6859782"/>
              <a:gd name="connsiteY2" fmla="*/ 3540113 h 8242744"/>
              <a:gd name="connsiteX3" fmla="*/ 6859782 w 6859782"/>
              <a:gd name="connsiteY3" fmla="*/ 8242744 h 8242744"/>
              <a:gd name="connsiteX4" fmla="*/ 1776 w 6859782"/>
              <a:gd name="connsiteY4" fmla="*/ 8218246 h 8242744"/>
              <a:gd name="connsiteX5" fmla="*/ 0 w 6859782"/>
              <a:gd name="connsiteY5" fmla="*/ 2470602 h 8242744"/>
              <a:gd name="connsiteX0" fmla="*/ 6681 w 6866463"/>
              <a:gd name="connsiteY0" fmla="*/ 2470602 h 8242744"/>
              <a:gd name="connsiteX1" fmla="*/ 1485070 w 6866463"/>
              <a:gd name="connsiteY1" fmla="*/ 0 h 8242744"/>
              <a:gd name="connsiteX2" fmla="*/ 6841497 w 6866463"/>
              <a:gd name="connsiteY2" fmla="*/ 3540113 h 8242744"/>
              <a:gd name="connsiteX3" fmla="*/ 6866463 w 6866463"/>
              <a:gd name="connsiteY3" fmla="*/ 8242744 h 8242744"/>
              <a:gd name="connsiteX4" fmla="*/ 8457 w 6866463"/>
              <a:gd name="connsiteY4" fmla="*/ 8218246 h 8242744"/>
              <a:gd name="connsiteX5" fmla="*/ 6681 w 6866463"/>
              <a:gd name="connsiteY5" fmla="*/ 2470602 h 8242744"/>
              <a:gd name="connsiteX0" fmla="*/ 14777 w 6874559"/>
              <a:gd name="connsiteY0" fmla="*/ 2470602 h 8242744"/>
              <a:gd name="connsiteX1" fmla="*/ 1493166 w 6874559"/>
              <a:gd name="connsiteY1" fmla="*/ 0 h 8242744"/>
              <a:gd name="connsiteX2" fmla="*/ 6849593 w 6874559"/>
              <a:gd name="connsiteY2" fmla="*/ 3540113 h 8242744"/>
              <a:gd name="connsiteX3" fmla="*/ 6874559 w 6874559"/>
              <a:gd name="connsiteY3" fmla="*/ 8242744 h 8242744"/>
              <a:gd name="connsiteX4" fmla="*/ 225 w 6874559"/>
              <a:gd name="connsiteY4" fmla="*/ 8218249 h 8242744"/>
              <a:gd name="connsiteX5" fmla="*/ 14777 w 6874559"/>
              <a:gd name="connsiteY5" fmla="*/ 2470602 h 8242744"/>
              <a:gd name="connsiteX0" fmla="*/ 6681 w 6882791"/>
              <a:gd name="connsiteY0" fmla="*/ 2470605 h 8242744"/>
              <a:gd name="connsiteX1" fmla="*/ 1501398 w 6882791"/>
              <a:gd name="connsiteY1" fmla="*/ 0 h 8242744"/>
              <a:gd name="connsiteX2" fmla="*/ 6857825 w 6882791"/>
              <a:gd name="connsiteY2" fmla="*/ 3540113 h 8242744"/>
              <a:gd name="connsiteX3" fmla="*/ 6882791 w 6882791"/>
              <a:gd name="connsiteY3" fmla="*/ 8242744 h 8242744"/>
              <a:gd name="connsiteX4" fmla="*/ 8457 w 6882791"/>
              <a:gd name="connsiteY4" fmla="*/ 8218249 h 8242744"/>
              <a:gd name="connsiteX5" fmla="*/ 6681 w 6882791"/>
              <a:gd name="connsiteY5" fmla="*/ 2470605 h 8242744"/>
              <a:gd name="connsiteX0" fmla="*/ 0 w 6876110"/>
              <a:gd name="connsiteY0" fmla="*/ 2470605 h 8242744"/>
              <a:gd name="connsiteX1" fmla="*/ 1494717 w 6876110"/>
              <a:gd name="connsiteY1" fmla="*/ 0 h 8242744"/>
              <a:gd name="connsiteX2" fmla="*/ 6851144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2744"/>
              <a:gd name="connsiteX1" fmla="*/ 1494717 w 6876110"/>
              <a:gd name="connsiteY1" fmla="*/ 0 h 8242744"/>
              <a:gd name="connsiteX2" fmla="*/ 6851144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2744"/>
              <a:gd name="connsiteX1" fmla="*/ 1494717 w 6876110"/>
              <a:gd name="connsiteY1" fmla="*/ 0 h 8242744"/>
              <a:gd name="connsiteX2" fmla="*/ 6859308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3921"/>
              <a:gd name="connsiteX1" fmla="*/ 1494717 w 6876110"/>
              <a:gd name="connsiteY1" fmla="*/ 0 h 8243921"/>
              <a:gd name="connsiteX2" fmla="*/ 6859308 w 6876110"/>
              <a:gd name="connsiteY2" fmla="*/ 3540113 h 8243921"/>
              <a:gd name="connsiteX3" fmla="*/ 6876110 w 6876110"/>
              <a:gd name="connsiteY3" fmla="*/ 8242744 h 8243921"/>
              <a:gd name="connsiteX4" fmla="*/ 1776 w 6876110"/>
              <a:gd name="connsiteY4" fmla="*/ 8242742 h 8243921"/>
              <a:gd name="connsiteX5" fmla="*/ 0 w 6876110"/>
              <a:gd name="connsiteY5" fmla="*/ 2470605 h 8243921"/>
              <a:gd name="connsiteX0" fmla="*/ 0 w 6876110"/>
              <a:gd name="connsiteY0" fmla="*/ 2462440 h 8235756"/>
              <a:gd name="connsiteX1" fmla="*/ 1519210 w 6876110"/>
              <a:gd name="connsiteY1" fmla="*/ 0 h 8235756"/>
              <a:gd name="connsiteX2" fmla="*/ 6859308 w 6876110"/>
              <a:gd name="connsiteY2" fmla="*/ 3531948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462440 h 8235756"/>
              <a:gd name="connsiteX1" fmla="*/ 1519210 w 6876110"/>
              <a:gd name="connsiteY1" fmla="*/ 0 h 8235756"/>
              <a:gd name="connsiteX2" fmla="*/ 6859308 w 6876110"/>
              <a:gd name="connsiteY2" fmla="*/ 3531948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462440 h 8235756"/>
              <a:gd name="connsiteX1" fmla="*/ 1519210 w 6876110"/>
              <a:gd name="connsiteY1" fmla="*/ 0 h 8235756"/>
              <a:gd name="connsiteX2" fmla="*/ 6859309 w 6876110"/>
              <a:gd name="connsiteY2" fmla="*/ 2928475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462440 h 8235756"/>
              <a:gd name="connsiteX1" fmla="*/ 1519210 w 6876110"/>
              <a:gd name="connsiteY1" fmla="*/ 0 h 8235756"/>
              <a:gd name="connsiteX2" fmla="*/ 6859310 w 6876110"/>
              <a:gd name="connsiteY2" fmla="*/ 2928475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462440 h 8235756"/>
              <a:gd name="connsiteX1" fmla="*/ 1519210 w 6876110"/>
              <a:gd name="connsiteY1" fmla="*/ 0 h 8235756"/>
              <a:gd name="connsiteX2" fmla="*/ 6867488 w 6876110"/>
              <a:gd name="connsiteY2" fmla="*/ 2878185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185846 h 7959162"/>
              <a:gd name="connsiteX1" fmla="*/ 1600971 w 6876110"/>
              <a:gd name="connsiteY1" fmla="*/ 0 h 7959162"/>
              <a:gd name="connsiteX2" fmla="*/ 6867488 w 6876110"/>
              <a:gd name="connsiteY2" fmla="*/ 2601591 h 7959162"/>
              <a:gd name="connsiteX3" fmla="*/ 6876110 w 6876110"/>
              <a:gd name="connsiteY3" fmla="*/ 7957985 h 7959162"/>
              <a:gd name="connsiteX4" fmla="*/ 1776 w 6876110"/>
              <a:gd name="connsiteY4" fmla="*/ 7957983 h 7959162"/>
              <a:gd name="connsiteX5" fmla="*/ 0 w 6876110"/>
              <a:gd name="connsiteY5" fmla="*/ 2185846 h 795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6110" h="7959162">
                <a:moveTo>
                  <a:pt x="0" y="2185846"/>
                </a:moveTo>
                <a:lnTo>
                  <a:pt x="1600971" y="0"/>
                </a:lnTo>
                <a:lnTo>
                  <a:pt x="6867488" y="2601591"/>
                </a:lnTo>
                <a:cubicBezTo>
                  <a:pt x="6884003" y="2620110"/>
                  <a:pt x="6863786" y="7929410"/>
                  <a:pt x="6876110" y="7957985"/>
                </a:cubicBezTo>
                <a:cubicBezTo>
                  <a:pt x="6855780" y="7953905"/>
                  <a:pt x="1328771" y="7962068"/>
                  <a:pt x="1776" y="7957983"/>
                </a:cubicBezTo>
                <a:cubicBezTo>
                  <a:pt x="1184" y="5780841"/>
                  <a:pt x="592" y="2215783"/>
                  <a:pt x="0" y="2185846"/>
                </a:cubicBezTo>
                <a:close/>
              </a:path>
            </a:pathLst>
          </a:custGeom>
          <a:solidFill>
            <a:srgbClr val="39413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75475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480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75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253FF28F-BD45-FE41-8D31-EBFE751CDA3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153989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11976" y="135816"/>
            <a:ext cx="9155976" cy="443511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cxnSp>
        <p:nvCxnSpPr>
          <p:cNvPr id="6" name="Straight Connector 5"/>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470A4A4E-8573-3149-8BB6-A057EE9C89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04063852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29167" y="428626"/>
            <a:ext cx="8280141" cy="3857625"/>
          </a:xfrm>
          <a:prstGeom prst="rect">
            <a:avLst/>
          </a:prstGeom>
        </p:spPr>
        <p:txBody>
          <a:bodyPr/>
          <a:lstStyle/>
          <a:p>
            <a:endParaRPr lang="en-US"/>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3D480E8E-A4A3-F548-B191-A727AC7419E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295807676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429164" y="1182283"/>
            <a:ext cx="8285672" cy="2852848"/>
          </a:xfrm>
        </p:spPr>
        <p:txBody>
          <a:bodyPr>
            <a:normAutofit/>
          </a:bodyPr>
          <a:lstStyle>
            <a:lvl1pPr marL="287916" indent="-287916">
              <a:buFont typeface="Arial" panose="020B0604020202020204" pitchFamily="34" charset="0"/>
              <a:buChar cha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49506103-BCE1-564D-B2D6-D5B9C7C3539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14745192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429164" y="1182282"/>
            <a:ext cx="8285672"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4714858"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369CA9D5-32F4-F745-B0DD-E809EE57B03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9867" y="4572000"/>
            <a:ext cx="685800" cy="514350"/>
          </a:xfrm>
          <a:prstGeom prst="rect">
            <a:avLst/>
          </a:prstGeom>
        </p:spPr>
      </p:pic>
    </p:spTree>
    <p:extLst>
      <p:ext uri="{BB962C8B-B14F-4D97-AF65-F5344CB8AC3E}">
        <p14:creationId xmlns:p14="http://schemas.microsoft.com/office/powerpoint/2010/main" val="94049930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4.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054" y="365906"/>
            <a:ext cx="8229600" cy="391811"/>
          </a:xfrm>
          <a:prstGeom prst="rect">
            <a:avLst/>
          </a:prstGeom>
        </p:spPr>
        <p:txBody>
          <a:bodyPr vert="horz" lIns="38396" tIns="19198" rIns="38396" bIns="19198"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599479" y="4599556"/>
            <a:ext cx="467542" cy="274637"/>
          </a:xfrm>
          <a:prstGeom prst="rect">
            <a:avLst/>
          </a:prstGeom>
        </p:spPr>
        <p:txBody>
          <a:bodyPr vert="horz" lIns="38396" tIns="19198" rIns="38396" bIns="19198" rtlCol="0" anchor="ctr"/>
          <a:lstStyle>
            <a:lvl1pPr algn="l">
              <a:defRPr lang="en-US" sz="900"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597054" y="1171575"/>
            <a:ext cx="8229600" cy="2971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119986" algn="l" defTabSz="191978" rtl="0" eaLnBrk="1" latinLnBrk="0" hangingPunct="1">
              <a:spcBef>
                <a:spcPct val="20000"/>
              </a:spcBef>
              <a:buFont typeface="Arial"/>
              <a:buChar char="–"/>
            </a:pPr>
            <a:r>
              <a:rPr lang="tr-TR" dirty="0"/>
              <a:t>Second </a:t>
            </a:r>
            <a:r>
              <a:rPr lang="tr-TR" dirty="0" err="1"/>
              <a:t>level</a:t>
            </a:r>
            <a:endParaRPr lang="tr-TR" dirty="0"/>
          </a:p>
          <a:p>
            <a:pPr marL="287967" lvl="1" indent="-71992" algn="l" defTabSz="191978"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196050676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Lst>
  <p:hf hdr="0"/>
  <p:txStyles>
    <p:titleStyle>
      <a:lvl1pPr algn="l" defTabSz="511948" rtl="0" eaLnBrk="1" latinLnBrk="0" hangingPunct="1">
        <a:spcBef>
          <a:spcPct val="0"/>
        </a:spcBef>
        <a:buNone/>
        <a:defRPr lang="en-US" sz="2900" b="0" i="0" u="none"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511948" rtl="0" eaLnBrk="1" latinLnBrk="0" hangingPunct="1">
        <a:lnSpc>
          <a:spcPct val="100000"/>
        </a:lnSpc>
        <a:spcBef>
          <a:spcPts val="0"/>
        </a:spcBef>
        <a:buFontTx/>
        <a:buNone/>
        <a:tabLst/>
        <a:defRPr lang="tr-TR" sz="20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dirty="0" smtClean="0">
          <a:solidFill>
            <a:srgbClr val="576F7F"/>
          </a:solidFill>
          <a:latin typeface="Arial"/>
          <a:ea typeface="+mn-ea"/>
          <a:cs typeface="Arial"/>
        </a:defRPr>
      </a:lvl2pPr>
      <a:lvl3pPr marL="1279871" indent="-255974" algn="l" defTabSz="511948" rtl="0" eaLnBrk="1" latinLnBrk="0" hangingPunct="1">
        <a:lnSpc>
          <a:spcPct val="100000"/>
        </a:lnSpc>
        <a:spcBef>
          <a:spcPts val="0"/>
        </a:spcBef>
        <a:buFont typeface="Arial"/>
        <a:buChar char="•"/>
        <a:tabLst/>
        <a:defRPr lang="tr-TR" sz="1200" b="0" i="0" kern="1200" dirty="0" smtClean="0">
          <a:solidFill>
            <a:srgbClr val="000000"/>
          </a:solidFill>
          <a:latin typeface="Arial"/>
          <a:ea typeface="+mn-ea"/>
          <a:cs typeface="Arial"/>
        </a:defRPr>
      </a:lvl3pPr>
      <a:lvl4pPr marL="1791820" indent="-255974" algn="l" defTabSz="511948" rtl="0" eaLnBrk="1" latinLnBrk="0" hangingPunct="1">
        <a:spcBef>
          <a:spcPct val="20000"/>
        </a:spcBef>
        <a:buFont typeface="Arial"/>
        <a:buChar char="–"/>
        <a:defRPr sz="2200" kern="1200">
          <a:solidFill>
            <a:schemeClr val="tx1"/>
          </a:solidFill>
          <a:latin typeface="+mn-lt"/>
          <a:ea typeface="+mn-ea"/>
          <a:cs typeface="+mn-cs"/>
        </a:defRPr>
      </a:lvl4pPr>
      <a:lvl5pPr marL="2303768" indent="-255974" algn="l" defTabSz="511948" rtl="0" eaLnBrk="1" latinLnBrk="0" hangingPunct="1">
        <a:spcBef>
          <a:spcPct val="20000"/>
        </a:spcBef>
        <a:buFont typeface="Arial"/>
        <a:buChar char="»"/>
        <a:defRPr sz="2200" kern="1200">
          <a:solidFill>
            <a:schemeClr val="tx1"/>
          </a:solidFill>
          <a:latin typeface="+mn-lt"/>
          <a:ea typeface="+mn-ea"/>
          <a:cs typeface="+mn-cs"/>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48" rtl="0" eaLnBrk="1" latinLnBrk="0" hangingPunct="1">
        <a:defRPr sz="2000" kern="1200">
          <a:solidFill>
            <a:schemeClr val="tx1"/>
          </a:solidFill>
          <a:latin typeface="+mn-lt"/>
          <a:ea typeface="+mn-ea"/>
          <a:cs typeface="+mn-cs"/>
        </a:defRPr>
      </a:lvl1pPr>
      <a:lvl2pPr marL="511948" algn="l" defTabSz="511948" rtl="0" eaLnBrk="1" latinLnBrk="0" hangingPunct="1">
        <a:defRPr sz="2000" kern="1200">
          <a:solidFill>
            <a:schemeClr val="tx1"/>
          </a:solidFill>
          <a:latin typeface="+mn-lt"/>
          <a:ea typeface="+mn-ea"/>
          <a:cs typeface="+mn-cs"/>
        </a:defRPr>
      </a:lvl2pPr>
      <a:lvl3pPr marL="1023897" algn="l" defTabSz="511948" rtl="0" eaLnBrk="1" latinLnBrk="0" hangingPunct="1">
        <a:defRPr sz="2000" kern="1200">
          <a:solidFill>
            <a:schemeClr val="tx1"/>
          </a:solidFill>
          <a:latin typeface="+mn-lt"/>
          <a:ea typeface="+mn-ea"/>
          <a:cs typeface="+mn-cs"/>
        </a:defRPr>
      </a:lvl3pPr>
      <a:lvl4pPr marL="1535846" algn="l" defTabSz="511948" rtl="0" eaLnBrk="1" latinLnBrk="0" hangingPunct="1">
        <a:defRPr sz="2000" kern="1200">
          <a:solidFill>
            <a:schemeClr val="tx1"/>
          </a:solidFill>
          <a:latin typeface="+mn-lt"/>
          <a:ea typeface="+mn-ea"/>
          <a:cs typeface="+mn-cs"/>
        </a:defRPr>
      </a:lvl4pPr>
      <a:lvl5pPr marL="2047794" algn="l" defTabSz="511948" rtl="0" eaLnBrk="1" latinLnBrk="0" hangingPunct="1">
        <a:defRPr sz="2000" kern="1200">
          <a:solidFill>
            <a:schemeClr val="tx1"/>
          </a:solidFill>
          <a:latin typeface="+mn-lt"/>
          <a:ea typeface="+mn-ea"/>
          <a:cs typeface="+mn-cs"/>
        </a:defRPr>
      </a:lvl5pPr>
      <a:lvl6pPr marL="2559742" algn="l" defTabSz="511948" rtl="0" eaLnBrk="1" latinLnBrk="0" hangingPunct="1">
        <a:defRPr sz="2000" kern="1200">
          <a:solidFill>
            <a:schemeClr val="tx1"/>
          </a:solidFill>
          <a:latin typeface="+mn-lt"/>
          <a:ea typeface="+mn-ea"/>
          <a:cs typeface="+mn-cs"/>
        </a:defRPr>
      </a:lvl6pPr>
      <a:lvl7pPr marL="3071691" algn="l" defTabSz="511948" rtl="0" eaLnBrk="1" latinLnBrk="0" hangingPunct="1">
        <a:defRPr sz="2000" kern="1200">
          <a:solidFill>
            <a:schemeClr val="tx1"/>
          </a:solidFill>
          <a:latin typeface="+mn-lt"/>
          <a:ea typeface="+mn-ea"/>
          <a:cs typeface="+mn-cs"/>
        </a:defRPr>
      </a:lvl7pPr>
      <a:lvl8pPr marL="3583639" algn="l" defTabSz="511948" rtl="0" eaLnBrk="1" latinLnBrk="0" hangingPunct="1">
        <a:defRPr sz="2000" kern="1200">
          <a:solidFill>
            <a:schemeClr val="tx1"/>
          </a:solidFill>
          <a:latin typeface="+mn-lt"/>
          <a:ea typeface="+mn-ea"/>
          <a:cs typeface="+mn-cs"/>
        </a:defRPr>
      </a:lvl8pPr>
      <a:lvl9pPr marL="4095588" algn="l" defTabSz="51194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FE92B8A-C0D1-4343-9F78-EC16B8182B07}" type="datetimeFigureOut">
              <a:rPr lang="en-US" smtClean="0"/>
              <a:t>4/20/21</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F8A6977A-D664-41EB-99CD-7A5C87F31079}" type="slidenum">
              <a:rPr lang="en-US" smtClean="0"/>
              <a:t>‹#›</a:t>
            </a:fld>
            <a:endParaRPr lang="en-US"/>
          </a:p>
        </p:txBody>
      </p:sp>
    </p:spTree>
    <p:extLst>
      <p:ext uri="{BB962C8B-B14F-4D97-AF65-F5344CB8AC3E}">
        <p14:creationId xmlns:p14="http://schemas.microsoft.com/office/powerpoint/2010/main" val="3163410107"/>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02F704-AC37-4E0D-A2F6-E29C6CE8D20D}" type="datetimeFigureOut">
              <a:rPr lang="en-US" smtClean="0"/>
              <a:t>4/20/21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78D86EC-BB98-4DA5-8C0A-7E1EE64FCD5F}" type="slidenum">
              <a:rPr lang="en-US" smtClean="0"/>
              <a:t>‹#›</a:t>
            </a:fld>
            <a:endParaRPr lang="en-US" dirty="0"/>
          </a:p>
        </p:txBody>
      </p:sp>
    </p:spTree>
    <p:extLst>
      <p:ext uri="{BB962C8B-B14F-4D97-AF65-F5344CB8AC3E}">
        <p14:creationId xmlns:p14="http://schemas.microsoft.com/office/powerpoint/2010/main" val="253177140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39A8838-6EBE-46CA-B060-595B7EC8D8FD}" type="datetimeFigureOut">
              <a:rPr lang="en-US" smtClean="0"/>
              <a:t>4/20/21</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9F5EF81-1A53-4C6A-9215-E898287843BA}" type="slidenum">
              <a:rPr lang="en-US" smtClean="0"/>
              <a:t>‹#›</a:t>
            </a:fld>
            <a:endParaRPr lang="en-US"/>
          </a:p>
        </p:txBody>
      </p:sp>
    </p:spTree>
    <p:extLst>
      <p:ext uri="{BB962C8B-B14F-4D97-AF65-F5344CB8AC3E}">
        <p14:creationId xmlns:p14="http://schemas.microsoft.com/office/powerpoint/2010/main" val="145388186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Zg6pfVf-gbg"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hyperlink" Target="mailto:Jessica.Cunningham@ky.gov" TargetMode="External"/><Relationship Id="rId2" Type="http://schemas.openxmlformats.org/officeDocument/2006/relationships/image" Target="../media/image9.png"/><Relationship Id="rId1" Type="http://schemas.openxmlformats.org/officeDocument/2006/relationships/slideLayout" Target="../slideLayouts/slideLayout33.xml"/><Relationship Id="rId4" Type="http://schemas.openxmlformats.org/officeDocument/2006/relationships/hyperlink" Target="mailto:Scott.secamiglio@ky.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hyperlink" Target="mailto:Ryan.murphy@iwd.iowa.gov" TargetMode="External"/><Relationship Id="rId2" Type="http://schemas.openxmlformats.org/officeDocument/2006/relationships/hyperlink" Target="mailto:Amy.beller@iwd.iowa.gov" TargetMode="External"/><Relationship Id="rId1" Type="http://schemas.openxmlformats.org/officeDocument/2006/relationships/slideLayout" Target="../slideLayouts/slideLayout43.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mailto:jeff.sellers@sst-slds.org" TargetMode="External"/><Relationship Id="rId3" Type="http://schemas.openxmlformats.org/officeDocument/2006/relationships/hyperlink" Target="mailto:twillnow@nd.gov" TargetMode="External"/><Relationship Id="rId7" Type="http://schemas.openxmlformats.org/officeDocument/2006/relationships/hyperlink" Target="mailto:james.basile@aemcorp.com" TargetMode="External"/><Relationship Id="rId2" Type="http://schemas.openxmlformats.org/officeDocument/2006/relationships/hyperlink" Target="mailto:tkorsmo@nd.gov" TargetMode="External"/><Relationship Id="rId1" Type="http://schemas.openxmlformats.org/officeDocument/2006/relationships/slideLayout" Target="../slideLayouts/slideLayout8.xml"/><Relationship Id="rId6" Type="http://schemas.openxmlformats.org/officeDocument/2006/relationships/hyperlink" Target="mailto:ryan.murphy@iwd.iowa.gov" TargetMode="External"/><Relationship Id="rId5" Type="http://schemas.openxmlformats.org/officeDocument/2006/relationships/hyperlink" Target="mailto:Scott.secamiglio@ky.gov" TargetMode="External"/><Relationship Id="rId10" Type="http://schemas.openxmlformats.org/officeDocument/2006/relationships/hyperlink" Target="https://slds.ed.gov/%23communities/pdc/documents/14522" TargetMode="External"/><Relationship Id="rId4" Type="http://schemas.openxmlformats.org/officeDocument/2006/relationships/hyperlink" Target="mailto:Jessica.Cunningham@ky.gov" TargetMode="External"/><Relationship Id="rId9" Type="http://schemas.openxmlformats.org/officeDocument/2006/relationships/hyperlink" Target="http://slds.ed.gov"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A5BC-68EE-49ED-B348-B621F3F96004}"/>
              </a:ext>
            </a:extLst>
          </p:cNvPr>
          <p:cNvSpPr>
            <a:spLocks noGrp="1"/>
          </p:cNvSpPr>
          <p:nvPr>
            <p:ph type="title" idx="4294967295"/>
          </p:nvPr>
        </p:nvSpPr>
        <p:spPr>
          <a:xfrm>
            <a:off x="533400" y="209550"/>
            <a:ext cx="8610600" cy="685800"/>
          </a:xfrm>
        </p:spPr>
        <p:txBody>
          <a:bodyPr>
            <a:normAutofit/>
          </a:bodyPr>
          <a:lstStyle/>
          <a:p>
            <a:r>
              <a:rPr lang="en-US" dirty="0"/>
              <a:t>Apprenticeship Data</a:t>
            </a:r>
          </a:p>
        </p:txBody>
      </p:sp>
      <p:sp>
        <p:nvSpPr>
          <p:cNvPr id="3" name="Content Placeholder 2">
            <a:extLst>
              <a:ext uri="{FF2B5EF4-FFF2-40B4-BE49-F238E27FC236}">
                <a16:creationId xmlns:a16="http://schemas.microsoft.com/office/drawing/2014/main" id="{2176A72D-41CF-4925-BEB4-F1C431C07297}"/>
              </a:ext>
            </a:extLst>
          </p:cNvPr>
          <p:cNvSpPr>
            <a:spLocks noGrp="1"/>
          </p:cNvSpPr>
          <p:nvPr>
            <p:ph idx="4294967295"/>
          </p:nvPr>
        </p:nvSpPr>
        <p:spPr>
          <a:xfrm>
            <a:off x="533400" y="1123950"/>
            <a:ext cx="8153400" cy="3523060"/>
          </a:xfrm>
        </p:spPr>
        <p:txBody>
          <a:bodyPr>
            <a:normAutofit/>
          </a:bodyPr>
          <a:lstStyle/>
          <a:p>
            <a:pPr>
              <a:spcAft>
                <a:spcPts val="1000"/>
              </a:spcAft>
            </a:pPr>
            <a:r>
              <a:rPr lang="en-US" dirty="0">
                <a:latin typeface="Times New Roman"/>
                <a:cs typeface="Times New Roman"/>
              </a:rPr>
              <a:t>A video recording of this webinar is available at </a:t>
            </a:r>
            <a:r>
              <a:rPr lang="en-US" dirty="0">
                <a:latin typeface="Times New Roman"/>
                <a:cs typeface="Times New Roman"/>
                <a:hlinkClick r:id="rId3"/>
              </a:rPr>
              <a:t>https://youtu.be/Zg6pfVf-gbg</a:t>
            </a:r>
            <a:r>
              <a:rPr lang="en-US" dirty="0">
                <a:latin typeface="Times New Roman"/>
                <a:cs typeface="Times New Roman"/>
              </a:rPr>
              <a:t>. </a:t>
            </a:r>
          </a:p>
        </p:txBody>
      </p:sp>
    </p:spTree>
    <p:extLst>
      <p:ext uri="{BB962C8B-B14F-4D97-AF65-F5344CB8AC3E}">
        <p14:creationId xmlns:p14="http://schemas.microsoft.com/office/powerpoint/2010/main" val="288209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E55A-48C8-4E67-AB55-D323B6D3AA8D}"/>
              </a:ext>
            </a:extLst>
          </p:cNvPr>
          <p:cNvSpPr>
            <a:spLocks noGrp="1"/>
          </p:cNvSpPr>
          <p:nvPr>
            <p:ph type="title"/>
          </p:nvPr>
        </p:nvSpPr>
        <p:spPr/>
        <p:txBody>
          <a:bodyPr/>
          <a:lstStyle/>
          <a:p>
            <a:pPr algn="ctr"/>
            <a:r>
              <a:rPr lang="en-US" sz="2700" dirty="0"/>
              <a:t>Forward-Looking Plans</a:t>
            </a:r>
          </a:p>
        </p:txBody>
      </p:sp>
      <p:sp>
        <p:nvSpPr>
          <p:cNvPr id="3" name="Subtitle 2">
            <a:extLst>
              <a:ext uri="{FF2B5EF4-FFF2-40B4-BE49-F238E27FC236}">
                <a16:creationId xmlns:a16="http://schemas.microsoft.com/office/drawing/2014/main" id="{4106734D-6877-4B76-85BF-9FA9948F9766}"/>
              </a:ext>
            </a:extLst>
          </p:cNvPr>
          <p:cNvSpPr>
            <a:spLocks noGrp="1"/>
          </p:cNvSpPr>
          <p:nvPr>
            <p:ph idx="1"/>
          </p:nvPr>
        </p:nvSpPr>
        <p:spPr/>
        <p:txBody>
          <a:bodyPr>
            <a:normAutofit/>
          </a:bodyPr>
          <a:lstStyle/>
          <a:p>
            <a:pPr marL="214313" indent="-214313" algn="l">
              <a:buFont typeface="Arial" panose="020B0604020202020204" pitchFamily="34" charset="0"/>
              <a:buChar char="•"/>
            </a:pPr>
            <a:r>
              <a:rPr lang="en-US" dirty="0"/>
              <a:t>Increase apprenticeship program diversity into STEM, careers, and professions</a:t>
            </a:r>
          </a:p>
          <a:p>
            <a:pPr marL="214313" indent="-214313" algn="l">
              <a:buFont typeface="Arial" panose="020B0604020202020204" pitchFamily="34" charset="0"/>
              <a:buChar char="•"/>
            </a:pPr>
            <a:r>
              <a:rPr lang="en-US" dirty="0"/>
              <a:t>Increase apprenticeship diversity in individuals (i.e., women, veterans, and underrepresented cultural and ethnicity groups)</a:t>
            </a:r>
          </a:p>
          <a:p>
            <a:pPr marL="214313" indent="-214313" algn="l">
              <a:buFont typeface="Arial" panose="020B0604020202020204" pitchFamily="34" charset="0"/>
              <a:buChar char="•"/>
            </a:pPr>
            <a:r>
              <a:rPr lang="en-US" dirty="0"/>
              <a:t>Establish pre-apprenticeships at the high school level</a:t>
            </a:r>
          </a:p>
          <a:p>
            <a:pPr marL="214313" indent="-214313" algn="l">
              <a:buFont typeface="Arial" panose="020B0604020202020204" pitchFamily="34" charset="0"/>
              <a:buChar char="•"/>
            </a:pPr>
            <a:r>
              <a:rPr lang="en-US" dirty="0"/>
              <a:t>Market and educate individuals to research apprenticeship programs as alternatives to the traditional education-to-workforce path</a:t>
            </a:r>
          </a:p>
          <a:p>
            <a:pPr marL="214313" indent="-214313" algn="l">
              <a:buFont typeface="Arial" panose="020B0604020202020204" pitchFamily="34" charset="0"/>
              <a:buChar char="•"/>
            </a:pPr>
            <a:r>
              <a:rPr lang="en-US" dirty="0"/>
              <a:t>Use comprehensive data management</a:t>
            </a:r>
          </a:p>
          <a:p>
            <a:pPr lvl="0" algn="l"/>
            <a:endParaRPr lang="en-US" dirty="0"/>
          </a:p>
        </p:txBody>
      </p:sp>
    </p:spTree>
    <p:extLst>
      <p:ext uri="{BB962C8B-B14F-4D97-AF65-F5344CB8AC3E}">
        <p14:creationId xmlns:p14="http://schemas.microsoft.com/office/powerpoint/2010/main" val="294514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E55A-48C8-4E67-AB55-D323B6D3AA8D}"/>
              </a:ext>
            </a:extLst>
          </p:cNvPr>
          <p:cNvSpPr>
            <a:spLocks noGrp="1"/>
          </p:cNvSpPr>
          <p:nvPr>
            <p:ph type="title"/>
          </p:nvPr>
        </p:nvSpPr>
        <p:spPr/>
        <p:txBody>
          <a:bodyPr/>
          <a:lstStyle/>
          <a:p>
            <a:pPr algn="ctr"/>
            <a:r>
              <a:rPr lang="en-US" sz="2700" dirty="0"/>
              <a:t>How Will This Fit in With the SLDS?</a:t>
            </a:r>
          </a:p>
        </p:txBody>
      </p:sp>
      <p:sp>
        <p:nvSpPr>
          <p:cNvPr id="3" name="Subtitle 2">
            <a:extLst>
              <a:ext uri="{FF2B5EF4-FFF2-40B4-BE49-F238E27FC236}">
                <a16:creationId xmlns:a16="http://schemas.microsoft.com/office/drawing/2014/main" id="{4106734D-6877-4B76-85BF-9FA9948F9766}"/>
              </a:ext>
            </a:extLst>
          </p:cNvPr>
          <p:cNvSpPr>
            <a:spLocks noGrp="1"/>
          </p:cNvSpPr>
          <p:nvPr>
            <p:ph idx="1"/>
          </p:nvPr>
        </p:nvSpPr>
        <p:spPr/>
        <p:txBody>
          <a:bodyPr>
            <a:normAutofit/>
          </a:bodyPr>
          <a:lstStyle/>
          <a:p>
            <a:pPr marL="214313" indent="-214313" algn="l">
              <a:buFont typeface="Arial" panose="020B0604020202020204" pitchFamily="34" charset="0"/>
              <a:buChar char="•"/>
            </a:pPr>
            <a:r>
              <a:rPr lang="en-US" dirty="0"/>
              <a:t>Goal of having a statewide view of all apprenticeship programs</a:t>
            </a:r>
          </a:p>
          <a:p>
            <a:pPr marL="214313" indent="-214313" algn="l">
              <a:buFont typeface="Arial" panose="020B0604020202020204" pitchFamily="34" charset="0"/>
              <a:buChar char="•"/>
            </a:pPr>
            <a:r>
              <a:rPr lang="en-US" dirty="0"/>
              <a:t>Articulating through exploration the apprenticeships available by community</a:t>
            </a:r>
          </a:p>
          <a:p>
            <a:pPr marL="214313" indent="-214313" algn="l">
              <a:buFont typeface="Arial" panose="020B0604020202020204" pitchFamily="34" charset="0"/>
              <a:buChar char="•"/>
            </a:pPr>
            <a:r>
              <a:rPr lang="en-US" dirty="0"/>
              <a:t>Promoting pre-apprenticeships and internships to secondary students</a:t>
            </a:r>
          </a:p>
          <a:p>
            <a:pPr marL="214313" indent="-214313" algn="l">
              <a:buFont typeface="Arial" panose="020B0604020202020204" pitchFamily="34" charset="0"/>
              <a:buChar char="•"/>
            </a:pPr>
            <a:r>
              <a:rPr lang="en-US" dirty="0"/>
              <a:t>CTE pathway alignment to apprenticeships and promotion</a:t>
            </a:r>
          </a:p>
          <a:p>
            <a:pPr algn="l"/>
            <a:endParaRPr lang="en-US" dirty="0"/>
          </a:p>
          <a:p>
            <a:pPr marL="214313" indent="-214313"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55407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84" y="886118"/>
            <a:ext cx="3008853" cy="3371264"/>
          </a:xfrm>
          <a:prstGeom prst="rect">
            <a:avLst/>
          </a:prstGeom>
        </p:spPr>
      </p:pic>
      <p:sp>
        <p:nvSpPr>
          <p:cNvPr id="18" name="TextBox 17"/>
          <p:cNvSpPr txBox="1"/>
          <p:nvPr/>
        </p:nvSpPr>
        <p:spPr>
          <a:xfrm>
            <a:off x="4187217" y="1706128"/>
            <a:ext cx="3776996" cy="1754326"/>
          </a:xfrm>
          <a:prstGeom prst="rect">
            <a:avLst/>
          </a:prstGeom>
          <a:noFill/>
        </p:spPr>
        <p:txBody>
          <a:bodyPr wrap="none" rtlCol="0">
            <a:spAutoFit/>
          </a:bodyPr>
          <a:lstStyle/>
          <a:p>
            <a:pPr algn="ctr" defTabSz="685800"/>
            <a:r>
              <a:rPr lang="en-US" sz="2400" b="1" dirty="0">
                <a:solidFill>
                  <a:srgbClr val="DBC138"/>
                </a:solidFill>
                <a:latin typeface="Trebuchet MS" panose="020B0603020202020204" pitchFamily="34" charset="0"/>
              </a:rPr>
              <a:t>AN OVERVIEW</a:t>
            </a:r>
          </a:p>
          <a:p>
            <a:pPr algn="ctr" defTabSz="685800"/>
            <a:r>
              <a:rPr lang="en-US" sz="2400" b="1" dirty="0">
                <a:solidFill>
                  <a:prstClr val="white"/>
                </a:solidFill>
                <a:latin typeface="Trebuchet MS" panose="020B0603020202020204" pitchFamily="34" charset="0"/>
              </a:rPr>
              <a:t>OF</a:t>
            </a:r>
          </a:p>
          <a:p>
            <a:pPr algn="ctr" defTabSz="685800"/>
            <a:r>
              <a:rPr lang="en-US" sz="3600" b="1" dirty="0">
                <a:solidFill>
                  <a:srgbClr val="DBC138"/>
                </a:solidFill>
                <a:latin typeface="Trebuchet MS" panose="020B0603020202020204" pitchFamily="34" charset="0"/>
              </a:rPr>
              <a:t>APPRENTICESHIP</a:t>
            </a:r>
          </a:p>
          <a:p>
            <a:pPr algn="ctr" defTabSz="685800"/>
            <a:r>
              <a:rPr lang="en-US" sz="2400" b="1" dirty="0">
                <a:solidFill>
                  <a:prstClr val="white"/>
                </a:solidFill>
                <a:latin typeface="Trebuchet MS" panose="020B0603020202020204" pitchFamily="34" charset="0"/>
              </a:rPr>
              <a:t>DATA</a:t>
            </a:r>
          </a:p>
        </p:txBody>
      </p:sp>
    </p:spTree>
    <p:extLst>
      <p:ext uri="{BB962C8B-B14F-4D97-AF65-F5344CB8AC3E}">
        <p14:creationId xmlns:p14="http://schemas.microsoft.com/office/powerpoint/2010/main" val="173430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103" y="4483288"/>
            <a:ext cx="552696" cy="619268"/>
          </a:xfrm>
          <a:prstGeom prst="rect">
            <a:avLst/>
          </a:prstGeom>
        </p:spPr>
      </p:pic>
      <p:sp>
        <p:nvSpPr>
          <p:cNvPr id="5" name="TextBox 4"/>
          <p:cNvSpPr txBox="1"/>
          <p:nvPr/>
        </p:nvSpPr>
        <p:spPr>
          <a:xfrm>
            <a:off x="1138677" y="1398290"/>
            <a:ext cx="4287388" cy="2169825"/>
          </a:xfrm>
          <a:prstGeom prst="rect">
            <a:avLst/>
          </a:prstGeom>
          <a:noFill/>
        </p:spPr>
        <p:txBody>
          <a:bodyPr wrap="square" rtlCol="0">
            <a:spAutoFit/>
          </a:bodyPr>
          <a:lstStyle/>
          <a:p>
            <a:pPr defTabSz="685800"/>
            <a:r>
              <a:rPr lang="en-US" sz="2700" b="1" dirty="0">
                <a:solidFill>
                  <a:prstClr val="white"/>
                </a:solidFill>
                <a:latin typeface="Trebuchet MS" panose="020B0603020202020204" pitchFamily="34" charset="0"/>
              </a:rPr>
              <a:t>“We need to</a:t>
            </a:r>
          </a:p>
          <a:p>
            <a:pPr defTabSz="685800"/>
            <a:r>
              <a:rPr lang="en-US" sz="2700" b="1" dirty="0">
                <a:solidFill>
                  <a:srgbClr val="DBC138"/>
                </a:solidFill>
                <a:latin typeface="Trebuchet MS" panose="020B0603020202020204" pitchFamily="34" charset="0"/>
              </a:rPr>
              <a:t>better understand</a:t>
            </a:r>
          </a:p>
          <a:p>
            <a:pPr defTabSz="685800"/>
            <a:r>
              <a:rPr lang="en-US" sz="2700" b="1" dirty="0">
                <a:solidFill>
                  <a:prstClr val="white"/>
                </a:solidFill>
                <a:latin typeface="Trebuchet MS" panose="020B0603020202020204" pitchFamily="34" charset="0"/>
              </a:rPr>
              <a:t>the transitions along the education and workforce pipeline using </a:t>
            </a:r>
            <a:r>
              <a:rPr lang="en-US" sz="2700" b="1" dirty="0">
                <a:solidFill>
                  <a:srgbClr val="DBC138"/>
                </a:solidFill>
                <a:latin typeface="Trebuchet MS" panose="020B0603020202020204" pitchFamily="34" charset="0"/>
              </a:rPr>
              <a:t>data</a:t>
            </a:r>
            <a:r>
              <a:rPr lang="en-US" sz="2700" b="1" dirty="0">
                <a:solidFill>
                  <a:prstClr val="white"/>
                </a:solidFill>
                <a:latin typeface="Trebuchet MS" panose="020B0603020202020204" pitchFamily="34" charset="0"/>
              </a:rPr>
              <a:t>.”</a:t>
            </a:r>
          </a:p>
        </p:txBody>
      </p:sp>
    </p:spTree>
    <p:extLst>
      <p:ext uri="{BB962C8B-B14F-4D97-AF65-F5344CB8AC3E}">
        <p14:creationId xmlns:p14="http://schemas.microsoft.com/office/powerpoint/2010/main" val="220036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103" y="4483288"/>
            <a:ext cx="552696" cy="61926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49" y="0"/>
            <a:ext cx="7200900" cy="5143500"/>
          </a:xfrm>
          <a:prstGeom prst="rect">
            <a:avLst/>
          </a:prstGeom>
        </p:spPr>
      </p:pic>
    </p:spTree>
    <p:extLst>
      <p:ext uri="{BB962C8B-B14F-4D97-AF65-F5344CB8AC3E}">
        <p14:creationId xmlns:p14="http://schemas.microsoft.com/office/powerpoint/2010/main" val="350698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103" y="4483288"/>
            <a:ext cx="552696" cy="619268"/>
          </a:xfrm>
          <a:prstGeom prst="rect">
            <a:avLst/>
          </a:prstGeom>
        </p:spPr>
      </p:pic>
      <p:sp>
        <p:nvSpPr>
          <p:cNvPr id="7" name="TextBox 6"/>
          <p:cNvSpPr txBox="1"/>
          <p:nvPr/>
        </p:nvSpPr>
        <p:spPr>
          <a:xfrm>
            <a:off x="1098872" y="1706128"/>
            <a:ext cx="6813418" cy="1569660"/>
          </a:xfrm>
          <a:prstGeom prst="rect">
            <a:avLst/>
          </a:prstGeom>
          <a:noFill/>
        </p:spPr>
        <p:txBody>
          <a:bodyPr wrap="square" rtlCol="0">
            <a:spAutoFit/>
          </a:bodyPr>
          <a:lstStyle/>
          <a:p>
            <a:pPr marL="428625" indent="-428625" defTabSz="685800">
              <a:buFont typeface="Arial" panose="020B0604020202020204" pitchFamily="34" charset="0"/>
              <a:buChar char="•"/>
            </a:pPr>
            <a:r>
              <a:rPr lang="en-US" sz="2400" dirty="0">
                <a:solidFill>
                  <a:prstClr val="white"/>
                </a:solidFill>
                <a:latin typeface="Trebuchet MS" panose="020B0603020202020204" pitchFamily="34" charset="0"/>
              </a:rPr>
              <a:t>Work-based learning?</a:t>
            </a:r>
          </a:p>
          <a:p>
            <a:pPr marL="428625" indent="-428625" defTabSz="685800">
              <a:buFont typeface="Arial" panose="020B0604020202020204" pitchFamily="34" charset="0"/>
              <a:buChar char="•"/>
            </a:pPr>
            <a:r>
              <a:rPr lang="en-US" sz="2400" dirty="0">
                <a:solidFill>
                  <a:prstClr val="white"/>
                </a:solidFill>
                <a:latin typeface="Trebuchet MS" panose="020B0603020202020204" pitchFamily="34" charset="0"/>
              </a:rPr>
              <a:t>Workforce programs?</a:t>
            </a:r>
          </a:p>
          <a:p>
            <a:pPr marL="428625" indent="-428625" defTabSz="685800">
              <a:buFont typeface="Arial" panose="020B0604020202020204" pitchFamily="34" charset="0"/>
              <a:buChar char="•"/>
            </a:pPr>
            <a:r>
              <a:rPr lang="en-US" sz="2400" dirty="0">
                <a:solidFill>
                  <a:prstClr val="white"/>
                </a:solidFill>
                <a:latin typeface="Trebuchet MS" panose="020B0603020202020204" pitchFamily="34" charset="0"/>
              </a:rPr>
              <a:t>Education/workforce outcomes?</a:t>
            </a:r>
          </a:p>
          <a:p>
            <a:pPr defTabSz="685800"/>
            <a:endParaRPr lang="en-US" sz="2400" dirty="0">
              <a:solidFill>
                <a:prstClr val="white"/>
              </a:solidFill>
              <a:latin typeface="Trebuchet MS" panose="020B0603020202020204" pitchFamily="34" charset="0"/>
            </a:endParaRPr>
          </a:p>
        </p:txBody>
      </p:sp>
      <p:sp>
        <p:nvSpPr>
          <p:cNvPr id="10" name="Rectangle 9"/>
          <p:cNvSpPr/>
          <p:nvPr/>
        </p:nvSpPr>
        <p:spPr>
          <a:xfrm>
            <a:off x="290975" y="791176"/>
            <a:ext cx="7828482" cy="461665"/>
          </a:xfrm>
          <a:prstGeom prst="rect">
            <a:avLst/>
          </a:prstGeom>
        </p:spPr>
        <p:txBody>
          <a:bodyPr wrap="square">
            <a:spAutoFit/>
          </a:bodyPr>
          <a:lstStyle/>
          <a:p>
            <a:pPr defTabSz="685800"/>
            <a:r>
              <a:rPr lang="en-US" sz="2400" dirty="0">
                <a:solidFill>
                  <a:prstClr val="white"/>
                </a:solidFill>
                <a:latin typeface="Trebuchet MS" panose="020B0603020202020204" pitchFamily="34" charset="0"/>
              </a:rPr>
              <a:t>Questions…</a:t>
            </a:r>
            <a:endParaRPr lang="en-US" sz="2400" b="1" dirty="0">
              <a:solidFill>
                <a:srgbClr val="DBC138"/>
              </a:solidFill>
              <a:latin typeface="Trebuchet MS" panose="020B0603020202020204" pitchFamily="34" charset="0"/>
            </a:endParaRPr>
          </a:p>
        </p:txBody>
      </p:sp>
    </p:spTree>
    <p:extLst>
      <p:ext uri="{BB962C8B-B14F-4D97-AF65-F5344CB8AC3E}">
        <p14:creationId xmlns:p14="http://schemas.microsoft.com/office/powerpoint/2010/main" val="355816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103" y="4483288"/>
            <a:ext cx="552696" cy="619268"/>
          </a:xfrm>
          <a:prstGeom prst="rect">
            <a:avLst/>
          </a:prstGeom>
        </p:spPr>
      </p:pic>
      <p:sp>
        <p:nvSpPr>
          <p:cNvPr id="2" name="Rectangle 1"/>
          <p:cNvSpPr/>
          <p:nvPr/>
        </p:nvSpPr>
        <p:spPr>
          <a:xfrm>
            <a:off x="657758" y="1500369"/>
            <a:ext cx="7828482" cy="2677656"/>
          </a:xfrm>
          <a:prstGeom prst="rect">
            <a:avLst/>
          </a:prstGeom>
        </p:spPr>
        <p:txBody>
          <a:bodyPr wrap="square">
            <a:spAutoFit/>
          </a:bodyPr>
          <a:lstStyle/>
          <a:p>
            <a:pPr marL="342900" indent="-342900" defTabSz="685800">
              <a:buFont typeface="Arial" panose="020B0604020202020204" pitchFamily="34" charset="0"/>
              <a:buChar char="•"/>
            </a:pPr>
            <a:r>
              <a:rPr lang="en-US" sz="2400" dirty="0">
                <a:solidFill>
                  <a:prstClr val="white"/>
                </a:solidFill>
                <a:latin typeface="Trebuchet MS" panose="020B0603020202020204" pitchFamily="34" charset="0"/>
              </a:rPr>
              <a:t>Partners could send us data</a:t>
            </a:r>
          </a:p>
          <a:p>
            <a:pPr marL="342900" indent="-342900" defTabSz="685800">
              <a:buFont typeface="Arial" panose="020B0604020202020204" pitchFamily="34" charset="0"/>
              <a:buChar char="•"/>
            </a:pPr>
            <a:r>
              <a:rPr lang="en-US" sz="2400" dirty="0">
                <a:solidFill>
                  <a:prstClr val="white"/>
                </a:solidFill>
                <a:latin typeface="Trebuchet MS" panose="020B0603020202020204" pitchFamily="34" charset="0"/>
              </a:rPr>
              <a:t>Registered Apprenticeship Partners Information Management Data System</a:t>
            </a:r>
          </a:p>
          <a:p>
            <a:pPr marL="342900" indent="-342900" defTabSz="685800">
              <a:buFont typeface="Arial" panose="020B0604020202020204" pitchFamily="34" charset="0"/>
              <a:buChar char="•"/>
            </a:pPr>
            <a:r>
              <a:rPr lang="en-US" sz="2400" dirty="0">
                <a:solidFill>
                  <a:prstClr val="white"/>
                </a:solidFill>
                <a:latin typeface="Trebuchet MS" panose="020B0603020202020204" pitchFamily="34" charset="0"/>
              </a:rPr>
              <a:t>Quarterly submissions for both establishments and apprentices</a:t>
            </a:r>
          </a:p>
          <a:p>
            <a:pPr marL="342900" indent="-342900" defTabSz="685800">
              <a:buFont typeface="Arial" panose="020B0604020202020204" pitchFamily="34" charset="0"/>
              <a:buChar char="•"/>
            </a:pPr>
            <a:endParaRPr lang="en-US" sz="2400" dirty="0">
              <a:solidFill>
                <a:prstClr val="white"/>
              </a:solidFill>
              <a:latin typeface="Trebuchet MS" panose="020B0603020202020204" pitchFamily="34" charset="0"/>
            </a:endParaRPr>
          </a:p>
          <a:p>
            <a:pPr algn="ctr" defTabSz="685800"/>
            <a:r>
              <a:rPr lang="en-US" sz="2400" b="1" dirty="0">
                <a:solidFill>
                  <a:srgbClr val="DBC138"/>
                </a:solidFill>
                <a:latin typeface="Trebuchet MS" panose="020B0603020202020204" pitchFamily="34" charset="0"/>
              </a:rPr>
              <a:t>The Kentucky Workforce Dashboard</a:t>
            </a:r>
          </a:p>
        </p:txBody>
      </p:sp>
      <p:sp>
        <p:nvSpPr>
          <p:cNvPr id="7" name="Rectangle 6"/>
          <p:cNvSpPr/>
          <p:nvPr/>
        </p:nvSpPr>
        <p:spPr>
          <a:xfrm>
            <a:off x="290975" y="791176"/>
            <a:ext cx="7828482" cy="461665"/>
          </a:xfrm>
          <a:prstGeom prst="rect">
            <a:avLst/>
          </a:prstGeom>
        </p:spPr>
        <p:txBody>
          <a:bodyPr wrap="square">
            <a:spAutoFit/>
          </a:bodyPr>
          <a:lstStyle/>
          <a:p>
            <a:pPr defTabSz="685800"/>
            <a:r>
              <a:rPr lang="en-US" sz="2400" dirty="0">
                <a:solidFill>
                  <a:prstClr val="white"/>
                </a:solidFill>
                <a:latin typeface="Trebuchet MS" panose="020B0603020202020204" pitchFamily="34" charset="0"/>
              </a:rPr>
              <a:t>How it started…</a:t>
            </a:r>
            <a:endParaRPr lang="en-US" sz="2400" b="1" dirty="0">
              <a:solidFill>
                <a:srgbClr val="DBC138"/>
              </a:solidFill>
              <a:latin typeface="Trebuchet MS" panose="020B0603020202020204" pitchFamily="34" charset="0"/>
            </a:endParaRPr>
          </a:p>
        </p:txBody>
      </p:sp>
    </p:spTree>
    <p:extLst>
      <p:ext uri="{BB962C8B-B14F-4D97-AF65-F5344CB8AC3E}">
        <p14:creationId xmlns:p14="http://schemas.microsoft.com/office/powerpoint/2010/main" val="367839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103" y="4483288"/>
            <a:ext cx="552696" cy="619268"/>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098" y="451176"/>
            <a:ext cx="2998646" cy="41981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4351" y="451176"/>
            <a:ext cx="2998646" cy="4198105"/>
          </a:xfrm>
          <a:prstGeom prst="rect">
            <a:avLst/>
          </a:prstGeom>
        </p:spPr>
      </p:pic>
    </p:spTree>
    <p:extLst>
      <p:ext uri="{BB962C8B-B14F-4D97-AF65-F5344CB8AC3E}">
        <p14:creationId xmlns:p14="http://schemas.microsoft.com/office/powerpoint/2010/main" val="1459664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103" y="4483288"/>
            <a:ext cx="552696" cy="619268"/>
          </a:xfrm>
          <a:prstGeom prst="rect">
            <a:avLst/>
          </a:prstGeom>
        </p:spPr>
      </p:pic>
      <p:sp>
        <p:nvSpPr>
          <p:cNvPr id="2" name="Rectangle 1"/>
          <p:cNvSpPr/>
          <p:nvPr/>
        </p:nvSpPr>
        <p:spPr>
          <a:xfrm>
            <a:off x="657758" y="1727223"/>
            <a:ext cx="7828482" cy="1200329"/>
          </a:xfrm>
          <a:prstGeom prst="rect">
            <a:avLst/>
          </a:prstGeom>
        </p:spPr>
        <p:txBody>
          <a:bodyPr wrap="square">
            <a:spAutoFit/>
          </a:bodyPr>
          <a:lstStyle/>
          <a:p>
            <a:pPr marL="342900" indent="-342900" defTabSz="685800">
              <a:buFont typeface="Arial" panose="020B0604020202020204" pitchFamily="34" charset="0"/>
              <a:buChar char="•"/>
            </a:pPr>
            <a:r>
              <a:rPr lang="en-US" sz="2400" dirty="0">
                <a:solidFill>
                  <a:prstClr val="white"/>
                </a:solidFill>
                <a:latin typeface="Trebuchet MS" panose="020B0603020202020204" pitchFamily="34" charset="0"/>
              </a:rPr>
              <a:t>Partners are busy, too</a:t>
            </a:r>
          </a:p>
          <a:p>
            <a:pPr marL="342900" indent="-342900" defTabSz="685800">
              <a:buFont typeface="Arial" panose="020B0604020202020204" pitchFamily="34" charset="0"/>
              <a:buChar char="•"/>
            </a:pPr>
            <a:r>
              <a:rPr lang="en-US" sz="2400" dirty="0">
                <a:solidFill>
                  <a:prstClr val="white"/>
                </a:solidFill>
                <a:latin typeface="Trebuchet MS" panose="020B0603020202020204" pitchFamily="34" charset="0"/>
              </a:rPr>
              <a:t>No real way to verify data accuracy</a:t>
            </a:r>
          </a:p>
          <a:p>
            <a:pPr marL="342900" indent="-342900" defTabSz="685800">
              <a:buFont typeface="Arial" panose="020B0604020202020204" pitchFamily="34" charset="0"/>
              <a:buChar char="•"/>
            </a:pPr>
            <a:r>
              <a:rPr lang="en-US" sz="2400" dirty="0">
                <a:solidFill>
                  <a:prstClr val="white"/>
                </a:solidFill>
                <a:latin typeface="Trebuchet MS" panose="020B0603020202020204" pitchFamily="34" charset="0"/>
              </a:rPr>
              <a:t>No PII to match into KLDS</a:t>
            </a:r>
            <a:endParaRPr lang="en-US" sz="2400" dirty="0">
              <a:solidFill>
                <a:srgbClr val="DBC138"/>
              </a:solidFill>
              <a:latin typeface="Trebuchet MS" panose="020B0603020202020204" pitchFamily="34" charset="0"/>
            </a:endParaRPr>
          </a:p>
        </p:txBody>
      </p:sp>
      <p:sp>
        <p:nvSpPr>
          <p:cNvPr id="7" name="Rectangle 6"/>
          <p:cNvSpPr/>
          <p:nvPr/>
        </p:nvSpPr>
        <p:spPr>
          <a:xfrm>
            <a:off x="290975" y="791176"/>
            <a:ext cx="7828482" cy="461665"/>
          </a:xfrm>
          <a:prstGeom prst="rect">
            <a:avLst/>
          </a:prstGeom>
        </p:spPr>
        <p:txBody>
          <a:bodyPr wrap="square">
            <a:spAutoFit/>
          </a:bodyPr>
          <a:lstStyle/>
          <a:p>
            <a:pPr defTabSz="685800"/>
            <a:r>
              <a:rPr lang="en-US" sz="2400" dirty="0">
                <a:solidFill>
                  <a:prstClr val="white"/>
                </a:solidFill>
                <a:latin typeface="Trebuchet MS" panose="020B0603020202020204" pitchFamily="34" charset="0"/>
              </a:rPr>
              <a:t>Issues?</a:t>
            </a:r>
            <a:endParaRPr lang="en-US" sz="2400" b="1" dirty="0">
              <a:solidFill>
                <a:srgbClr val="DBC138"/>
              </a:solidFill>
              <a:latin typeface="Trebuchet MS" panose="020B0603020202020204" pitchFamily="34" charset="0"/>
            </a:endParaRPr>
          </a:p>
        </p:txBody>
      </p:sp>
    </p:spTree>
    <p:extLst>
      <p:ext uri="{BB962C8B-B14F-4D97-AF65-F5344CB8AC3E}">
        <p14:creationId xmlns:p14="http://schemas.microsoft.com/office/powerpoint/2010/main" val="3925295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103" y="4483288"/>
            <a:ext cx="552696" cy="619268"/>
          </a:xfrm>
          <a:prstGeom prst="rect">
            <a:avLst/>
          </a:prstGeom>
        </p:spPr>
      </p:pic>
      <p:sp>
        <p:nvSpPr>
          <p:cNvPr id="2" name="Rectangle 1"/>
          <p:cNvSpPr/>
          <p:nvPr/>
        </p:nvSpPr>
        <p:spPr>
          <a:xfrm>
            <a:off x="634621" y="1817679"/>
            <a:ext cx="7828482" cy="1569660"/>
          </a:xfrm>
          <a:prstGeom prst="rect">
            <a:avLst/>
          </a:prstGeom>
        </p:spPr>
        <p:txBody>
          <a:bodyPr wrap="square">
            <a:spAutoFit/>
          </a:bodyPr>
          <a:lstStyle/>
          <a:p>
            <a:pPr marL="342900" indent="-342900" defTabSz="685800">
              <a:buFont typeface="Arial" panose="020B0604020202020204" pitchFamily="34" charset="0"/>
              <a:buChar char="•"/>
            </a:pPr>
            <a:r>
              <a:rPr lang="en-US" sz="2400" dirty="0">
                <a:solidFill>
                  <a:prstClr val="white"/>
                </a:solidFill>
                <a:latin typeface="Trebuchet MS" panose="020B0603020202020204" pitchFamily="34" charset="0"/>
              </a:rPr>
              <a:t>Access to </a:t>
            </a:r>
            <a:r>
              <a:rPr lang="en-US" sz="2400" dirty="0">
                <a:solidFill>
                  <a:srgbClr val="DBC138"/>
                </a:solidFill>
                <a:latin typeface="Trebuchet MS" panose="020B0603020202020204" pitchFamily="34" charset="0"/>
              </a:rPr>
              <a:t>RAPIDS</a:t>
            </a:r>
            <a:r>
              <a:rPr lang="en-US" sz="2400" dirty="0">
                <a:solidFill>
                  <a:prstClr val="white"/>
                </a:solidFill>
                <a:latin typeface="Trebuchet MS" panose="020B0603020202020204" pitchFamily="34" charset="0"/>
              </a:rPr>
              <a:t> data</a:t>
            </a:r>
          </a:p>
          <a:p>
            <a:pPr marL="342900" indent="-342900" defTabSz="685800">
              <a:buFont typeface="Arial" panose="020B0604020202020204" pitchFamily="34" charset="0"/>
              <a:buChar char="•"/>
            </a:pPr>
            <a:r>
              <a:rPr lang="en-US" sz="2400" dirty="0">
                <a:solidFill>
                  <a:prstClr val="white"/>
                </a:solidFill>
                <a:latin typeface="Trebuchet MS" panose="020B0603020202020204" pitchFamily="34" charset="0"/>
              </a:rPr>
              <a:t>Integration into the </a:t>
            </a:r>
            <a:r>
              <a:rPr lang="en-US" sz="2400" dirty="0">
                <a:solidFill>
                  <a:srgbClr val="DBC138"/>
                </a:solidFill>
                <a:latin typeface="Trebuchet MS" panose="020B0603020202020204" pitchFamily="34" charset="0"/>
              </a:rPr>
              <a:t>KLDS</a:t>
            </a:r>
          </a:p>
          <a:p>
            <a:pPr marL="342900" indent="-342900" defTabSz="685800">
              <a:buFont typeface="Arial" panose="020B0604020202020204" pitchFamily="34" charset="0"/>
              <a:buChar char="•"/>
            </a:pPr>
            <a:r>
              <a:rPr lang="en-US" sz="2400" dirty="0">
                <a:solidFill>
                  <a:prstClr val="white"/>
                </a:solidFill>
                <a:latin typeface="Trebuchet MS" panose="020B0603020202020204" pitchFamily="34" charset="0"/>
              </a:rPr>
              <a:t>High </a:t>
            </a:r>
            <a:r>
              <a:rPr lang="en-US" sz="2400" dirty="0">
                <a:solidFill>
                  <a:srgbClr val="DBC138"/>
                </a:solidFill>
                <a:latin typeface="Trebuchet MS" panose="020B0603020202020204" pitchFamily="34" charset="0"/>
              </a:rPr>
              <a:t>match</a:t>
            </a:r>
            <a:r>
              <a:rPr lang="en-US" sz="2400" dirty="0">
                <a:solidFill>
                  <a:prstClr val="white"/>
                </a:solidFill>
                <a:latin typeface="Trebuchet MS" panose="020B0603020202020204" pitchFamily="34" charset="0"/>
              </a:rPr>
              <a:t> rate</a:t>
            </a:r>
          </a:p>
          <a:p>
            <a:pPr marL="342900" indent="-342900" defTabSz="685800">
              <a:buFont typeface="Arial" panose="020B0604020202020204" pitchFamily="34" charset="0"/>
              <a:buChar char="•"/>
            </a:pPr>
            <a:r>
              <a:rPr lang="en-US" sz="2400" dirty="0">
                <a:solidFill>
                  <a:prstClr val="white"/>
                </a:solidFill>
                <a:latin typeface="Trebuchet MS" panose="020B0603020202020204" pitchFamily="34" charset="0"/>
              </a:rPr>
              <a:t>Can now produce </a:t>
            </a:r>
            <a:r>
              <a:rPr lang="en-US" sz="2400" dirty="0">
                <a:solidFill>
                  <a:srgbClr val="DBC138"/>
                </a:solidFill>
                <a:latin typeface="Trebuchet MS" panose="020B0603020202020204" pitchFamily="34" charset="0"/>
              </a:rPr>
              <a:t>outcomes</a:t>
            </a:r>
          </a:p>
        </p:txBody>
      </p:sp>
      <p:sp>
        <p:nvSpPr>
          <p:cNvPr id="10" name="Rectangle 9"/>
          <p:cNvSpPr/>
          <p:nvPr/>
        </p:nvSpPr>
        <p:spPr>
          <a:xfrm>
            <a:off x="290975" y="791176"/>
            <a:ext cx="7828482" cy="461665"/>
          </a:xfrm>
          <a:prstGeom prst="rect">
            <a:avLst/>
          </a:prstGeom>
        </p:spPr>
        <p:txBody>
          <a:bodyPr wrap="square">
            <a:spAutoFit/>
          </a:bodyPr>
          <a:lstStyle/>
          <a:p>
            <a:pPr defTabSz="685800"/>
            <a:r>
              <a:rPr lang="en-US" sz="2400" dirty="0">
                <a:solidFill>
                  <a:prstClr val="white"/>
                </a:solidFill>
                <a:latin typeface="Trebuchet MS" panose="020B0603020202020204" pitchFamily="34" charset="0"/>
              </a:rPr>
              <a:t>Solution?</a:t>
            </a:r>
            <a:endParaRPr lang="en-US" sz="2400" b="1" dirty="0">
              <a:solidFill>
                <a:srgbClr val="DBC138"/>
              </a:solidFill>
              <a:latin typeface="Trebuchet MS" panose="020B0603020202020204" pitchFamily="34" charset="0"/>
            </a:endParaRPr>
          </a:p>
        </p:txBody>
      </p:sp>
    </p:spTree>
    <p:extLst>
      <p:ext uri="{BB962C8B-B14F-4D97-AF65-F5344CB8AC3E}">
        <p14:creationId xmlns:p14="http://schemas.microsoft.com/office/powerpoint/2010/main" val="8837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850593" y="3790950"/>
            <a:ext cx="1092851" cy="1113356"/>
          </a:xfrm>
        </p:spPr>
        <p:txBody>
          <a:bodyPr/>
          <a:lstStyle/>
          <a:p>
            <a:r>
              <a:rPr lang="en-US" dirty="0"/>
              <a:t>Tracy Korsmo</a:t>
            </a:r>
          </a:p>
          <a:p>
            <a:r>
              <a:rPr lang="en-US" dirty="0"/>
              <a:t>North Dakota Information Technology Department</a:t>
            </a:r>
          </a:p>
        </p:txBody>
      </p:sp>
      <p:sp>
        <p:nvSpPr>
          <p:cNvPr id="5" name="Text Placeholder 4"/>
          <p:cNvSpPr>
            <a:spLocks noGrp="1"/>
          </p:cNvSpPr>
          <p:nvPr>
            <p:ph type="body" sz="quarter" idx="15"/>
          </p:nvPr>
        </p:nvSpPr>
        <p:spPr>
          <a:xfrm>
            <a:off x="2151160" y="3790950"/>
            <a:ext cx="1092851" cy="1113356"/>
          </a:xfrm>
        </p:spPr>
        <p:txBody>
          <a:bodyPr/>
          <a:lstStyle/>
          <a:p>
            <a:r>
              <a:rPr lang="en-US" dirty="0"/>
              <a:t>Todd </a:t>
            </a:r>
            <a:r>
              <a:rPr lang="en-US" dirty="0" err="1"/>
              <a:t>Willnow</a:t>
            </a:r>
            <a:r>
              <a:rPr lang="en-US" dirty="0"/>
              <a:t> </a:t>
            </a:r>
          </a:p>
          <a:p>
            <a:r>
              <a:rPr lang="en-US" dirty="0"/>
              <a:t>North Dakota Information Technology Department</a:t>
            </a:r>
          </a:p>
        </p:txBody>
      </p:sp>
      <p:pic>
        <p:nvPicPr>
          <p:cNvPr id="25" name="Picture 24">
            <a:extLst>
              <a:ext uri="{FF2B5EF4-FFF2-40B4-BE49-F238E27FC236}">
                <a16:creationId xmlns:a16="http://schemas.microsoft.com/office/drawing/2014/main" id="{08D55DFB-E0BF-4971-BA2B-D3C7DE70C31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35459" y="3028950"/>
            <a:ext cx="682081" cy="682081"/>
          </a:xfrm>
          <a:prstGeom prst="ellipse">
            <a:avLst/>
          </a:prstGeom>
          <a:ln w="44450">
            <a:solidFill>
              <a:schemeClr val="bg1"/>
            </a:solidFill>
          </a:ln>
        </p:spPr>
      </p:pic>
      <p:pic>
        <p:nvPicPr>
          <p:cNvPr id="24" name="Picture 23">
            <a:extLst>
              <a:ext uri="{FF2B5EF4-FFF2-40B4-BE49-F238E27FC236}">
                <a16:creationId xmlns:a16="http://schemas.microsoft.com/office/drawing/2014/main" id="{D50C04DA-EC37-45C3-892D-CA51126357F7}"/>
              </a:ext>
            </a:extLst>
          </p:cNvPr>
          <p:cNvPicPr>
            <a:picLocks/>
          </p:cNvPicPr>
          <p:nvPr/>
        </p:nvPicPr>
        <p:blipFill rotWithShape="1">
          <a:blip r:embed="rId4" cstate="print">
            <a:extLst>
              <a:ext uri="{28A0092B-C50C-407E-A947-70E740481C1C}">
                <a14:useLocalDpi xmlns:a14="http://schemas.microsoft.com/office/drawing/2010/main" val="0"/>
              </a:ext>
            </a:extLst>
          </a:blip>
          <a:srcRect l="6465" t="3801" r="8246" b="27968"/>
          <a:stretch/>
        </p:blipFill>
        <p:spPr>
          <a:xfrm>
            <a:off x="3430859" y="3028949"/>
            <a:ext cx="682081" cy="682081"/>
          </a:xfrm>
          <a:prstGeom prst="ellipse">
            <a:avLst/>
          </a:prstGeom>
          <a:ln w="44450">
            <a:solidFill>
              <a:schemeClr val="bg1"/>
            </a:solidFill>
          </a:ln>
        </p:spPr>
      </p:pic>
      <p:sp>
        <p:nvSpPr>
          <p:cNvPr id="6" name="Title 5"/>
          <p:cNvSpPr>
            <a:spLocks noGrp="1"/>
          </p:cNvSpPr>
          <p:nvPr>
            <p:ph type="ctrTitle"/>
          </p:nvPr>
        </p:nvSpPr>
        <p:spPr>
          <a:xfrm>
            <a:off x="850811" y="1428750"/>
            <a:ext cx="7685087" cy="1143000"/>
          </a:xfrm>
        </p:spPr>
        <p:txBody>
          <a:bodyPr>
            <a:normAutofit/>
          </a:bodyPr>
          <a:lstStyle/>
          <a:p>
            <a:pPr>
              <a:spcBef>
                <a:spcPts val="1200"/>
              </a:spcBef>
              <a:spcAft>
                <a:spcPts val="1200"/>
              </a:spcAft>
            </a:pPr>
            <a:r>
              <a:rPr lang="en-US" dirty="0"/>
              <a:t>Apprenticeship Data</a:t>
            </a:r>
            <a:endParaRPr lang="en-US" sz="1800" dirty="0"/>
          </a:p>
        </p:txBody>
      </p:sp>
      <p:sp>
        <p:nvSpPr>
          <p:cNvPr id="28" name="Text Placeholder 3"/>
          <p:cNvSpPr txBox="1">
            <a:spLocks/>
          </p:cNvSpPr>
          <p:nvPr/>
        </p:nvSpPr>
        <p:spPr>
          <a:xfrm>
            <a:off x="4724554" y="3790950"/>
            <a:ext cx="1092851" cy="1113356"/>
          </a:xfrm>
          <a:prstGeom prst="rect">
            <a:avLst/>
          </a:prstGeom>
        </p:spPr>
        <p:txBody>
          <a:bodyPr vert="horz" lIns="0" tIns="0" rIns="0" bIns="0" rtlCol="0">
            <a:normAutofit/>
          </a:bodyPr>
          <a:lstStyle>
            <a:lvl1pPr marL="0" indent="0" algn="l" defTabSz="511948" rtl="0" eaLnBrk="1" latinLnBrk="0" hangingPunct="1">
              <a:lnSpc>
                <a:spcPct val="100000"/>
              </a:lnSpc>
              <a:spcBef>
                <a:spcPts val="0"/>
              </a:spcBef>
              <a:buFontTx/>
              <a:buNone/>
              <a:tabLst/>
              <a:defRPr lang="tr-TR" sz="1000" b="0" i="0" kern="1200">
                <a:solidFill>
                  <a:schemeClr val="bg1"/>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a:solidFill>
                  <a:srgbClr val="576F7F"/>
                </a:solidFill>
                <a:latin typeface="Times New Roman" panose="02020603050405020304" pitchFamily="18" charset="0"/>
                <a:ea typeface="+mn-ea"/>
                <a:cs typeface="Times New Roman" panose="02020603050405020304" pitchFamily="18" charset="0"/>
              </a:defRPr>
            </a:lvl2pPr>
            <a:lvl3pPr marL="1023717" indent="0" algn="l" defTabSz="511948" rtl="0" eaLnBrk="1" latinLnBrk="0" hangingPunct="1">
              <a:lnSpc>
                <a:spcPct val="100000"/>
              </a:lnSpc>
              <a:spcBef>
                <a:spcPts val="0"/>
              </a:spcBef>
              <a:buFont typeface="Arial"/>
              <a:buNone/>
              <a:tabLst/>
              <a:defRPr lang="tr-TR" sz="1200" b="0" i="0" kern="1200">
                <a:solidFill>
                  <a:srgbClr val="000000"/>
                </a:solidFill>
                <a:latin typeface="Times New Roman" panose="02020603050405020304" pitchFamily="18" charset="0"/>
                <a:ea typeface="+mn-ea"/>
                <a:cs typeface="Times New Roman" panose="02020603050405020304" pitchFamily="18" charset="0"/>
              </a:defRPr>
            </a:lvl3pPr>
            <a:lvl4pPr marL="1791820"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2303768"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t>Jessica Cunningham</a:t>
            </a:r>
          </a:p>
          <a:p>
            <a:r>
              <a:rPr lang="en-US" dirty="0"/>
              <a:t>Kentucky Center for Statistics</a:t>
            </a:r>
          </a:p>
        </p:txBody>
      </p:sp>
      <p:pic>
        <p:nvPicPr>
          <p:cNvPr id="29" name="Picture 28">
            <a:extLst>
              <a:ext uri="{FF2B5EF4-FFF2-40B4-BE49-F238E27FC236}">
                <a16:creationId xmlns:a16="http://schemas.microsoft.com/office/drawing/2014/main" id="{08D55DFB-E0BF-4971-BA2B-D3C7DE70C31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40059" y="3028950"/>
            <a:ext cx="682081" cy="682081"/>
          </a:xfrm>
          <a:prstGeom prst="ellipse">
            <a:avLst/>
          </a:prstGeom>
          <a:ln w="44450">
            <a:solidFill>
              <a:schemeClr val="bg1"/>
            </a:solidFill>
          </a:ln>
        </p:spPr>
      </p:pic>
      <p:sp>
        <p:nvSpPr>
          <p:cNvPr id="34" name="Text Placeholder 3"/>
          <p:cNvSpPr txBox="1">
            <a:spLocks/>
          </p:cNvSpPr>
          <p:nvPr/>
        </p:nvSpPr>
        <p:spPr>
          <a:xfrm>
            <a:off x="7251681" y="3790950"/>
            <a:ext cx="1397651" cy="1113356"/>
          </a:xfrm>
          <a:prstGeom prst="rect">
            <a:avLst/>
          </a:prstGeom>
        </p:spPr>
        <p:txBody>
          <a:bodyPr vert="horz" lIns="0" tIns="0" rIns="0" bIns="0" rtlCol="0">
            <a:normAutofit/>
          </a:bodyPr>
          <a:lstStyle>
            <a:lvl1pPr marL="0" indent="0" algn="l" defTabSz="511948" rtl="0" eaLnBrk="1" latinLnBrk="0" hangingPunct="1">
              <a:lnSpc>
                <a:spcPct val="100000"/>
              </a:lnSpc>
              <a:spcBef>
                <a:spcPts val="0"/>
              </a:spcBef>
              <a:buFontTx/>
              <a:buNone/>
              <a:tabLst/>
              <a:defRPr lang="tr-TR" sz="1000" b="0" i="0" kern="1200">
                <a:solidFill>
                  <a:schemeClr val="bg1"/>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a:solidFill>
                  <a:srgbClr val="576F7F"/>
                </a:solidFill>
                <a:latin typeface="Times New Roman" panose="02020603050405020304" pitchFamily="18" charset="0"/>
                <a:ea typeface="+mn-ea"/>
                <a:cs typeface="Times New Roman" panose="02020603050405020304" pitchFamily="18" charset="0"/>
              </a:defRPr>
            </a:lvl2pPr>
            <a:lvl3pPr marL="1023717" indent="0" algn="l" defTabSz="511948" rtl="0" eaLnBrk="1" latinLnBrk="0" hangingPunct="1">
              <a:lnSpc>
                <a:spcPct val="100000"/>
              </a:lnSpc>
              <a:spcBef>
                <a:spcPts val="0"/>
              </a:spcBef>
              <a:buFont typeface="Arial"/>
              <a:buNone/>
              <a:tabLst/>
              <a:defRPr lang="tr-TR" sz="1200" b="0" i="0" kern="1200">
                <a:solidFill>
                  <a:srgbClr val="000000"/>
                </a:solidFill>
                <a:latin typeface="Times New Roman" panose="02020603050405020304" pitchFamily="18" charset="0"/>
                <a:ea typeface="+mn-ea"/>
                <a:cs typeface="Times New Roman" panose="02020603050405020304" pitchFamily="18" charset="0"/>
              </a:defRPr>
            </a:lvl3pPr>
            <a:lvl4pPr marL="1791820"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2303768"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t>Jeff Sellers</a:t>
            </a:r>
          </a:p>
          <a:p>
            <a:r>
              <a:rPr lang="en-US" dirty="0"/>
              <a:t>SLDS State Support Team</a:t>
            </a:r>
          </a:p>
        </p:txBody>
      </p:sp>
      <p:sp>
        <p:nvSpPr>
          <p:cNvPr id="11" name="TextBox 10"/>
          <p:cNvSpPr txBox="1"/>
          <p:nvPr/>
        </p:nvSpPr>
        <p:spPr>
          <a:xfrm>
            <a:off x="762000" y="2419350"/>
            <a:ext cx="3733800" cy="369332"/>
          </a:xfrm>
          <a:prstGeom prst="rect">
            <a:avLst/>
          </a:prstGeom>
          <a:noFill/>
        </p:spPr>
        <p:txBody>
          <a:bodyPr wrap="square" rtlCol="0">
            <a:spAutoFit/>
          </a:bodyPr>
          <a:lstStyle/>
          <a:p>
            <a:r>
              <a:rPr lang="en-US" dirty="0">
                <a:solidFill>
                  <a:schemeClr val="bg1"/>
                </a:solidFill>
                <a:latin typeface="Times New Roman"/>
                <a:cs typeface="Times New Roman"/>
              </a:rPr>
              <a:t>April 19, 2021</a:t>
            </a:r>
          </a:p>
        </p:txBody>
      </p:sp>
      <p:pic>
        <p:nvPicPr>
          <p:cNvPr id="13" name="Picture 12">
            <a:extLst>
              <a:ext uri="{FF2B5EF4-FFF2-40B4-BE49-F238E27FC236}">
                <a16:creationId xmlns:a16="http://schemas.microsoft.com/office/drawing/2014/main" id="{40873181-876C-4172-84CD-02774A1222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3933" r="2461" b="15168"/>
          <a:stretch/>
        </p:blipFill>
        <p:spPr>
          <a:xfrm>
            <a:off x="7251681" y="3032820"/>
            <a:ext cx="685800" cy="685800"/>
          </a:xfrm>
          <a:prstGeom prst="ellipse">
            <a:avLst/>
          </a:prstGeom>
          <a:ln w="44450">
            <a:solidFill>
              <a:schemeClr val="bg1"/>
            </a:solidFill>
          </a:ln>
        </p:spPr>
      </p:pic>
      <p:sp>
        <p:nvSpPr>
          <p:cNvPr id="14" name="Text Placeholder 3">
            <a:extLst>
              <a:ext uri="{FF2B5EF4-FFF2-40B4-BE49-F238E27FC236}">
                <a16:creationId xmlns:a16="http://schemas.microsoft.com/office/drawing/2014/main" id="{73AF3401-2B83-45A5-A797-E4A9E6BD3B13}"/>
              </a:ext>
            </a:extLst>
          </p:cNvPr>
          <p:cNvSpPr txBox="1">
            <a:spLocks/>
          </p:cNvSpPr>
          <p:nvPr/>
        </p:nvSpPr>
        <p:spPr>
          <a:xfrm>
            <a:off x="3451727" y="3790950"/>
            <a:ext cx="1092851" cy="1113356"/>
          </a:xfrm>
          <a:prstGeom prst="rect">
            <a:avLst/>
          </a:prstGeom>
        </p:spPr>
        <p:txBody>
          <a:bodyPr vert="horz" lIns="0" tIns="0" rIns="0" bIns="0" rtlCol="0">
            <a:normAutofit/>
          </a:bodyPr>
          <a:lstStyle>
            <a:lvl1pPr marL="0" indent="0" algn="l" defTabSz="511948" rtl="0" eaLnBrk="1" latinLnBrk="0" hangingPunct="1">
              <a:lnSpc>
                <a:spcPct val="100000"/>
              </a:lnSpc>
              <a:spcBef>
                <a:spcPts val="0"/>
              </a:spcBef>
              <a:buFontTx/>
              <a:buNone/>
              <a:tabLst/>
              <a:defRPr lang="tr-TR" sz="1000" b="0" i="0" kern="1200">
                <a:solidFill>
                  <a:schemeClr val="bg1"/>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a:solidFill>
                  <a:srgbClr val="576F7F"/>
                </a:solidFill>
                <a:latin typeface="Times New Roman" panose="02020603050405020304" pitchFamily="18" charset="0"/>
                <a:ea typeface="+mn-ea"/>
                <a:cs typeface="Times New Roman" panose="02020603050405020304" pitchFamily="18" charset="0"/>
              </a:defRPr>
            </a:lvl2pPr>
            <a:lvl3pPr marL="1023717" indent="0" algn="l" defTabSz="511948" rtl="0" eaLnBrk="1" latinLnBrk="0" hangingPunct="1">
              <a:lnSpc>
                <a:spcPct val="100000"/>
              </a:lnSpc>
              <a:spcBef>
                <a:spcPts val="0"/>
              </a:spcBef>
              <a:buFont typeface="Arial"/>
              <a:buNone/>
              <a:tabLst/>
              <a:defRPr lang="tr-TR" sz="1200" b="0" i="0" kern="1200">
                <a:solidFill>
                  <a:srgbClr val="000000"/>
                </a:solidFill>
                <a:latin typeface="Times New Roman" panose="02020603050405020304" pitchFamily="18" charset="0"/>
                <a:ea typeface="+mn-ea"/>
                <a:cs typeface="Times New Roman" panose="02020603050405020304" pitchFamily="18" charset="0"/>
              </a:defRPr>
            </a:lvl3pPr>
            <a:lvl4pPr marL="1791820"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2303768"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t>Scott </a:t>
            </a:r>
            <a:r>
              <a:rPr lang="en-US" dirty="0" err="1"/>
              <a:t>Secamiglio</a:t>
            </a:r>
            <a:endParaRPr lang="en-US" dirty="0"/>
          </a:p>
          <a:p>
            <a:r>
              <a:rPr lang="en-US" dirty="0"/>
              <a:t>Kentucky Center for Statistics</a:t>
            </a:r>
          </a:p>
        </p:txBody>
      </p:sp>
      <p:sp>
        <p:nvSpPr>
          <p:cNvPr id="15" name="Text Placeholder 3">
            <a:extLst>
              <a:ext uri="{FF2B5EF4-FFF2-40B4-BE49-F238E27FC236}">
                <a16:creationId xmlns:a16="http://schemas.microsoft.com/office/drawing/2014/main" id="{28BEEABA-939D-4A9D-BEDC-B77399AB0032}"/>
              </a:ext>
            </a:extLst>
          </p:cNvPr>
          <p:cNvSpPr txBox="1">
            <a:spLocks/>
          </p:cNvSpPr>
          <p:nvPr/>
        </p:nvSpPr>
        <p:spPr>
          <a:xfrm>
            <a:off x="6014109" y="3790950"/>
            <a:ext cx="1092851" cy="1113356"/>
          </a:xfrm>
          <a:prstGeom prst="rect">
            <a:avLst/>
          </a:prstGeom>
        </p:spPr>
        <p:txBody>
          <a:bodyPr vert="horz" lIns="0" tIns="0" rIns="0" bIns="0" rtlCol="0">
            <a:normAutofit/>
          </a:bodyPr>
          <a:lstStyle>
            <a:lvl1pPr marL="0" indent="0" algn="l" defTabSz="511948" rtl="0" eaLnBrk="1" latinLnBrk="0" hangingPunct="1">
              <a:lnSpc>
                <a:spcPct val="100000"/>
              </a:lnSpc>
              <a:spcBef>
                <a:spcPts val="0"/>
              </a:spcBef>
              <a:buFontTx/>
              <a:buNone/>
              <a:tabLst/>
              <a:defRPr lang="tr-TR" sz="1000" b="0" i="0" kern="1200">
                <a:solidFill>
                  <a:schemeClr val="bg1"/>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a:solidFill>
                  <a:srgbClr val="576F7F"/>
                </a:solidFill>
                <a:latin typeface="Times New Roman" panose="02020603050405020304" pitchFamily="18" charset="0"/>
                <a:ea typeface="+mn-ea"/>
                <a:cs typeface="Times New Roman" panose="02020603050405020304" pitchFamily="18" charset="0"/>
              </a:defRPr>
            </a:lvl2pPr>
            <a:lvl3pPr marL="1023717" indent="0" algn="l" defTabSz="511948" rtl="0" eaLnBrk="1" latinLnBrk="0" hangingPunct="1">
              <a:lnSpc>
                <a:spcPct val="100000"/>
              </a:lnSpc>
              <a:spcBef>
                <a:spcPts val="0"/>
              </a:spcBef>
              <a:buFont typeface="Arial"/>
              <a:buNone/>
              <a:tabLst/>
              <a:defRPr lang="tr-TR" sz="1200" b="0" i="0" kern="1200">
                <a:solidFill>
                  <a:srgbClr val="000000"/>
                </a:solidFill>
                <a:latin typeface="Times New Roman" panose="02020603050405020304" pitchFamily="18" charset="0"/>
                <a:ea typeface="+mn-ea"/>
                <a:cs typeface="Times New Roman" panose="02020603050405020304" pitchFamily="18" charset="0"/>
              </a:defRPr>
            </a:lvl3pPr>
            <a:lvl4pPr marL="1791820"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2303768"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t>Ryan Murphy</a:t>
            </a:r>
          </a:p>
          <a:p>
            <a:r>
              <a:rPr lang="en-US" dirty="0"/>
              <a:t>Iowa Workforce Development</a:t>
            </a:r>
          </a:p>
        </p:txBody>
      </p:sp>
      <p:pic>
        <p:nvPicPr>
          <p:cNvPr id="16" name="Picture 15">
            <a:extLst>
              <a:ext uri="{FF2B5EF4-FFF2-40B4-BE49-F238E27FC236}">
                <a16:creationId xmlns:a16="http://schemas.microsoft.com/office/drawing/2014/main" id="{31874C1D-29CF-4A48-A205-BE9E93DC0D63}"/>
              </a:ext>
            </a:extLst>
          </p:cNvPr>
          <p:cNvPicPr>
            <a:picLocks/>
          </p:cNvPicPr>
          <p:nvPr/>
        </p:nvPicPr>
        <p:blipFill rotWithShape="1">
          <a:blip r:embed="rId6" cstate="print">
            <a:extLst>
              <a:ext uri="{28A0092B-C50C-407E-A947-70E740481C1C}">
                <a14:useLocalDpi xmlns:a14="http://schemas.microsoft.com/office/drawing/2010/main" val="0"/>
              </a:ext>
            </a:extLst>
          </a:blip>
          <a:srcRect l="6749" t="9664" r="6749" b="21134"/>
          <a:stretch/>
        </p:blipFill>
        <p:spPr>
          <a:xfrm>
            <a:off x="4722484" y="3036539"/>
            <a:ext cx="682081" cy="682081"/>
          </a:xfrm>
          <a:prstGeom prst="ellipse">
            <a:avLst/>
          </a:prstGeom>
          <a:ln w="44450">
            <a:solidFill>
              <a:schemeClr val="bg1"/>
            </a:solidFill>
          </a:ln>
        </p:spPr>
      </p:pic>
      <p:pic>
        <p:nvPicPr>
          <p:cNvPr id="17" name="Picture 16">
            <a:extLst>
              <a:ext uri="{FF2B5EF4-FFF2-40B4-BE49-F238E27FC236}">
                <a16:creationId xmlns:a16="http://schemas.microsoft.com/office/drawing/2014/main" id="{5735EF7A-E142-4400-B612-DDAE5F74337F}"/>
              </a:ext>
            </a:extLst>
          </p:cNvPr>
          <p:cNvPicPr>
            <a:picLocks/>
          </p:cNvPicPr>
          <p:nvPr/>
        </p:nvPicPr>
        <p:blipFill rotWithShape="1">
          <a:blip r:embed="rId7" cstate="print">
            <a:extLst>
              <a:ext uri="{28A0092B-C50C-407E-A947-70E740481C1C}">
                <a14:useLocalDpi xmlns:a14="http://schemas.microsoft.com/office/drawing/2010/main" val="0"/>
              </a:ext>
            </a:extLst>
          </a:blip>
          <a:srcRect l="9493" t="5422" r="9422" b="29710"/>
          <a:stretch/>
        </p:blipFill>
        <p:spPr>
          <a:xfrm>
            <a:off x="6014109" y="3028949"/>
            <a:ext cx="682081" cy="682081"/>
          </a:xfrm>
          <a:prstGeom prst="ellipse">
            <a:avLst/>
          </a:prstGeom>
          <a:ln w="44450">
            <a:solidFill>
              <a:schemeClr val="bg1"/>
            </a:solidFill>
          </a:ln>
        </p:spPr>
      </p:pic>
    </p:spTree>
    <p:extLst>
      <p:ext uri="{BB962C8B-B14F-4D97-AF65-F5344CB8AC3E}">
        <p14:creationId xmlns:p14="http://schemas.microsoft.com/office/powerpoint/2010/main" val="702648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103" y="4483288"/>
            <a:ext cx="552696" cy="619268"/>
          </a:xfrm>
          <a:prstGeom prst="rect">
            <a:avLst/>
          </a:prstGeom>
        </p:spPr>
      </p:pic>
      <p:sp>
        <p:nvSpPr>
          <p:cNvPr id="2" name="Rectangle 1"/>
          <p:cNvSpPr/>
          <p:nvPr/>
        </p:nvSpPr>
        <p:spPr>
          <a:xfrm>
            <a:off x="910969" y="1868151"/>
            <a:ext cx="7828482" cy="1754326"/>
          </a:xfrm>
          <a:prstGeom prst="rect">
            <a:avLst/>
          </a:prstGeom>
        </p:spPr>
        <p:txBody>
          <a:bodyPr wrap="square">
            <a:spAutoFit/>
          </a:bodyPr>
          <a:lstStyle/>
          <a:p>
            <a:pPr marL="342900" indent="-342900" defTabSz="685800">
              <a:buFont typeface="Arial" panose="020B0604020202020204" pitchFamily="34" charset="0"/>
              <a:buChar char="•"/>
            </a:pPr>
            <a:r>
              <a:rPr lang="en-US" sz="2400" b="1" dirty="0">
                <a:solidFill>
                  <a:prstClr val="white"/>
                </a:solidFill>
                <a:latin typeface="Trebuchet MS" panose="020B0603020202020204" pitchFamily="34" charset="0"/>
              </a:rPr>
              <a:t>Policy: </a:t>
            </a:r>
            <a:r>
              <a:rPr lang="en-US" sz="2400" b="1" dirty="0">
                <a:solidFill>
                  <a:srgbClr val="DBC138"/>
                </a:solidFill>
                <a:latin typeface="Trebuchet MS" panose="020B0603020202020204" pitchFamily="34" charset="0"/>
              </a:rPr>
              <a:t>HB 419</a:t>
            </a:r>
          </a:p>
          <a:p>
            <a:pPr marL="685800" lvl="1" indent="-342900" defTabSz="685800">
              <a:buFont typeface="Courier New" panose="02070309020205020404" pitchFamily="49" charset="0"/>
              <a:buChar char="o"/>
            </a:pPr>
            <a:r>
              <a:rPr lang="en-US" sz="2100" dirty="0">
                <a:solidFill>
                  <a:prstClr val="white"/>
                </a:solidFill>
                <a:latin typeface="Trebuchet MS" panose="020B0603020202020204" pitchFamily="34" charset="0"/>
              </a:rPr>
              <a:t>Information for students</a:t>
            </a:r>
          </a:p>
          <a:p>
            <a:pPr marL="685800" lvl="1" indent="-342900" defTabSz="685800">
              <a:buFont typeface="Courier New" panose="02070309020205020404" pitchFamily="49" charset="0"/>
              <a:buChar char="o"/>
            </a:pPr>
            <a:r>
              <a:rPr lang="en-US" sz="2100" dirty="0">
                <a:solidFill>
                  <a:prstClr val="white"/>
                </a:solidFill>
                <a:latin typeface="Trebuchet MS" panose="020B0603020202020204" pitchFamily="34" charset="0"/>
              </a:rPr>
              <a:t>Cost of attendance</a:t>
            </a:r>
          </a:p>
          <a:p>
            <a:pPr marL="685800" lvl="1" indent="-342900" defTabSz="685800">
              <a:buFont typeface="Courier New" panose="02070309020205020404" pitchFamily="49" charset="0"/>
              <a:buChar char="o"/>
            </a:pPr>
            <a:r>
              <a:rPr lang="en-US" sz="2100" dirty="0">
                <a:solidFill>
                  <a:prstClr val="white"/>
                </a:solidFill>
                <a:latin typeface="Trebuchet MS" panose="020B0603020202020204" pitchFamily="34" charset="0"/>
              </a:rPr>
              <a:t>Outcomes by institution, major</a:t>
            </a:r>
          </a:p>
          <a:p>
            <a:pPr marL="685800" lvl="1" indent="-342900" defTabSz="685800">
              <a:buFont typeface="Courier New" panose="02070309020205020404" pitchFamily="49" charset="0"/>
              <a:buChar char="o"/>
            </a:pPr>
            <a:r>
              <a:rPr lang="en-US" sz="2100" dirty="0">
                <a:solidFill>
                  <a:prstClr val="white"/>
                </a:solidFill>
                <a:latin typeface="Trebuchet MS" panose="020B0603020202020204" pitchFamily="34" charset="0"/>
              </a:rPr>
              <a:t>Additional pathways (CTE, apprentice)</a:t>
            </a:r>
          </a:p>
        </p:txBody>
      </p:sp>
      <p:sp>
        <p:nvSpPr>
          <p:cNvPr id="7" name="Rectangle 6"/>
          <p:cNvSpPr/>
          <p:nvPr/>
        </p:nvSpPr>
        <p:spPr>
          <a:xfrm>
            <a:off x="235423" y="976793"/>
            <a:ext cx="2923073" cy="461665"/>
          </a:xfrm>
          <a:prstGeom prst="rect">
            <a:avLst/>
          </a:prstGeom>
        </p:spPr>
        <p:txBody>
          <a:bodyPr wrap="square">
            <a:spAutoFit/>
          </a:bodyPr>
          <a:lstStyle/>
          <a:p>
            <a:pPr defTabSz="685800"/>
            <a:r>
              <a:rPr lang="en-US" sz="2400" dirty="0">
                <a:solidFill>
                  <a:prstClr val="white"/>
                </a:solidFill>
                <a:latin typeface="Trebuchet MS" panose="020B0603020202020204" pitchFamily="34" charset="0"/>
              </a:rPr>
              <a:t>In progress…</a:t>
            </a:r>
            <a:endParaRPr lang="en-US" sz="2400" b="1" dirty="0">
              <a:solidFill>
                <a:srgbClr val="DBC138"/>
              </a:solidFill>
              <a:latin typeface="Trebuchet MS" panose="020B0603020202020204" pitchFamily="34" charset="0"/>
            </a:endParaRPr>
          </a:p>
        </p:txBody>
      </p:sp>
    </p:spTree>
    <p:extLst>
      <p:ext uri="{BB962C8B-B14F-4D97-AF65-F5344CB8AC3E}">
        <p14:creationId xmlns:p14="http://schemas.microsoft.com/office/powerpoint/2010/main" val="340589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103" y="4483288"/>
            <a:ext cx="552696" cy="619268"/>
          </a:xfrm>
          <a:prstGeom prst="rect">
            <a:avLst/>
          </a:prstGeom>
        </p:spPr>
      </p:pic>
      <p:sp>
        <p:nvSpPr>
          <p:cNvPr id="2" name="Rectangle 1"/>
          <p:cNvSpPr/>
          <p:nvPr/>
        </p:nvSpPr>
        <p:spPr>
          <a:xfrm>
            <a:off x="749880" y="1798461"/>
            <a:ext cx="7828482" cy="1800493"/>
          </a:xfrm>
          <a:prstGeom prst="rect">
            <a:avLst/>
          </a:prstGeom>
        </p:spPr>
        <p:txBody>
          <a:bodyPr wrap="square">
            <a:spAutoFit/>
          </a:bodyPr>
          <a:lstStyle/>
          <a:p>
            <a:pPr marL="342900" indent="-342900" defTabSz="685800">
              <a:buFont typeface="Arial" panose="020B0604020202020204" pitchFamily="34" charset="0"/>
              <a:buChar char="•"/>
            </a:pPr>
            <a:r>
              <a:rPr lang="en-US" sz="2400" b="1" dirty="0">
                <a:solidFill>
                  <a:prstClr val="white"/>
                </a:solidFill>
                <a:latin typeface="Trebuchet MS" panose="020B0603020202020204" pitchFamily="34" charset="0"/>
              </a:rPr>
              <a:t>COVID-19: </a:t>
            </a:r>
            <a:r>
              <a:rPr lang="en-US" sz="2400" b="1" dirty="0">
                <a:solidFill>
                  <a:srgbClr val="DBC138"/>
                </a:solidFill>
                <a:latin typeface="Trebuchet MS" panose="020B0603020202020204" pitchFamily="34" charset="0"/>
              </a:rPr>
              <a:t>Q2-Q3 2020 Employment for Recent Grads</a:t>
            </a:r>
          </a:p>
          <a:p>
            <a:pPr marL="685800" lvl="1" indent="-342900" defTabSz="685800">
              <a:buFont typeface="Courier New" panose="02070309020205020404" pitchFamily="49" charset="0"/>
              <a:buChar char="o"/>
            </a:pPr>
            <a:r>
              <a:rPr lang="en-US" sz="2100" dirty="0">
                <a:solidFill>
                  <a:prstClr val="white"/>
                </a:solidFill>
                <a:latin typeface="Trebuchet MS" panose="020B0603020202020204" pitchFamily="34" charset="0"/>
              </a:rPr>
              <a:t>Employment compared to prior years</a:t>
            </a:r>
          </a:p>
          <a:p>
            <a:pPr marL="685800" lvl="1" indent="-342900" defTabSz="685800">
              <a:buFont typeface="Courier New" panose="02070309020205020404" pitchFamily="49" charset="0"/>
              <a:buChar char="o"/>
            </a:pPr>
            <a:r>
              <a:rPr lang="en-US" sz="2100" dirty="0">
                <a:solidFill>
                  <a:prstClr val="white"/>
                </a:solidFill>
                <a:latin typeface="Trebuchet MS" panose="020B0603020202020204" pitchFamily="34" charset="0"/>
              </a:rPr>
              <a:t>Equity lens: race, ethnicity, gender, region</a:t>
            </a:r>
          </a:p>
          <a:p>
            <a:pPr marL="685800" lvl="1" indent="-342900" defTabSz="685800">
              <a:buFont typeface="Courier New" panose="02070309020205020404" pitchFamily="49" charset="0"/>
              <a:buChar char="o"/>
            </a:pPr>
            <a:r>
              <a:rPr lang="en-US" sz="2100" dirty="0">
                <a:solidFill>
                  <a:prstClr val="white"/>
                </a:solidFill>
                <a:latin typeface="Trebuchet MS" panose="020B0603020202020204" pitchFamily="34" charset="0"/>
              </a:rPr>
              <a:t>Are there gaps by credential or major?</a:t>
            </a:r>
          </a:p>
        </p:txBody>
      </p:sp>
      <p:sp>
        <p:nvSpPr>
          <p:cNvPr id="7" name="Rectangle 6"/>
          <p:cNvSpPr/>
          <p:nvPr/>
        </p:nvSpPr>
        <p:spPr>
          <a:xfrm>
            <a:off x="235423" y="967085"/>
            <a:ext cx="2923073" cy="461665"/>
          </a:xfrm>
          <a:prstGeom prst="rect">
            <a:avLst/>
          </a:prstGeom>
        </p:spPr>
        <p:txBody>
          <a:bodyPr wrap="square">
            <a:spAutoFit/>
          </a:bodyPr>
          <a:lstStyle/>
          <a:p>
            <a:pPr defTabSz="685800"/>
            <a:r>
              <a:rPr lang="en-US" sz="2400" dirty="0">
                <a:solidFill>
                  <a:prstClr val="white"/>
                </a:solidFill>
                <a:latin typeface="Trebuchet MS" panose="020B0603020202020204" pitchFamily="34" charset="0"/>
              </a:rPr>
              <a:t>In progress…</a:t>
            </a:r>
            <a:endParaRPr lang="en-US" sz="2400" b="1" dirty="0">
              <a:solidFill>
                <a:srgbClr val="DBC138"/>
              </a:solidFill>
              <a:latin typeface="Trebuchet MS" panose="020B0603020202020204" pitchFamily="34" charset="0"/>
            </a:endParaRPr>
          </a:p>
        </p:txBody>
      </p:sp>
    </p:spTree>
    <p:extLst>
      <p:ext uri="{BB962C8B-B14F-4D97-AF65-F5344CB8AC3E}">
        <p14:creationId xmlns:p14="http://schemas.microsoft.com/office/powerpoint/2010/main" val="378364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103" y="4483288"/>
            <a:ext cx="552696" cy="619268"/>
          </a:xfrm>
          <a:prstGeom prst="rect">
            <a:avLst/>
          </a:prstGeom>
        </p:spPr>
      </p:pic>
      <p:sp>
        <p:nvSpPr>
          <p:cNvPr id="2" name="Rectangle 1"/>
          <p:cNvSpPr/>
          <p:nvPr/>
        </p:nvSpPr>
        <p:spPr>
          <a:xfrm>
            <a:off x="749880" y="1798461"/>
            <a:ext cx="7828482" cy="1754326"/>
          </a:xfrm>
          <a:prstGeom prst="rect">
            <a:avLst/>
          </a:prstGeom>
        </p:spPr>
        <p:txBody>
          <a:bodyPr wrap="square">
            <a:spAutoFit/>
          </a:bodyPr>
          <a:lstStyle/>
          <a:p>
            <a:pPr marL="342900" indent="-342900" defTabSz="685800">
              <a:buFont typeface="Arial" panose="020B0604020202020204" pitchFamily="34" charset="0"/>
              <a:buChar char="•"/>
            </a:pPr>
            <a:r>
              <a:rPr lang="en-US" sz="2400" b="1" dirty="0">
                <a:solidFill>
                  <a:srgbClr val="DBC138"/>
                </a:solidFill>
                <a:latin typeface="Trebuchet MS" panose="020B0603020202020204" pitchFamily="34" charset="0"/>
              </a:rPr>
              <a:t>Apprenticeship Feedback Report</a:t>
            </a:r>
          </a:p>
          <a:p>
            <a:pPr marL="685800" lvl="1" indent="-342900" defTabSz="685800">
              <a:buFont typeface="Courier New" panose="02070309020205020404" pitchFamily="49" charset="0"/>
              <a:buChar char="o"/>
            </a:pPr>
            <a:r>
              <a:rPr lang="en-US" sz="2100" dirty="0">
                <a:solidFill>
                  <a:prstClr val="white"/>
                </a:solidFill>
                <a:latin typeface="Trebuchet MS" panose="020B0603020202020204" pitchFamily="34" charset="0"/>
              </a:rPr>
              <a:t>Employment and Wages</a:t>
            </a:r>
          </a:p>
          <a:p>
            <a:pPr marL="685800" lvl="1" indent="-342900" defTabSz="685800">
              <a:buFont typeface="Courier New" panose="02070309020205020404" pitchFamily="49" charset="0"/>
              <a:buChar char="o"/>
            </a:pPr>
            <a:r>
              <a:rPr lang="en-US" sz="2100" dirty="0">
                <a:solidFill>
                  <a:prstClr val="white"/>
                </a:solidFill>
                <a:latin typeface="Trebuchet MS" panose="020B0603020202020204" pitchFamily="34" charset="0"/>
              </a:rPr>
              <a:t>Employment Retention Rates</a:t>
            </a:r>
          </a:p>
          <a:p>
            <a:pPr marL="685800" lvl="1" indent="-342900" defTabSz="685800">
              <a:buFont typeface="Courier New" panose="02070309020205020404" pitchFamily="49" charset="0"/>
              <a:buChar char="o"/>
            </a:pPr>
            <a:r>
              <a:rPr lang="en-US" sz="2100" dirty="0">
                <a:solidFill>
                  <a:prstClr val="white"/>
                </a:solidFill>
                <a:latin typeface="Trebuchet MS" panose="020B0603020202020204" pitchFamily="34" charset="0"/>
              </a:rPr>
              <a:t>Postsecondary Outcomes and/or Completion</a:t>
            </a:r>
          </a:p>
          <a:p>
            <a:pPr marL="685800" lvl="1" indent="-342900" defTabSz="685800">
              <a:buFont typeface="Courier New" panose="02070309020205020404" pitchFamily="49" charset="0"/>
              <a:buChar char="o"/>
            </a:pPr>
            <a:r>
              <a:rPr lang="en-US" sz="2100" dirty="0">
                <a:solidFill>
                  <a:prstClr val="white"/>
                </a:solidFill>
                <a:latin typeface="Trebuchet MS" panose="020B0603020202020204" pitchFamily="34" charset="0"/>
              </a:rPr>
              <a:t>Equity focus</a:t>
            </a:r>
          </a:p>
        </p:txBody>
      </p:sp>
      <p:sp>
        <p:nvSpPr>
          <p:cNvPr id="7" name="Rectangle 6"/>
          <p:cNvSpPr/>
          <p:nvPr/>
        </p:nvSpPr>
        <p:spPr>
          <a:xfrm>
            <a:off x="235423" y="915307"/>
            <a:ext cx="2923073" cy="461665"/>
          </a:xfrm>
          <a:prstGeom prst="rect">
            <a:avLst/>
          </a:prstGeom>
        </p:spPr>
        <p:txBody>
          <a:bodyPr wrap="square">
            <a:spAutoFit/>
          </a:bodyPr>
          <a:lstStyle/>
          <a:p>
            <a:pPr defTabSz="685800"/>
            <a:r>
              <a:rPr lang="en-US" sz="2400" dirty="0">
                <a:solidFill>
                  <a:prstClr val="white"/>
                </a:solidFill>
                <a:latin typeface="Trebuchet MS" panose="020B0603020202020204" pitchFamily="34" charset="0"/>
              </a:rPr>
              <a:t>Upcoming…</a:t>
            </a:r>
            <a:endParaRPr lang="en-US" sz="2400" b="1" dirty="0">
              <a:solidFill>
                <a:srgbClr val="DBC138"/>
              </a:solidFill>
              <a:latin typeface="Trebuchet MS" panose="020B0603020202020204" pitchFamily="34" charset="0"/>
            </a:endParaRPr>
          </a:p>
        </p:txBody>
      </p:sp>
    </p:spTree>
    <p:extLst>
      <p:ext uri="{BB962C8B-B14F-4D97-AF65-F5344CB8AC3E}">
        <p14:creationId xmlns:p14="http://schemas.microsoft.com/office/powerpoint/2010/main" val="43008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Rectangle 5"/>
          <p:cNvSpPr/>
          <p:nvPr/>
        </p:nvSpPr>
        <p:spPr>
          <a:xfrm>
            <a:off x="1" y="4425553"/>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 name="Rectangle 3"/>
          <p:cNvSpPr/>
          <p:nvPr/>
        </p:nvSpPr>
        <p:spPr>
          <a:xfrm>
            <a:off x="1" y="0"/>
            <a:ext cx="9143999" cy="717947"/>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84" y="886118"/>
            <a:ext cx="3008853" cy="3371264"/>
          </a:xfrm>
          <a:prstGeom prst="rect">
            <a:avLst/>
          </a:prstGeom>
        </p:spPr>
      </p:pic>
      <p:sp>
        <p:nvSpPr>
          <p:cNvPr id="11" name="TextBox 10"/>
          <p:cNvSpPr txBox="1"/>
          <p:nvPr/>
        </p:nvSpPr>
        <p:spPr>
          <a:xfrm>
            <a:off x="4455960" y="1429130"/>
            <a:ext cx="3773640" cy="2308324"/>
          </a:xfrm>
          <a:prstGeom prst="rect">
            <a:avLst/>
          </a:prstGeom>
          <a:noFill/>
        </p:spPr>
        <p:txBody>
          <a:bodyPr wrap="square" rtlCol="0">
            <a:spAutoFit/>
          </a:bodyPr>
          <a:lstStyle/>
          <a:p>
            <a:pPr defTabSz="685800"/>
            <a:r>
              <a:rPr lang="en-US" b="1" dirty="0">
                <a:solidFill>
                  <a:prstClr val="white"/>
                </a:solidFill>
                <a:latin typeface="Trebuchet MS" panose="020B0603020202020204" pitchFamily="34" charset="0"/>
              </a:rPr>
              <a:t>Dr. Jessica Cunningham</a:t>
            </a:r>
          </a:p>
          <a:p>
            <a:pPr defTabSz="685800"/>
            <a:r>
              <a:rPr lang="en-US" b="1" dirty="0">
                <a:solidFill>
                  <a:srgbClr val="DBC138"/>
                </a:solidFill>
                <a:latin typeface="Trebuchet MS" panose="020B0603020202020204" pitchFamily="34" charset="0"/>
              </a:rPr>
              <a:t>Executive Director</a:t>
            </a:r>
          </a:p>
          <a:p>
            <a:pPr defTabSz="685800"/>
            <a:r>
              <a:rPr lang="en-US" b="1" dirty="0">
                <a:solidFill>
                  <a:srgbClr val="DBC138"/>
                </a:solidFill>
                <a:latin typeface="Trebuchet MS" panose="020B0603020202020204" pitchFamily="34" charset="0"/>
                <a:hlinkClick r:id="rId3"/>
              </a:rPr>
              <a:t>Jessica.Cunningham@ky.gov</a:t>
            </a:r>
            <a:endParaRPr lang="en-US" b="1" dirty="0">
              <a:solidFill>
                <a:srgbClr val="DBC138"/>
              </a:solidFill>
              <a:latin typeface="Trebuchet MS" panose="020B0603020202020204" pitchFamily="34" charset="0"/>
            </a:endParaRPr>
          </a:p>
          <a:p>
            <a:pPr defTabSz="685800"/>
            <a:endParaRPr lang="en-US" b="1" dirty="0">
              <a:solidFill>
                <a:srgbClr val="DBC138"/>
              </a:solidFill>
              <a:latin typeface="Trebuchet MS" panose="020B0603020202020204" pitchFamily="34" charset="0"/>
            </a:endParaRPr>
          </a:p>
          <a:p>
            <a:pPr defTabSz="685800"/>
            <a:endParaRPr lang="en-US" b="1" dirty="0">
              <a:solidFill>
                <a:srgbClr val="DBC138"/>
              </a:solidFill>
              <a:latin typeface="Trebuchet MS" panose="020B0603020202020204" pitchFamily="34" charset="0"/>
            </a:endParaRPr>
          </a:p>
          <a:p>
            <a:pPr defTabSz="685800"/>
            <a:r>
              <a:rPr lang="en-US" b="1" dirty="0">
                <a:solidFill>
                  <a:prstClr val="white"/>
                </a:solidFill>
                <a:latin typeface="Trebuchet MS" panose="020B0603020202020204" pitchFamily="34" charset="0"/>
              </a:rPr>
              <a:t>Scott Secamiglio</a:t>
            </a:r>
          </a:p>
          <a:p>
            <a:pPr defTabSz="685800"/>
            <a:r>
              <a:rPr lang="en-US" b="1" dirty="0">
                <a:solidFill>
                  <a:srgbClr val="DBC138"/>
                </a:solidFill>
                <a:latin typeface="Trebuchet MS" panose="020B0603020202020204" pitchFamily="34" charset="0"/>
              </a:rPr>
              <a:t>Visual Analytics Director</a:t>
            </a:r>
          </a:p>
          <a:p>
            <a:pPr defTabSz="685800"/>
            <a:r>
              <a:rPr lang="en-US" b="1" dirty="0">
                <a:solidFill>
                  <a:srgbClr val="DBC138"/>
                </a:solidFill>
                <a:latin typeface="Trebuchet MS" panose="020B0603020202020204" pitchFamily="34" charset="0"/>
                <a:hlinkClick r:id="rId4"/>
              </a:rPr>
              <a:t>Scott.Secamiglio@ky.gov</a:t>
            </a:r>
            <a:endParaRPr lang="en-US" b="1" dirty="0">
              <a:solidFill>
                <a:srgbClr val="DBC138"/>
              </a:solidFill>
              <a:latin typeface="Trebuchet MS" panose="020B0603020202020204" pitchFamily="34" charset="0"/>
            </a:endParaRPr>
          </a:p>
        </p:txBody>
      </p:sp>
    </p:spTree>
    <p:extLst>
      <p:ext uri="{BB962C8B-B14F-4D97-AF65-F5344CB8AC3E}">
        <p14:creationId xmlns:p14="http://schemas.microsoft.com/office/powerpoint/2010/main" val="74042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8718" y="85720"/>
            <a:ext cx="6686564" cy="4972060"/>
          </a:xfrm>
          <a:prstGeom prst="rect">
            <a:avLst/>
          </a:prstGeom>
        </p:spPr>
      </p:pic>
      <p:sp>
        <p:nvSpPr>
          <p:cNvPr id="5" name="TextBox 4"/>
          <p:cNvSpPr txBox="1"/>
          <p:nvPr/>
        </p:nvSpPr>
        <p:spPr>
          <a:xfrm>
            <a:off x="1220376" y="4174004"/>
            <a:ext cx="6079660" cy="715581"/>
          </a:xfrm>
          <a:prstGeom prst="rect">
            <a:avLst/>
          </a:prstGeom>
          <a:noFill/>
        </p:spPr>
        <p:txBody>
          <a:bodyPr wrap="square" rtlCol="0">
            <a:spAutoFit/>
          </a:bodyPr>
          <a:lstStyle/>
          <a:p>
            <a:pPr defTabSz="342900"/>
            <a:r>
              <a:rPr lang="en-US" sz="900" dirty="0">
                <a:solidFill>
                  <a:srgbClr val="39413D"/>
                </a:solidFill>
                <a:latin typeface="Arial" panose="020B0604020202020204" pitchFamily="34" charset="0"/>
                <a:ea typeface="Open Sans Light" panose="020B0306030504020204" pitchFamily="34" charset="0"/>
                <a:cs typeface="Arial" panose="020B0604020202020204" pitchFamily="34" charset="0"/>
              </a:rPr>
              <a:t>April 19, 2021</a:t>
            </a:r>
          </a:p>
          <a:p>
            <a:pPr defTabSz="342900"/>
            <a:r>
              <a:rPr lang="en-US" b="1" cap="all" dirty="0">
                <a:solidFill>
                  <a:srgbClr val="39413D"/>
                </a:solidFill>
                <a:latin typeface="Arial" panose="020B0604020202020204" pitchFamily="34" charset="0"/>
                <a:ea typeface="Open Sans" panose="020B0606030504020204" pitchFamily="34" charset="0"/>
                <a:cs typeface="Arial" panose="020B0604020202020204" pitchFamily="34" charset="0"/>
              </a:rPr>
              <a:t>Registered Apprenticeship Iowa</a:t>
            </a:r>
            <a:endParaRPr lang="en-US" sz="1500" cap="all" dirty="0">
              <a:solidFill>
                <a:srgbClr val="39413D"/>
              </a:solidFill>
              <a:latin typeface="Arial" panose="020B0604020202020204" pitchFamily="34" charset="0"/>
              <a:ea typeface="Open Sans" panose="020B0606030504020204" pitchFamily="34" charset="0"/>
              <a:cs typeface="Arial" panose="020B0604020202020204" pitchFamily="34" charset="0"/>
            </a:endParaRPr>
          </a:p>
          <a:p>
            <a:pPr defTabSz="342900"/>
            <a:r>
              <a:rPr lang="en-US" sz="1350" dirty="0">
                <a:solidFill>
                  <a:srgbClr val="00808D"/>
                </a:solidFill>
                <a:latin typeface="Arial" panose="020B0604020202020204" pitchFamily="34" charset="0"/>
                <a:ea typeface="Open Sans" panose="020B0606030504020204" pitchFamily="34" charset="0"/>
                <a:cs typeface="Arial" panose="020B0604020202020204" pitchFamily="34" charset="0"/>
              </a:rPr>
              <a:t>Ryan Murphy, Iowa Workforce Development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6942" y="177919"/>
            <a:ext cx="1339801" cy="398690"/>
          </a:xfrm>
          <a:prstGeom prst="rect">
            <a:avLst/>
          </a:prstGeom>
        </p:spPr>
      </p:pic>
    </p:spTree>
    <p:extLst>
      <p:ext uri="{BB962C8B-B14F-4D97-AF65-F5344CB8AC3E}">
        <p14:creationId xmlns:p14="http://schemas.microsoft.com/office/powerpoint/2010/main" val="3557842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7425" y="494781"/>
            <a:ext cx="5478708" cy="553998"/>
          </a:xfrm>
          <a:prstGeom prst="rect">
            <a:avLst/>
          </a:prstGeom>
          <a:noFill/>
        </p:spPr>
        <p:txBody>
          <a:bodyPr wrap="square" rtlCol="0">
            <a:spAutoFit/>
          </a:bodyPr>
          <a:lstStyle/>
          <a:p>
            <a:pPr defTabSz="342900"/>
            <a:r>
              <a:rPr lang="en-US" sz="1500" cap="all" dirty="0">
                <a:solidFill>
                  <a:srgbClr val="39413D"/>
                </a:solidFill>
                <a:latin typeface="Arial" panose="020B0604020202020204" pitchFamily="34" charset="0"/>
                <a:ea typeface="Open Sans" panose="020B0606030504020204" pitchFamily="34" charset="0"/>
                <a:cs typeface="Arial" panose="020B0604020202020204" pitchFamily="34" charset="0"/>
              </a:rPr>
              <a:t>U.S. Department of Labor – Employment &amp; Training Administration Data Sharing MOU</a:t>
            </a:r>
            <a:endParaRPr lang="en-US" sz="1500" b="1" cap="all" dirty="0">
              <a:solidFill>
                <a:srgbClr val="39413D"/>
              </a:solidFill>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834504" y="1194034"/>
            <a:ext cx="5845862" cy="2477601"/>
          </a:xfrm>
          <a:prstGeom prst="rect">
            <a:avLst/>
          </a:prstGeom>
          <a:noFill/>
        </p:spPr>
        <p:txBody>
          <a:bodyPr wrap="square" rtlCol="0">
            <a:spAutoFit/>
          </a:bodyPr>
          <a:lstStyle/>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Iowa Data sharing agreement 2009</a:t>
            </a:r>
          </a:p>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State Director of Apprenticeship</a:t>
            </a:r>
          </a:p>
          <a:p>
            <a:pPr marL="214313" indent="-214313" defTabSz="342900">
              <a:spcAft>
                <a:spcPts val="1200"/>
              </a:spcAft>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Department of Labor, Office of Apprenticeship D.C. (Dol.gov/agencies/eta/apprenticeship)</a:t>
            </a:r>
          </a:p>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Interconnection Security Agreement</a:t>
            </a:r>
          </a:p>
          <a:p>
            <a:pPr marL="214313" indent="-214313" defTabSz="342900">
              <a:spcAft>
                <a:spcPts val="1200"/>
              </a:spcAft>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DOL &amp; ETA Registered Apprenticeship Data MOU </a:t>
            </a:r>
          </a:p>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Rapids 2.0 (Apprenticeship Data Management system)</a:t>
            </a:r>
          </a:p>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3-Year MOU</a:t>
            </a:r>
          </a:p>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Quarterly Data requests</a:t>
            </a:r>
          </a:p>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Local DOL office of Apprenticeship staff</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23813" t="13240" r="23276" b="6618"/>
          <a:stretch>
            <a:fillRect/>
          </a:stretch>
        </p:blipFill>
        <p:spPr bwMode="auto">
          <a:xfrm>
            <a:off x="6247950" y="3257549"/>
            <a:ext cx="1802952" cy="1699307"/>
          </a:xfrm>
          <a:prstGeom prst="rect">
            <a:avLst/>
          </a:prstGeom>
          <a:noFill/>
          <a:ln w="9525" algn="in">
            <a:solidFill>
              <a:srgbClr val="1F497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6352" t="19333" r="25829" b="3362"/>
          <a:stretch>
            <a:fillRect/>
          </a:stretch>
        </p:blipFill>
        <p:spPr bwMode="auto">
          <a:xfrm>
            <a:off x="7394525" y="3329384"/>
            <a:ext cx="1700061" cy="1709744"/>
          </a:xfrm>
          <a:prstGeom prst="rect">
            <a:avLst/>
          </a:prstGeom>
          <a:noFill/>
          <a:ln w="9525" algn="in">
            <a:solidFill>
              <a:srgbClr val="1F497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091330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7424" y="357627"/>
            <a:ext cx="4874906" cy="323165"/>
          </a:xfrm>
          <a:prstGeom prst="rect">
            <a:avLst/>
          </a:prstGeom>
          <a:noFill/>
        </p:spPr>
        <p:txBody>
          <a:bodyPr wrap="square" rtlCol="0">
            <a:spAutoFit/>
          </a:bodyPr>
          <a:lstStyle/>
          <a:p>
            <a:pPr defTabSz="342900"/>
            <a:r>
              <a:rPr lang="en-US" sz="1500" cap="all" dirty="0">
                <a:solidFill>
                  <a:srgbClr val="39413D"/>
                </a:solidFill>
                <a:latin typeface="Arial" panose="020B0604020202020204" pitchFamily="34" charset="0"/>
                <a:ea typeface="Open Sans" panose="020B0606030504020204" pitchFamily="34" charset="0"/>
                <a:cs typeface="Arial" panose="020B0604020202020204" pitchFamily="34" charset="0"/>
              </a:rPr>
              <a:t>Registered Apprenticeship Employment</a:t>
            </a:r>
            <a:endParaRPr lang="en-US" sz="1500" b="1" cap="all" dirty="0">
              <a:solidFill>
                <a:srgbClr val="39413D"/>
              </a:solidFill>
              <a:latin typeface="Arial" panose="020B0604020202020204" pitchFamily="34" charset="0"/>
              <a:ea typeface="Open Sans" panose="020B0606030504020204" pitchFamily="34" charset="0"/>
              <a:cs typeface="Arial" panose="020B0604020202020204" pitchFamily="34" charset="0"/>
            </a:endParaRPr>
          </a:p>
        </p:txBody>
      </p:sp>
      <p:sp>
        <p:nvSpPr>
          <p:cNvPr id="14" name="TextBox 13"/>
          <p:cNvSpPr txBox="1"/>
          <p:nvPr/>
        </p:nvSpPr>
        <p:spPr>
          <a:xfrm>
            <a:off x="1948804" y="1117510"/>
            <a:ext cx="5845862" cy="3100849"/>
          </a:xfrm>
          <a:prstGeom prst="rect">
            <a:avLst/>
          </a:prstGeom>
          <a:noFill/>
        </p:spPr>
        <p:txBody>
          <a:bodyPr wrap="square" rtlCol="0">
            <a:spAutoFit/>
          </a:bodyPr>
          <a:lstStyle/>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Personally Identifiable Information is included</a:t>
            </a: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Unemployment insurance Wage records</a:t>
            </a: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State longitudinal Data System</a:t>
            </a:r>
          </a:p>
          <a:p>
            <a:pPr marL="628650" lvl="1" indent="-285750" defTabSz="342900">
              <a:spcAft>
                <a:spcPts val="1200"/>
              </a:spcAft>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Data Suppression</a:t>
            </a:r>
          </a:p>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Data experience &amp; partnerships</a:t>
            </a: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10+ years of access</a:t>
            </a: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Education, workforce, and Training data</a:t>
            </a:r>
          </a:p>
          <a:p>
            <a:pPr marL="628650" lvl="1" indent="-285750" defTabSz="342900">
              <a:spcAft>
                <a:spcPts val="1200"/>
              </a:spcAft>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Multiple agencies </a:t>
            </a:r>
          </a:p>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US Department of Labor, Local office</a:t>
            </a: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Consideration</a:t>
            </a: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communication</a:t>
            </a: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explanation</a:t>
            </a: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Collaboration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707" y="2818639"/>
            <a:ext cx="1722893" cy="2191865"/>
          </a:xfrm>
          <a:prstGeom prst="rect">
            <a:avLst/>
          </a:prstGeom>
        </p:spPr>
      </p:pic>
    </p:spTree>
    <p:extLst>
      <p:ext uri="{BB962C8B-B14F-4D97-AF65-F5344CB8AC3E}">
        <p14:creationId xmlns:p14="http://schemas.microsoft.com/office/powerpoint/2010/main" val="186069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7424" y="357626"/>
            <a:ext cx="4874906" cy="553998"/>
          </a:xfrm>
          <a:prstGeom prst="rect">
            <a:avLst/>
          </a:prstGeom>
          <a:noFill/>
        </p:spPr>
        <p:txBody>
          <a:bodyPr wrap="square" rtlCol="0">
            <a:spAutoFit/>
          </a:bodyPr>
          <a:lstStyle/>
          <a:p>
            <a:pPr defTabSz="342900"/>
            <a:r>
              <a:rPr lang="en-US" sz="1500" cap="all" dirty="0">
                <a:solidFill>
                  <a:srgbClr val="39413D"/>
                </a:solidFill>
                <a:latin typeface="Arial" panose="020B0604020202020204" pitchFamily="34" charset="0"/>
                <a:ea typeface="Open Sans" panose="020B0606030504020204" pitchFamily="34" charset="0"/>
                <a:cs typeface="Arial" panose="020B0604020202020204" pitchFamily="34" charset="0"/>
              </a:rPr>
              <a:t>Future Ready Iowa Initiative &amp;                    Registered Apprenticeship</a:t>
            </a:r>
            <a:endParaRPr lang="en-US" sz="1500" b="1" cap="all" dirty="0">
              <a:solidFill>
                <a:srgbClr val="39413D"/>
              </a:solidFill>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834504" y="1003210"/>
            <a:ext cx="5845862" cy="4001095"/>
          </a:xfrm>
          <a:prstGeom prst="rect">
            <a:avLst/>
          </a:prstGeom>
          <a:noFill/>
        </p:spPr>
        <p:txBody>
          <a:bodyPr wrap="square" rtlCol="0">
            <a:spAutoFit/>
          </a:bodyPr>
          <a:lstStyle/>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Postsecondary education outcomes evaluation</a:t>
            </a:r>
          </a:p>
          <a:p>
            <a:pPr marL="7429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2012 Registered Apprenticeship Completers (4 years Post completion)</a:t>
            </a:r>
          </a:p>
          <a:p>
            <a:pPr marL="1143000" lvl="2" indent="-342900" defTabSz="342900">
              <a:buFont typeface="Courier New" panose="02070309020205020404" pitchFamily="49" charset="0"/>
              <a:buChar char="o"/>
            </a:pPr>
            <a:r>
              <a:rPr lang="en-US" sz="1200" cap="all" dirty="0">
                <a:solidFill>
                  <a:srgbClr val="39413D"/>
                </a:solidFill>
                <a:latin typeface="Arial" panose="020B0604020202020204" pitchFamily="34" charset="0"/>
                <a:ea typeface="Open Sans" panose="020B0606030504020204" pitchFamily="34" charset="0"/>
                <a:cs typeface="Arial" panose="020B0604020202020204" pitchFamily="34" charset="0"/>
              </a:rPr>
              <a:t>Annual Median Earnings: $65,164 </a:t>
            </a:r>
          </a:p>
          <a:p>
            <a:pPr marL="1143000" lvl="2" indent="-342900" defTabSz="342900">
              <a:buFont typeface="Courier New" panose="02070309020205020404" pitchFamily="49" charset="0"/>
              <a:buChar char="o"/>
            </a:pPr>
            <a:r>
              <a:rPr lang="en-US" sz="1200" cap="all" dirty="0">
                <a:solidFill>
                  <a:srgbClr val="39413D"/>
                </a:solidFill>
                <a:latin typeface="Arial" panose="020B0604020202020204" pitchFamily="34" charset="0"/>
                <a:ea typeface="Open Sans" panose="020B0606030504020204" pitchFamily="34" charset="0"/>
                <a:cs typeface="Arial" panose="020B0604020202020204" pitchFamily="34" charset="0"/>
              </a:rPr>
              <a:t>Employment %: 88.9% Match to employment</a:t>
            </a:r>
          </a:p>
          <a:p>
            <a:pPr marL="7429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Highest earning RA Occupations (Median)</a:t>
            </a:r>
          </a:p>
          <a:p>
            <a:pPr marL="1143000" lvl="2" indent="-342900" defTabSz="342900">
              <a:buFont typeface="Courier New" panose="02070309020205020404" pitchFamily="49" charset="0"/>
              <a:buChar char="o"/>
            </a:pPr>
            <a:r>
              <a:rPr lang="en-US" sz="1200" cap="all" dirty="0">
                <a:solidFill>
                  <a:srgbClr val="39413D"/>
                </a:solidFill>
                <a:latin typeface="Arial" panose="020B0604020202020204" pitchFamily="34" charset="0"/>
                <a:ea typeface="Open Sans" panose="020B0606030504020204" pitchFamily="34" charset="0"/>
                <a:cs typeface="Arial" panose="020B0604020202020204" pitchFamily="34" charset="0"/>
              </a:rPr>
              <a:t>Line maintainer</a:t>
            </a:r>
          </a:p>
          <a:p>
            <a:pPr marL="1143000" lvl="2" indent="-342900" defTabSz="342900">
              <a:buFont typeface="Courier New" panose="02070309020205020404" pitchFamily="49" charset="0"/>
              <a:buChar char="o"/>
            </a:pPr>
            <a:r>
              <a:rPr lang="en-US" sz="1200" cap="all" dirty="0">
                <a:solidFill>
                  <a:srgbClr val="39413D"/>
                </a:solidFill>
                <a:latin typeface="Arial" panose="020B0604020202020204" pitchFamily="34" charset="0"/>
                <a:ea typeface="Open Sans" panose="020B0606030504020204" pitchFamily="34" charset="0"/>
                <a:cs typeface="Arial" panose="020B0604020202020204" pitchFamily="34" charset="0"/>
              </a:rPr>
              <a:t>Pipefitter</a:t>
            </a:r>
          </a:p>
          <a:p>
            <a:pPr marL="1143000" lvl="2" indent="-342900" defTabSz="342900">
              <a:buFont typeface="Courier New" panose="02070309020205020404" pitchFamily="49" charset="0"/>
              <a:buChar char="o"/>
            </a:pPr>
            <a:r>
              <a:rPr lang="en-US" sz="1200" cap="all" dirty="0">
                <a:solidFill>
                  <a:srgbClr val="39413D"/>
                </a:solidFill>
                <a:latin typeface="Arial" panose="020B0604020202020204" pitchFamily="34" charset="0"/>
                <a:ea typeface="Open Sans" panose="020B0606030504020204" pitchFamily="34" charset="0"/>
                <a:cs typeface="Arial" panose="020B0604020202020204" pitchFamily="34" charset="0"/>
              </a:rPr>
              <a:t>Maintenance Mechanic</a:t>
            </a:r>
          </a:p>
          <a:p>
            <a:pPr marL="1143000" lvl="2" indent="-342900" defTabSz="342900">
              <a:buFont typeface="Courier New" panose="02070309020205020404" pitchFamily="49" charset="0"/>
              <a:buChar char="o"/>
            </a:pPr>
            <a:r>
              <a:rPr lang="en-US" sz="1200" cap="all" dirty="0">
                <a:solidFill>
                  <a:srgbClr val="39413D"/>
                </a:solidFill>
                <a:latin typeface="Arial" panose="020B0604020202020204" pitchFamily="34" charset="0"/>
                <a:ea typeface="Open Sans" panose="020B0606030504020204" pitchFamily="34" charset="0"/>
                <a:cs typeface="Arial" panose="020B0604020202020204" pitchFamily="34" charset="0"/>
              </a:rPr>
              <a:t>Plumber</a:t>
            </a:r>
          </a:p>
          <a:p>
            <a:pPr marL="214313" indent="-214313" defTabSz="342900">
              <a:spcBef>
                <a:spcPts val="1200"/>
              </a:spcBef>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Educational attainment Goal: 70% of Iowans completing postsecondary Education or training by 2025</a:t>
            </a:r>
          </a:p>
          <a:p>
            <a:pPr marL="7429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Rewarding career path for adults</a:t>
            </a:r>
            <a:endParaRPr lang="en-US" sz="1200" cap="all" dirty="0">
              <a:solidFill>
                <a:srgbClr val="39413D"/>
              </a:solidFill>
              <a:latin typeface="Arial" panose="020B0604020202020204" pitchFamily="34" charset="0"/>
              <a:ea typeface="Open Sans" panose="020B0606030504020204" pitchFamily="34" charset="0"/>
              <a:cs typeface="Arial" panose="020B0604020202020204" pitchFamily="34" charset="0"/>
            </a:endParaRPr>
          </a:p>
          <a:p>
            <a:pPr marL="214313" indent="-214313" defTabSz="342900">
              <a:spcBef>
                <a:spcPts val="1200"/>
              </a:spcBef>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Promotion &amp; marketing of registered Apprenticeship in Iowa </a:t>
            </a:r>
          </a:p>
          <a:p>
            <a:pPr marL="746125" lvl="1" indent="-290513" defTabSz="342900">
              <a:buFont typeface="Arial" panose="020B0604020202020204" pitchFamily="34" charset="0"/>
              <a:buChar char="•"/>
            </a:pPr>
            <a:r>
              <a:rPr lang="en-US" sz="1350" cap="all" dirty="0" err="1">
                <a:solidFill>
                  <a:srgbClr val="39413D"/>
                </a:solidFill>
                <a:latin typeface="Arial" panose="020B0604020202020204" pitchFamily="34" charset="0"/>
                <a:ea typeface="Open Sans" panose="020B0606030504020204" pitchFamily="34" charset="0"/>
                <a:cs typeface="Arial" panose="020B0604020202020204" pitchFamily="34" charset="0"/>
              </a:rPr>
              <a:t>earnandlearniowa.gov</a:t>
            </a:r>
            <a:endPar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endParaRPr>
          </a:p>
          <a:p>
            <a:pPr marL="746125" lvl="1" indent="-290513"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Iowa’s Career Coach (</a:t>
            </a:r>
            <a:r>
              <a:rPr lang="en-US" sz="1350" cap="all" dirty="0" err="1">
                <a:solidFill>
                  <a:srgbClr val="39413D"/>
                </a:solidFill>
                <a:latin typeface="Arial" panose="020B0604020202020204" pitchFamily="34" charset="0"/>
                <a:ea typeface="Open Sans" panose="020B0606030504020204" pitchFamily="34" charset="0"/>
                <a:cs typeface="Arial" panose="020B0604020202020204" pitchFamily="34" charset="0"/>
              </a:rPr>
              <a:t>Futurereadyiowa.gov</a:t>
            </a: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604" y="1781554"/>
            <a:ext cx="1094996" cy="1094996"/>
          </a:xfrm>
          <a:prstGeom prst="rect">
            <a:avLst/>
          </a:prstGeom>
        </p:spPr>
      </p:pic>
    </p:spTree>
    <p:extLst>
      <p:ext uri="{BB962C8B-B14F-4D97-AF65-F5344CB8AC3E}">
        <p14:creationId xmlns:p14="http://schemas.microsoft.com/office/powerpoint/2010/main" val="2107896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478" y="-223"/>
            <a:ext cx="6287045" cy="5143946"/>
          </a:xfrm>
          <a:prstGeom prst="rect">
            <a:avLst/>
          </a:prstGeom>
        </p:spPr>
      </p:pic>
    </p:spTree>
    <p:extLst>
      <p:ext uri="{BB962C8B-B14F-4D97-AF65-F5344CB8AC3E}">
        <p14:creationId xmlns:p14="http://schemas.microsoft.com/office/powerpoint/2010/main" val="271805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8478" y="-223"/>
            <a:ext cx="6287045" cy="5143946"/>
          </a:xfrm>
          <a:prstGeom prst="rect">
            <a:avLst/>
          </a:prstGeom>
        </p:spPr>
      </p:pic>
    </p:spTree>
    <p:extLst>
      <p:ext uri="{BB962C8B-B14F-4D97-AF65-F5344CB8AC3E}">
        <p14:creationId xmlns:p14="http://schemas.microsoft.com/office/powerpoint/2010/main" val="137762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Session Overview</a:t>
            </a:r>
          </a:p>
        </p:txBody>
      </p:sp>
      <p:sp>
        <p:nvSpPr>
          <p:cNvPr id="7" name="Content Placeholder 2"/>
          <p:cNvSpPr>
            <a:spLocks noGrp="1"/>
          </p:cNvSpPr>
          <p:nvPr>
            <p:ph type="body" sz="quarter" idx="14"/>
          </p:nvPr>
        </p:nvSpPr>
        <p:spPr/>
        <p:txBody>
          <a:bodyPr>
            <a:normAutofit/>
          </a:bodyPr>
          <a:lstStyle/>
          <a:p>
            <a:pPr>
              <a:spcAft>
                <a:spcPts val="1200"/>
              </a:spcAft>
              <a:buFont typeface="Arial" pitchFamily="34" charset="0"/>
              <a:buChar char="•"/>
            </a:pPr>
            <a:r>
              <a:rPr lang="en-US" dirty="0"/>
              <a:t>Welcome and Introductions</a:t>
            </a:r>
          </a:p>
          <a:p>
            <a:pPr>
              <a:spcAft>
                <a:spcPts val="1200"/>
              </a:spcAft>
              <a:buFont typeface="Arial" pitchFamily="34" charset="0"/>
              <a:buChar char="•"/>
            </a:pPr>
            <a:r>
              <a:rPr lang="en-US" dirty="0"/>
              <a:t>State Panel Perspective</a:t>
            </a:r>
            <a:endParaRPr lang="en-US" b="0" dirty="0"/>
          </a:p>
          <a:p>
            <a:pPr>
              <a:spcAft>
                <a:spcPts val="1200"/>
              </a:spcAft>
            </a:pPr>
            <a:r>
              <a:rPr lang="en-US" b="0" dirty="0"/>
              <a:t>Q &amp; A</a:t>
            </a:r>
            <a:endParaRPr lang="en-US" dirty="0"/>
          </a:p>
          <a:p>
            <a:pPr>
              <a:spcAft>
                <a:spcPts val="1200"/>
              </a:spcAft>
            </a:pPr>
            <a:r>
              <a:rPr lang="en-US" dirty="0"/>
              <a:t>Wrap Up</a:t>
            </a:r>
          </a:p>
        </p:txBody>
      </p:sp>
    </p:spTree>
    <p:extLst>
      <p:ext uri="{BB962C8B-B14F-4D97-AF65-F5344CB8AC3E}">
        <p14:creationId xmlns:p14="http://schemas.microsoft.com/office/powerpoint/2010/main" val="1340187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28478" y="-223"/>
            <a:ext cx="6287045" cy="5143946"/>
          </a:xfrm>
          <a:prstGeom prst="rect">
            <a:avLst/>
          </a:prstGeom>
        </p:spPr>
      </p:pic>
    </p:spTree>
    <p:extLst>
      <p:ext uri="{BB962C8B-B14F-4D97-AF65-F5344CB8AC3E}">
        <p14:creationId xmlns:p14="http://schemas.microsoft.com/office/powerpoint/2010/main" val="1202531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478" y="-223"/>
            <a:ext cx="6287045" cy="5143946"/>
          </a:xfrm>
          <a:prstGeom prst="rect">
            <a:avLst/>
          </a:prstGeom>
        </p:spPr>
      </p:pic>
    </p:spTree>
    <p:extLst>
      <p:ext uri="{BB962C8B-B14F-4D97-AF65-F5344CB8AC3E}">
        <p14:creationId xmlns:p14="http://schemas.microsoft.com/office/powerpoint/2010/main" val="703198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478" y="-223"/>
            <a:ext cx="6287045" cy="5143946"/>
          </a:xfrm>
          <a:prstGeom prst="rect">
            <a:avLst/>
          </a:prstGeom>
        </p:spPr>
      </p:pic>
    </p:spTree>
    <p:extLst>
      <p:ext uri="{BB962C8B-B14F-4D97-AF65-F5344CB8AC3E}">
        <p14:creationId xmlns:p14="http://schemas.microsoft.com/office/powerpoint/2010/main" val="846686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8478" y="-223"/>
            <a:ext cx="6287045" cy="5143946"/>
          </a:xfrm>
          <a:prstGeom prst="rect">
            <a:avLst/>
          </a:prstGeom>
        </p:spPr>
      </p:pic>
    </p:spTree>
    <p:extLst>
      <p:ext uri="{BB962C8B-B14F-4D97-AF65-F5344CB8AC3E}">
        <p14:creationId xmlns:p14="http://schemas.microsoft.com/office/powerpoint/2010/main" val="387216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7424" y="357627"/>
            <a:ext cx="4874906" cy="323165"/>
          </a:xfrm>
          <a:prstGeom prst="rect">
            <a:avLst/>
          </a:prstGeom>
          <a:noFill/>
        </p:spPr>
        <p:txBody>
          <a:bodyPr wrap="square" rtlCol="0">
            <a:spAutoFit/>
          </a:bodyPr>
          <a:lstStyle/>
          <a:p>
            <a:pPr defTabSz="342900"/>
            <a:r>
              <a:rPr lang="en-US" sz="1500" cap="all" dirty="0">
                <a:solidFill>
                  <a:srgbClr val="39413D"/>
                </a:solidFill>
                <a:latin typeface="Arial" panose="020B0604020202020204" pitchFamily="34" charset="0"/>
                <a:ea typeface="Open Sans" panose="020B0606030504020204" pitchFamily="34" charset="0"/>
                <a:cs typeface="Arial" panose="020B0604020202020204" pitchFamily="34" charset="0"/>
              </a:rPr>
              <a:t>Iowa Workforce Development Contacts</a:t>
            </a:r>
            <a:endParaRPr lang="en-US" sz="1500" b="1" cap="all" dirty="0">
              <a:solidFill>
                <a:srgbClr val="39413D"/>
              </a:solidFill>
              <a:latin typeface="Arial" panose="020B0604020202020204" pitchFamily="34" charset="0"/>
              <a:ea typeface="Open Sans" panose="020B0606030504020204" pitchFamily="34" charset="0"/>
              <a:cs typeface="Arial" panose="020B0604020202020204" pitchFamily="34" charset="0"/>
            </a:endParaRPr>
          </a:p>
        </p:txBody>
      </p:sp>
      <p:sp>
        <p:nvSpPr>
          <p:cNvPr id="3" name="TextBox 2"/>
          <p:cNvSpPr txBox="1"/>
          <p:nvPr/>
        </p:nvSpPr>
        <p:spPr>
          <a:xfrm>
            <a:off x="1834504" y="990268"/>
            <a:ext cx="5845862" cy="2269852"/>
          </a:xfrm>
          <a:prstGeom prst="rect">
            <a:avLst/>
          </a:prstGeom>
          <a:noFill/>
        </p:spPr>
        <p:txBody>
          <a:bodyPr wrap="square" rtlCol="0">
            <a:spAutoFit/>
          </a:bodyPr>
          <a:lstStyle/>
          <a:p>
            <a:pPr marL="214313" indent="-214313" defTabSz="342900">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Amy </a:t>
            </a:r>
            <a:r>
              <a:rPr lang="en-US" sz="1350" cap="all" dirty="0" err="1">
                <a:solidFill>
                  <a:srgbClr val="39413D"/>
                </a:solidFill>
                <a:latin typeface="Arial" panose="020B0604020202020204" pitchFamily="34" charset="0"/>
                <a:ea typeface="Open Sans" panose="020B0606030504020204" pitchFamily="34" charset="0"/>
                <a:cs typeface="Arial" panose="020B0604020202020204" pitchFamily="34" charset="0"/>
              </a:rPr>
              <a:t>Beller</a:t>
            </a:r>
            <a:endPar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endParaRP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Registered Apprenticeship Program Coordinator</a:t>
            </a: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hlinkClick r:id="rId2"/>
              </a:rPr>
              <a:t>Amy.beller@iwd.iowa.gov</a:t>
            </a:r>
            <a:endPar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endParaRP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(515) 725-1035</a:t>
            </a:r>
          </a:p>
          <a:p>
            <a:pPr marL="214313" indent="-214313" defTabSz="342900">
              <a:spcBef>
                <a:spcPts val="2400"/>
              </a:spcBef>
              <a:buFontTx/>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Ryan murphy</a:t>
            </a: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Labor market information, Research &amp; Analysis</a:t>
            </a: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hlinkClick r:id="rId3"/>
              </a:rPr>
              <a:t>Ryan.murphy@iwd.iowa.gov</a:t>
            </a:r>
            <a:endPar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endParaRPr>
          </a:p>
          <a:p>
            <a:pPr marL="628650" lvl="1" indent="-285750" defTabSz="342900">
              <a:buFont typeface="Arial" panose="020B0604020202020204" pitchFamily="34" charset="0"/>
              <a:buChar char="•"/>
            </a:pPr>
            <a:r>
              <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rPr>
              <a:t>(515) 281-7505</a:t>
            </a:r>
          </a:p>
          <a:p>
            <a:pPr marL="557213" lvl="1" indent="-214313" defTabSz="342900">
              <a:buFontTx/>
              <a:buChar char="-"/>
            </a:pPr>
            <a:endParaRPr lang="en-US" sz="1350" cap="all" dirty="0">
              <a:solidFill>
                <a:srgbClr val="39413D"/>
              </a:solidFill>
              <a:latin typeface="Arial" panose="020B0604020202020204" pitchFamily="34" charset="0"/>
              <a:ea typeface="Open Sans" panose="020B0606030504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2429" y="3816053"/>
            <a:ext cx="1094996" cy="1094996"/>
          </a:xfrm>
          <a:prstGeom prst="rect">
            <a:avLst/>
          </a:prstGeom>
        </p:spPr>
      </p:pic>
    </p:spTree>
    <p:extLst>
      <p:ext uri="{BB962C8B-B14F-4D97-AF65-F5344CB8AC3E}">
        <p14:creationId xmlns:p14="http://schemas.microsoft.com/office/powerpoint/2010/main" val="1565390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Questions?</a:t>
            </a:r>
          </a:p>
        </p:txBody>
      </p:sp>
      <p:sp>
        <p:nvSpPr>
          <p:cNvPr id="4" name="TextBox 3"/>
          <p:cNvSpPr txBox="1"/>
          <p:nvPr/>
        </p:nvSpPr>
        <p:spPr>
          <a:xfrm>
            <a:off x="762000" y="3179233"/>
            <a:ext cx="6629400" cy="338554"/>
          </a:xfrm>
          <a:prstGeom prst="rect">
            <a:avLst/>
          </a:prstGeom>
          <a:noFill/>
        </p:spPr>
        <p:txBody>
          <a:bodyPr wrap="square" rtlCol="0">
            <a:spAutoFit/>
          </a:bodyPr>
          <a:lstStyle/>
          <a:p>
            <a:r>
              <a:rPr lang="en-US" sz="1600" dirty="0">
                <a:solidFill>
                  <a:srgbClr val="FFFFFF"/>
                </a:solidFill>
                <a:latin typeface="Times New Roman"/>
                <a:cs typeface="Times New Roman"/>
              </a:rPr>
              <a:t>Type your questions for the panelists into the Q&amp;A feature on your screen.</a:t>
            </a:r>
          </a:p>
        </p:txBody>
      </p:sp>
    </p:spTree>
    <p:extLst>
      <p:ext uri="{BB962C8B-B14F-4D97-AF65-F5344CB8AC3E}">
        <p14:creationId xmlns:p14="http://schemas.microsoft.com/office/powerpoint/2010/main" val="895484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429162" y="885817"/>
            <a:ext cx="8285672" cy="2852848"/>
          </a:xfrm>
        </p:spPr>
        <p:txBody>
          <a:bodyPr>
            <a:noAutofit/>
          </a:bodyPr>
          <a:lstStyle/>
          <a:p>
            <a:pPr>
              <a:lnSpc>
                <a:spcPct val="120000"/>
              </a:lnSpc>
              <a:spcBef>
                <a:spcPts val="0"/>
              </a:spcBef>
              <a:buNone/>
              <a:defRPr/>
            </a:pPr>
            <a:r>
              <a:rPr lang="en-US" sz="1600" b="1" dirty="0">
                <a:solidFill>
                  <a:schemeClr val="tx1"/>
                </a:solidFill>
                <a:latin typeface="Times New Roman"/>
                <a:ea typeface="Calibri"/>
                <a:cs typeface="Times New Roman"/>
              </a:rPr>
              <a:t>Contact Information</a:t>
            </a:r>
          </a:p>
          <a:p>
            <a:pPr marL="508000" indent="-287338">
              <a:lnSpc>
                <a:spcPct val="120000"/>
              </a:lnSpc>
            </a:pPr>
            <a:r>
              <a:rPr lang="fr-FR" sz="1600" dirty="0">
                <a:solidFill>
                  <a:schemeClr val="tx1"/>
                </a:solidFill>
                <a:latin typeface="Times New Roman"/>
                <a:cs typeface="Times New Roman"/>
              </a:rPr>
              <a:t>Tracy Korsmo, North Dakota, </a:t>
            </a:r>
            <a:r>
              <a:rPr lang="fr-FR" sz="1600" dirty="0">
                <a:solidFill>
                  <a:schemeClr val="tx1"/>
                </a:solidFill>
                <a:latin typeface="Times New Roman"/>
                <a:cs typeface="Times New Roman"/>
                <a:hlinkClick r:id="rId2"/>
              </a:rPr>
              <a:t>tkorsmo@nd.gov</a:t>
            </a:r>
            <a:r>
              <a:rPr lang="fr-FR" sz="1600" dirty="0">
                <a:solidFill>
                  <a:schemeClr val="tx1"/>
                </a:solidFill>
                <a:latin typeface="Times New Roman"/>
                <a:cs typeface="Times New Roman"/>
              </a:rPr>
              <a:t>  </a:t>
            </a:r>
          </a:p>
          <a:p>
            <a:pPr marL="508000" indent="-287338">
              <a:lnSpc>
                <a:spcPct val="120000"/>
              </a:lnSpc>
            </a:pPr>
            <a:r>
              <a:rPr lang="fr-FR" sz="1600" dirty="0">
                <a:solidFill>
                  <a:schemeClr val="tx1"/>
                </a:solidFill>
                <a:latin typeface="Times New Roman"/>
                <a:cs typeface="Times New Roman"/>
              </a:rPr>
              <a:t>Todd Willnow, North Dakota, </a:t>
            </a:r>
            <a:r>
              <a:rPr lang="fr-FR" sz="1600" dirty="0">
                <a:solidFill>
                  <a:schemeClr val="tx1"/>
                </a:solidFill>
                <a:latin typeface="Times New Roman"/>
                <a:cs typeface="Times New Roman"/>
                <a:hlinkClick r:id="rId3"/>
              </a:rPr>
              <a:t>twillnow@nd.gov</a:t>
            </a:r>
            <a:r>
              <a:rPr lang="fr-FR" sz="1600" dirty="0">
                <a:solidFill>
                  <a:schemeClr val="tx1"/>
                </a:solidFill>
                <a:latin typeface="Times New Roman"/>
                <a:cs typeface="Times New Roman"/>
              </a:rPr>
              <a:t>  </a:t>
            </a:r>
          </a:p>
          <a:p>
            <a:pPr marL="508000" indent="-287338">
              <a:lnSpc>
                <a:spcPct val="120000"/>
              </a:lnSpc>
            </a:pPr>
            <a:r>
              <a:rPr lang="fr-FR" sz="1600" dirty="0">
                <a:solidFill>
                  <a:schemeClr val="tx1"/>
                </a:solidFill>
                <a:latin typeface="Times New Roman"/>
                <a:cs typeface="Times New Roman"/>
              </a:rPr>
              <a:t>Jessica Cunningham, Kentucky, </a:t>
            </a:r>
            <a:r>
              <a:rPr lang="fr-FR" sz="1600" dirty="0">
                <a:solidFill>
                  <a:schemeClr val="tx1"/>
                </a:solidFill>
                <a:latin typeface="Times New Roman"/>
                <a:cs typeface="Times New Roman"/>
                <a:hlinkClick r:id="rId4"/>
              </a:rPr>
              <a:t>jessica.cunningham@ky.gov</a:t>
            </a:r>
            <a:r>
              <a:rPr lang="fr-FR" sz="1600" dirty="0">
                <a:solidFill>
                  <a:schemeClr val="tx1"/>
                </a:solidFill>
                <a:latin typeface="Times New Roman"/>
                <a:cs typeface="Times New Roman"/>
              </a:rPr>
              <a:t> </a:t>
            </a:r>
          </a:p>
          <a:p>
            <a:pPr marL="508000" indent="-287338">
              <a:lnSpc>
                <a:spcPct val="120000"/>
              </a:lnSpc>
            </a:pPr>
            <a:r>
              <a:rPr lang="fr-FR" sz="1600" dirty="0">
                <a:solidFill>
                  <a:schemeClr val="tx1"/>
                </a:solidFill>
                <a:latin typeface="Times New Roman"/>
                <a:cs typeface="Times New Roman"/>
              </a:rPr>
              <a:t>Scott </a:t>
            </a:r>
            <a:r>
              <a:rPr lang="fr-FR" sz="1600" dirty="0" err="1">
                <a:solidFill>
                  <a:schemeClr val="tx1"/>
                </a:solidFill>
                <a:latin typeface="Times New Roman"/>
                <a:cs typeface="Times New Roman"/>
              </a:rPr>
              <a:t>Secamiglio</a:t>
            </a:r>
            <a:r>
              <a:rPr lang="fr-FR" sz="1600" dirty="0">
                <a:solidFill>
                  <a:schemeClr val="tx1"/>
                </a:solidFill>
                <a:latin typeface="Times New Roman"/>
                <a:cs typeface="Times New Roman"/>
              </a:rPr>
              <a:t>, Kentucky, </a:t>
            </a:r>
            <a:r>
              <a:rPr lang="fr-FR" sz="1600" dirty="0">
                <a:solidFill>
                  <a:schemeClr val="tx1"/>
                </a:solidFill>
                <a:latin typeface="Times New Roman"/>
                <a:cs typeface="Times New Roman"/>
                <a:hlinkClick r:id="rId5"/>
              </a:rPr>
              <a:t>scott.secamiglio@ky.gov</a:t>
            </a:r>
            <a:r>
              <a:rPr lang="fr-FR" sz="1600" dirty="0">
                <a:solidFill>
                  <a:schemeClr val="tx1"/>
                </a:solidFill>
                <a:latin typeface="Times New Roman"/>
                <a:cs typeface="Times New Roman"/>
              </a:rPr>
              <a:t> </a:t>
            </a:r>
          </a:p>
          <a:p>
            <a:pPr marL="508000" indent="-287338">
              <a:lnSpc>
                <a:spcPct val="120000"/>
              </a:lnSpc>
            </a:pPr>
            <a:r>
              <a:rPr lang="fr-FR" sz="1600" dirty="0">
                <a:solidFill>
                  <a:schemeClr val="tx1"/>
                </a:solidFill>
                <a:latin typeface="Times New Roman"/>
                <a:cs typeface="Times New Roman"/>
              </a:rPr>
              <a:t>Ryan Murphy, Iowa, </a:t>
            </a:r>
            <a:r>
              <a:rPr lang="fr-FR" sz="1600" dirty="0">
                <a:solidFill>
                  <a:schemeClr val="tx1"/>
                </a:solidFill>
                <a:latin typeface="Times New Roman"/>
                <a:cs typeface="Times New Roman"/>
                <a:hlinkClick r:id="rId6"/>
              </a:rPr>
              <a:t>ryan.murphy@iwd.iowa.gov</a:t>
            </a:r>
            <a:r>
              <a:rPr lang="fr-FR" sz="1600" dirty="0">
                <a:solidFill>
                  <a:schemeClr val="tx1"/>
                </a:solidFill>
                <a:latin typeface="Times New Roman"/>
                <a:cs typeface="Times New Roman"/>
              </a:rPr>
              <a:t> </a:t>
            </a:r>
          </a:p>
          <a:p>
            <a:pPr marL="508000" indent="-287338">
              <a:lnSpc>
                <a:spcPct val="120000"/>
              </a:lnSpc>
            </a:pPr>
            <a:r>
              <a:rPr lang="fr-FR" sz="1600" dirty="0">
                <a:solidFill>
                  <a:schemeClr val="tx1"/>
                </a:solidFill>
                <a:latin typeface="Times New Roman"/>
                <a:cs typeface="Times New Roman"/>
              </a:rPr>
              <a:t>James Basile, SLDS Program </a:t>
            </a:r>
            <a:r>
              <a:rPr lang="en-US" sz="1600" dirty="0">
                <a:solidFill>
                  <a:schemeClr val="tx1"/>
                </a:solidFill>
                <a:latin typeface="Times New Roman"/>
                <a:cs typeface="Times New Roman"/>
              </a:rPr>
              <a:t>Analyst</a:t>
            </a:r>
            <a:r>
              <a:rPr lang="fr-FR" sz="1600" dirty="0">
                <a:solidFill>
                  <a:schemeClr val="tx1"/>
                </a:solidFill>
                <a:latin typeface="Times New Roman"/>
                <a:cs typeface="Times New Roman"/>
              </a:rPr>
              <a:t>, </a:t>
            </a:r>
            <a:r>
              <a:rPr lang="fr-FR" sz="1600" dirty="0">
                <a:solidFill>
                  <a:schemeClr val="tx1"/>
                </a:solidFill>
                <a:latin typeface="Times New Roman"/>
                <a:cs typeface="Times New Roman"/>
                <a:hlinkClick r:id="rId7"/>
              </a:rPr>
              <a:t>james.basile@aemcorp.com</a:t>
            </a:r>
            <a:r>
              <a:rPr lang="fr-FR" sz="1600" dirty="0">
                <a:solidFill>
                  <a:schemeClr val="tx1"/>
                </a:solidFill>
                <a:latin typeface="Times New Roman"/>
                <a:cs typeface="Times New Roman"/>
              </a:rPr>
              <a:t> </a:t>
            </a:r>
          </a:p>
          <a:p>
            <a:pPr marL="508000" lvl="0" indent="-287338">
              <a:lnSpc>
                <a:spcPct val="120000"/>
              </a:lnSpc>
            </a:pPr>
            <a:r>
              <a:rPr lang="en-US" sz="1600" dirty="0">
                <a:solidFill>
                  <a:schemeClr val="tx1"/>
                </a:solidFill>
                <a:latin typeface="Times New Roman"/>
                <a:cs typeface="Times New Roman"/>
              </a:rPr>
              <a:t>Jeff Sellers, SLDS State Support Team, </a:t>
            </a:r>
            <a:r>
              <a:rPr lang="en-US" sz="1600" dirty="0">
                <a:solidFill>
                  <a:schemeClr val="tx1"/>
                </a:solidFill>
                <a:latin typeface="Times New Roman"/>
                <a:cs typeface="Times New Roman"/>
                <a:hlinkClick r:id="rId8"/>
              </a:rPr>
              <a:t>jeff.sellers@sst-slds.org</a:t>
            </a:r>
            <a:r>
              <a:rPr lang="en-US" sz="1600" dirty="0">
                <a:solidFill>
                  <a:schemeClr val="tx1"/>
                </a:solidFill>
                <a:latin typeface="Times New Roman"/>
                <a:cs typeface="Times New Roman"/>
              </a:rPr>
              <a:t> </a:t>
            </a:r>
          </a:p>
          <a:p>
            <a:pPr marL="0" indent="0">
              <a:lnSpc>
                <a:spcPct val="100000"/>
              </a:lnSpc>
              <a:spcBef>
                <a:spcPts val="1200"/>
              </a:spcBef>
              <a:buNone/>
              <a:defRPr/>
            </a:pPr>
            <a:r>
              <a:rPr lang="en-US" sz="1600" b="1" dirty="0">
                <a:solidFill>
                  <a:schemeClr val="tx1"/>
                </a:solidFill>
                <a:latin typeface="Times New Roman"/>
                <a:ea typeface="Calibri"/>
                <a:cs typeface="Times New Roman"/>
              </a:rPr>
              <a:t>For more info about the SST and to request support</a:t>
            </a:r>
          </a:p>
          <a:p>
            <a:pPr marL="461963" indent="-225425" defTabSz="508000">
              <a:lnSpc>
                <a:spcPct val="120000"/>
              </a:lnSpc>
              <a:defRPr/>
            </a:pPr>
            <a:r>
              <a:rPr lang="en-US" sz="1600" b="0" dirty="0">
                <a:solidFill>
                  <a:schemeClr val="tx1"/>
                </a:solidFill>
                <a:latin typeface="Times New Roman"/>
                <a:ea typeface="Calibri"/>
                <a:cs typeface="Times New Roman"/>
              </a:rPr>
              <a:t>SLDS Communities360 website, </a:t>
            </a:r>
            <a:r>
              <a:rPr lang="en-US" sz="1600" dirty="0">
                <a:solidFill>
                  <a:schemeClr val="tx1"/>
                </a:solidFill>
                <a:latin typeface="Times New Roman"/>
                <a:ea typeface="Calibri"/>
                <a:cs typeface="Times New Roman"/>
                <a:hlinkClick r:id="rId9"/>
              </a:rPr>
              <a:t>http://slds.ed.gov</a:t>
            </a:r>
            <a:r>
              <a:rPr lang="en-US" sz="1600" dirty="0">
                <a:solidFill>
                  <a:schemeClr val="tx1"/>
                </a:solidFill>
                <a:latin typeface="Times New Roman"/>
                <a:ea typeface="Calibri"/>
                <a:cs typeface="Times New Roman"/>
              </a:rPr>
              <a:t> </a:t>
            </a:r>
          </a:p>
          <a:p>
            <a:pPr marL="461963" indent="-225425" defTabSz="508000">
              <a:lnSpc>
                <a:spcPct val="120000"/>
              </a:lnSpc>
              <a:defRPr/>
            </a:pPr>
            <a:r>
              <a:rPr lang="en-US" sz="1600" dirty="0">
                <a:solidFill>
                  <a:schemeClr val="tx1"/>
                </a:solidFill>
                <a:latin typeface="Times New Roman"/>
                <a:ea typeface="Calibri"/>
                <a:cs typeface="Times New Roman"/>
              </a:rPr>
              <a:t>Contact your state’s SST Point of Contact for assistance: </a:t>
            </a:r>
            <a:r>
              <a:rPr lang="en-US" sz="1600" dirty="0">
                <a:solidFill>
                  <a:schemeClr val="tx1"/>
                </a:solidFill>
                <a:latin typeface="Times New Roman"/>
                <a:cs typeface="Times New Roman"/>
                <a:hlinkClick r:id="rId10"/>
              </a:rPr>
              <a:t>https://slds.ed.gov/#communities/pdc/documents/14522</a:t>
            </a:r>
            <a:r>
              <a:rPr lang="en-US" sz="1600" dirty="0">
                <a:solidFill>
                  <a:schemeClr val="tx1"/>
                </a:solidFill>
                <a:latin typeface="Times New Roman"/>
                <a:cs typeface="Times New Roman"/>
              </a:rPr>
              <a:t> </a:t>
            </a:r>
          </a:p>
        </p:txBody>
      </p:sp>
      <p:sp>
        <p:nvSpPr>
          <p:cNvPr id="2" name="Title 1"/>
          <p:cNvSpPr>
            <a:spLocks noGrp="1"/>
          </p:cNvSpPr>
          <p:nvPr>
            <p:ph type="ctrTitle"/>
          </p:nvPr>
        </p:nvSpPr>
        <p:spPr/>
        <p:txBody>
          <a:bodyPr/>
          <a:lstStyle/>
          <a:p>
            <a:r>
              <a:rPr lang="en-US" dirty="0"/>
              <a:t>Contacts</a:t>
            </a:r>
          </a:p>
        </p:txBody>
      </p:sp>
    </p:spTree>
    <p:extLst>
      <p:ext uri="{BB962C8B-B14F-4D97-AF65-F5344CB8AC3E}">
        <p14:creationId xmlns:p14="http://schemas.microsoft.com/office/powerpoint/2010/main" val="4043798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77143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25719" y="152993"/>
            <a:ext cx="3918281" cy="3027762"/>
          </a:xfrm>
          <a:prstGeom prst="rect">
            <a:avLst/>
          </a:prstGeom>
        </p:spPr>
      </p:pic>
      <p:sp>
        <p:nvSpPr>
          <p:cNvPr id="2" name="Title 1"/>
          <p:cNvSpPr>
            <a:spLocks noGrp="1"/>
          </p:cNvSpPr>
          <p:nvPr>
            <p:ph type="ctrTitle"/>
          </p:nvPr>
        </p:nvSpPr>
        <p:spPr/>
        <p:txBody>
          <a:bodyPr>
            <a:normAutofit/>
          </a:bodyPr>
          <a:lstStyle/>
          <a:p>
            <a:pPr lvl="0">
              <a:spcBef>
                <a:spcPts val="600"/>
              </a:spcBef>
            </a:pPr>
            <a:r>
              <a:rPr lang="en-US" dirty="0"/>
              <a:t>State Panel Perspective</a:t>
            </a:r>
          </a:p>
        </p:txBody>
      </p:sp>
      <p:sp>
        <p:nvSpPr>
          <p:cNvPr id="9" name="Text Placeholder 2">
            <a:extLst>
              <a:ext uri="{FF2B5EF4-FFF2-40B4-BE49-F238E27FC236}">
                <a16:creationId xmlns:a16="http://schemas.microsoft.com/office/drawing/2014/main" id="{40899D85-78F9-4AB2-89B4-0FF1468B8478}"/>
              </a:ext>
            </a:extLst>
          </p:cNvPr>
          <p:cNvSpPr>
            <a:spLocks noGrp="1"/>
          </p:cNvSpPr>
          <p:nvPr>
            <p:ph type="body" idx="4294967295"/>
          </p:nvPr>
        </p:nvSpPr>
        <p:spPr>
          <a:xfrm>
            <a:off x="838200" y="3181350"/>
            <a:ext cx="7696200" cy="990600"/>
          </a:xfrm>
        </p:spPr>
        <p:txBody>
          <a:bodyPr>
            <a:normAutofit/>
          </a:bodyPr>
          <a:lstStyle/>
          <a:p>
            <a:pPr indent="-457200">
              <a:lnSpc>
                <a:spcPct val="110000"/>
              </a:lnSpc>
            </a:pPr>
            <a:r>
              <a:rPr lang="en-US" sz="1600" b="1" dirty="0">
                <a:solidFill>
                  <a:srgbClr val="FFFFFF"/>
                </a:solidFill>
              </a:rPr>
              <a:t>Tracy </a:t>
            </a:r>
            <a:r>
              <a:rPr lang="en-US" sz="1600" b="1" dirty="0" err="1">
                <a:solidFill>
                  <a:srgbClr val="FFFFFF"/>
                </a:solidFill>
              </a:rPr>
              <a:t>Korsmo</a:t>
            </a:r>
            <a:r>
              <a:rPr lang="en-US" sz="1600" b="1" dirty="0">
                <a:solidFill>
                  <a:srgbClr val="FFFFFF"/>
                </a:solidFill>
              </a:rPr>
              <a:t> </a:t>
            </a:r>
            <a:r>
              <a:rPr lang="en-US" sz="1600" dirty="0">
                <a:solidFill>
                  <a:srgbClr val="FFFFFF"/>
                </a:solidFill>
              </a:rPr>
              <a:t>and </a:t>
            </a:r>
            <a:r>
              <a:rPr lang="en-US" sz="1600" b="1" dirty="0">
                <a:solidFill>
                  <a:srgbClr val="FFFFFF"/>
                </a:solidFill>
              </a:rPr>
              <a:t>Todd </a:t>
            </a:r>
            <a:r>
              <a:rPr lang="en-US" sz="1600" b="1" dirty="0" err="1">
                <a:solidFill>
                  <a:srgbClr val="FFFFFF"/>
                </a:solidFill>
              </a:rPr>
              <a:t>Willnow</a:t>
            </a:r>
            <a:r>
              <a:rPr lang="en-US" sz="1600" dirty="0">
                <a:solidFill>
                  <a:srgbClr val="FFFFFF"/>
                </a:solidFill>
              </a:rPr>
              <a:t>,</a:t>
            </a:r>
            <a:r>
              <a:rPr lang="en-US" sz="1600" b="1" dirty="0">
                <a:solidFill>
                  <a:srgbClr val="FFFFFF"/>
                </a:solidFill>
              </a:rPr>
              <a:t> </a:t>
            </a:r>
            <a:r>
              <a:rPr lang="en-US" sz="1600" dirty="0">
                <a:solidFill>
                  <a:srgbClr val="FFFFFF"/>
                </a:solidFill>
              </a:rPr>
              <a:t>North Dakota Information Technology Department</a:t>
            </a:r>
          </a:p>
          <a:p>
            <a:pPr indent="-457200">
              <a:lnSpc>
                <a:spcPct val="110000"/>
              </a:lnSpc>
            </a:pPr>
            <a:r>
              <a:rPr lang="en-US" sz="1600" b="1" dirty="0">
                <a:solidFill>
                  <a:srgbClr val="FFFFFF"/>
                </a:solidFill>
              </a:rPr>
              <a:t>Scott </a:t>
            </a:r>
            <a:r>
              <a:rPr lang="en-US" sz="1600" b="1" dirty="0" err="1">
                <a:solidFill>
                  <a:srgbClr val="FFFFFF"/>
                </a:solidFill>
              </a:rPr>
              <a:t>Secamiglio</a:t>
            </a:r>
            <a:r>
              <a:rPr lang="en-US" sz="1600" b="1" dirty="0">
                <a:solidFill>
                  <a:srgbClr val="FFFFFF"/>
                </a:solidFill>
              </a:rPr>
              <a:t> </a:t>
            </a:r>
            <a:r>
              <a:rPr lang="en-US" sz="1600" dirty="0">
                <a:solidFill>
                  <a:srgbClr val="FFFFFF"/>
                </a:solidFill>
              </a:rPr>
              <a:t>and </a:t>
            </a:r>
            <a:r>
              <a:rPr lang="en-US" sz="1600" b="1" dirty="0">
                <a:solidFill>
                  <a:srgbClr val="FFFFFF"/>
                </a:solidFill>
              </a:rPr>
              <a:t>Jessica Cunningham</a:t>
            </a:r>
            <a:r>
              <a:rPr lang="en-US" sz="1600" dirty="0">
                <a:solidFill>
                  <a:srgbClr val="FFFFFF"/>
                </a:solidFill>
              </a:rPr>
              <a:t>,</a:t>
            </a:r>
            <a:r>
              <a:rPr lang="en-US" sz="1600" b="1" dirty="0">
                <a:solidFill>
                  <a:srgbClr val="FFFFFF"/>
                </a:solidFill>
              </a:rPr>
              <a:t> </a:t>
            </a:r>
            <a:r>
              <a:rPr lang="en-US" sz="1600" dirty="0">
                <a:solidFill>
                  <a:srgbClr val="FFFFFF"/>
                </a:solidFill>
              </a:rPr>
              <a:t>Kentucky Center for Statistics</a:t>
            </a:r>
          </a:p>
          <a:p>
            <a:pPr indent="-457200">
              <a:lnSpc>
                <a:spcPct val="110000"/>
              </a:lnSpc>
            </a:pPr>
            <a:r>
              <a:rPr lang="en-US" sz="1600" b="1" dirty="0">
                <a:solidFill>
                  <a:srgbClr val="FFFFFF"/>
                </a:solidFill>
              </a:rPr>
              <a:t>Ryan Murphy</a:t>
            </a:r>
            <a:r>
              <a:rPr lang="en-US" sz="1600" dirty="0">
                <a:solidFill>
                  <a:srgbClr val="FFFFFF"/>
                </a:solidFill>
              </a:rPr>
              <a:t>,</a:t>
            </a:r>
            <a:r>
              <a:rPr lang="en-US" sz="1600" b="1" dirty="0">
                <a:solidFill>
                  <a:srgbClr val="FFFFFF"/>
                </a:solidFill>
              </a:rPr>
              <a:t> </a:t>
            </a:r>
            <a:r>
              <a:rPr lang="en-US" sz="1600" dirty="0">
                <a:solidFill>
                  <a:srgbClr val="FFFFFF"/>
                </a:solidFill>
              </a:rPr>
              <a:t>Iowa Workforce Development</a:t>
            </a:r>
          </a:p>
        </p:txBody>
      </p:sp>
    </p:spTree>
    <p:extLst>
      <p:ext uri="{BB962C8B-B14F-4D97-AF65-F5344CB8AC3E}">
        <p14:creationId xmlns:p14="http://schemas.microsoft.com/office/powerpoint/2010/main" val="423741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E55A-48C8-4E67-AB55-D323B6D3AA8D}"/>
              </a:ext>
            </a:extLst>
          </p:cNvPr>
          <p:cNvSpPr>
            <a:spLocks noGrp="1"/>
          </p:cNvSpPr>
          <p:nvPr>
            <p:ph type="ctrTitle"/>
          </p:nvPr>
        </p:nvSpPr>
        <p:spPr>
          <a:xfrm>
            <a:off x="990600" y="895350"/>
            <a:ext cx="5827363" cy="1474736"/>
          </a:xfrm>
        </p:spPr>
        <p:txBody>
          <a:bodyPr/>
          <a:lstStyle/>
          <a:p>
            <a:pPr algn="ctr"/>
            <a:r>
              <a:rPr lang="en-US" dirty="0"/>
              <a:t>New and Expanding Apprenticeships in North Dakota</a:t>
            </a:r>
          </a:p>
        </p:txBody>
      </p:sp>
      <p:sp>
        <p:nvSpPr>
          <p:cNvPr id="3" name="Subtitle 2">
            <a:extLst>
              <a:ext uri="{FF2B5EF4-FFF2-40B4-BE49-F238E27FC236}">
                <a16:creationId xmlns:a16="http://schemas.microsoft.com/office/drawing/2014/main" id="{4106734D-6877-4B76-85BF-9FA9948F9766}"/>
              </a:ext>
            </a:extLst>
          </p:cNvPr>
          <p:cNvSpPr>
            <a:spLocks noGrp="1"/>
          </p:cNvSpPr>
          <p:nvPr>
            <p:ph type="subTitle" idx="1"/>
          </p:nvPr>
        </p:nvSpPr>
        <p:spPr>
          <a:xfrm>
            <a:off x="1210711" y="3440623"/>
            <a:ext cx="1949988" cy="1011265"/>
          </a:xfrm>
        </p:spPr>
        <p:txBody>
          <a:bodyPr>
            <a:normAutofit/>
          </a:bodyPr>
          <a:lstStyle/>
          <a:p>
            <a:pPr algn="l"/>
            <a:r>
              <a:rPr lang="en-US" dirty="0"/>
              <a:t>Tracy Korsmo</a:t>
            </a:r>
          </a:p>
          <a:p>
            <a:pPr algn="l"/>
            <a:r>
              <a:rPr lang="en-US" dirty="0"/>
              <a:t>Enterprise IT Architect</a:t>
            </a:r>
          </a:p>
          <a:p>
            <a:pPr algn="l"/>
            <a:r>
              <a:rPr lang="en-US" dirty="0"/>
              <a:t>tkorsmo@nd.gov</a:t>
            </a:r>
          </a:p>
        </p:txBody>
      </p:sp>
      <p:sp>
        <p:nvSpPr>
          <p:cNvPr id="4" name="Subtitle 2">
            <a:extLst>
              <a:ext uri="{FF2B5EF4-FFF2-40B4-BE49-F238E27FC236}">
                <a16:creationId xmlns:a16="http://schemas.microsoft.com/office/drawing/2014/main" id="{25EA35C2-2FDC-4DD0-8200-30C116F6333C}"/>
              </a:ext>
            </a:extLst>
          </p:cNvPr>
          <p:cNvSpPr txBox="1">
            <a:spLocks/>
          </p:cNvSpPr>
          <p:nvPr/>
        </p:nvSpPr>
        <p:spPr>
          <a:xfrm>
            <a:off x="4168949" y="3438688"/>
            <a:ext cx="1949988" cy="1011265"/>
          </a:xfrm>
          <a:prstGeom prst="rect">
            <a:avLst/>
          </a:prstGeom>
        </p:spPr>
        <p:txBody>
          <a:bodyPr vert="horz" lIns="68580" tIns="34290" rIns="68580" bIns="3429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defTabSz="342900">
              <a:spcBef>
                <a:spcPts val="750"/>
              </a:spcBef>
              <a:buClr>
                <a:srgbClr val="5FCBEF"/>
              </a:buClr>
            </a:pPr>
            <a:r>
              <a:rPr lang="en-US" sz="1350" dirty="0">
                <a:solidFill>
                  <a:prstClr val="black">
                    <a:lumMod val="50000"/>
                    <a:lumOff val="50000"/>
                  </a:prstClr>
                </a:solidFill>
                <a:latin typeface="Trebuchet MS" panose="020B0603020202020204"/>
              </a:rPr>
              <a:t>Todd Willnow</a:t>
            </a:r>
          </a:p>
          <a:p>
            <a:pPr algn="l" defTabSz="342900">
              <a:spcBef>
                <a:spcPts val="750"/>
              </a:spcBef>
              <a:buClr>
                <a:srgbClr val="5FCBEF"/>
              </a:buClr>
            </a:pPr>
            <a:r>
              <a:rPr lang="en-US" sz="1350" dirty="0">
                <a:solidFill>
                  <a:prstClr val="black">
                    <a:lumMod val="50000"/>
                    <a:lumOff val="50000"/>
                  </a:prstClr>
                </a:solidFill>
                <a:latin typeface="Trebuchet MS" panose="020B0603020202020204"/>
              </a:rPr>
              <a:t>Programmer Analyst III</a:t>
            </a:r>
          </a:p>
          <a:p>
            <a:pPr algn="l" defTabSz="342900">
              <a:spcBef>
                <a:spcPts val="750"/>
              </a:spcBef>
              <a:buClr>
                <a:srgbClr val="5FCBEF"/>
              </a:buClr>
            </a:pPr>
            <a:r>
              <a:rPr lang="en-US" sz="1350" dirty="0">
                <a:solidFill>
                  <a:prstClr val="black">
                    <a:lumMod val="50000"/>
                    <a:lumOff val="50000"/>
                  </a:prstClr>
                </a:solidFill>
                <a:latin typeface="Trebuchet MS" panose="020B0603020202020204"/>
              </a:rPr>
              <a:t>twillnow@nd.gov</a:t>
            </a:r>
          </a:p>
        </p:txBody>
      </p:sp>
    </p:spTree>
    <p:extLst>
      <p:ext uri="{BB962C8B-B14F-4D97-AF65-F5344CB8AC3E}">
        <p14:creationId xmlns:p14="http://schemas.microsoft.com/office/powerpoint/2010/main" val="64917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E55A-48C8-4E67-AB55-D323B6D3AA8D}"/>
              </a:ext>
            </a:extLst>
          </p:cNvPr>
          <p:cNvSpPr>
            <a:spLocks noGrp="1"/>
          </p:cNvSpPr>
          <p:nvPr>
            <p:ph type="title"/>
          </p:nvPr>
        </p:nvSpPr>
        <p:spPr/>
        <p:txBody>
          <a:bodyPr/>
          <a:lstStyle/>
          <a:p>
            <a:pPr algn="ctr"/>
            <a:r>
              <a:rPr lang="en-US" sz="2700" dirty="0"/>
              <a:t>Why?</a:t>
            </a:r>
          </a:p>
        </p:txBody>
      </p:sp>
      <p:sp>
        <p:nvSpPr>
          <p:cNvPr id="3" name="Subtitle 2">
            <a:extLst>
              <a:ext uri="{FF2B5EF4-FFF2-40B4-BE49-F238E27FC236}">
                <a16:creationId xmlns:a16="http://schemas.microsoft.com/office/drawing/2014/main" id="{4106734D-6877-4B76-85BF-9FA9948F9766}"/>
              </a:ext>
            </a:extLst>
          </p:cNvPr>
          <p:cNvSpPr>
            <a:spLocks noGrp="1"/>
          </p:cNvSpPr>
          <p:nvPr>
            <p:ph idx="1"/>
          </p:nvPr>
        </p:nvSpPr>
        <p:spPr/>
        <p:txBody>
          <a:bodyPr>
            <a:normAutofit/>
          </a:bodyPr>
          <a:lstStyle/>
          <a:p>
            <a:pPr marL="214313" indent="-214313" algn="l">
              <a:buFont typeface="Arial" panose="020B0604020202020204" pitchFamily="34" charset="0"/>
              <a:buChar char="•"/>
            </a:pPr>
            <a:r>
              <a:rPr lang="en-US" dirty="0"/>
              <a:t>Want to grow the number of apprentices enrolled in programs</a:t>
            </a:r>
          </a:p>
          <a:p>
            <a:pPr marL="214313" indent="-214313" algn="l">
              <a:buFont typeface="Arial" panose="020B0604020202020204" pitchFamily="34" charset="0"/>
              <a:buChar char="•"/>
            </a:pPr>
            <a:r>
              <a:rPr lang="en-US" dirty="0"/>
              <a:t>Want to start creating nontraditional apprenticeships programs</a:t>
            </a:r>
          </a:p>
          <a:p>
            <a:pPr marL="214313" indent="-214313" algn="l">
              <a:buFont typeface="Arial" panose="020B0604020202020204" pitchFamily="34" charset="0"/>
              <a:buChar char="•"/>
            </a:pPr>
            <a:r>
              <a:rPr lang="en-US" dirty="0"/>
              <a:t>Need to continue on-the-job training after graduation</a:t>
            </a:r>
          </a:p>
          <a:p>
            <a:pPr marL="214313" indent="-214313" algn="l">
              <a:buFont typeface="Arial" panose="020B0604020202020204" pitchFamily="34" charset="0"/>
              <a:buChar char="•"/>
            </a:pPr>
            <a:r>
              <a:rPr lang="en-US" dirty="0"/>
              <a:t>Financial burden to an individual in obtaining a 4-year degree</a:t>
            </a:r>
          </a:p>
          <a:p>
            <a:pPr marL="214313" indent="-214313" algn="l">
              <a:buFont typeface="Arial" panose="020B0604020202020204" pitchFamily="34" charset="0"/>
              <a:buChar char="•"/>
            </a:pPr>
            <a:endParaRPr lang="en-US" dirty="0"/>
          </a:p>
          <a:p>
            <a:pPr lvl="0" algn="l"/>
            <a:endParaRPr lang="en-US" dirty="0"/>
          </a:p>
          <a:p>
            <a:pPr marL="214313" indent="-214313"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964826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E55A-48C8-4E67-AB55-D323B6D3AA8D}"/>
              </a:ext>
            </a:extLst>
          </p:cNvPr>
          <p:cNvSpPr>
            <a:spLocks noGrp="1"/>
          </p:cNvSpPr>
          <p:nvPr>
            <p:ph type="title"/>
          </p:nvPr>
        </p:nvSpPr>
        <p:spPr/>
        <p:txBody>
          <a:bodyPr/>
          <a:lstStyle/>
          <a:p>
            <a:pPr algn="ctr"/>
            <a:r>
              <a:rPr lang="en-US" sz="2700" dirty="0"/>
              <a:t>Who?</a:t>
            </a:r>
          </a:p>
        </p:txBody>
      </p:sp>
      <p:sp>
        <p:nvSpPr>
          <p:cNvPr id="3" name="Subtitle 2">
            <a:extLst>
              <a:ext uri="{FF2B5EF4-FFF2-40B4-BE49-F238E27FC236}">
                <a16:creationId xmlns:a16="http://schemas.microsoft.com/office/drawing/2014/main" id="{4106734D-6877-4B76-85BF-9FA9948F9766}"/>
              </a:ext>
            </a:extLst>
          </p:cNvPr>
          <p:cNvSpPr>
            <a:spLocks noGrp="1"/>
          </p:cNvSpPr>
          <p:nvPr>
            <p:ph idx="1"/>
          </p:nvPr>
        </p:nvSpPr>
        <p:spPr/>
        <p:txBody>
          <a:bodyPr>
            <a:normAutofit lnSpcReduction="10000"/>
          </a:bodyPr>
          <a:lstStyle/>
          <a:p>
            <a:pPr marL="557213" lvl="1" indent="-214313" algn="l">
              <a:buFont typeface="Arial" panose="020B0604020202020204" pitchFamily="34" charset="0"/>
              <a:buChar char="•"/>
            </a:pPr>
            <a:r>
              <a:rPr lang="en-US" sz="1350" dirty="0">
                <a:solidFill>
                  <a:srgbClr val="666666"/>
                </a:solidFill>
                <a:latin typeface="Trebuchet MS" panose="020B0703020202090204" pitchFamily="34" charset="0"/>
                <a:cs typeface="Segoe UI" panose="020B0502040204020203" pitchFamily="34" charset="0"/>
              </a:rPr>
              <a:t>Department of Commerce </a:t>
            </a:r>
          </a:p>
          <a:p>
            <a:pPr lvl="2" algn="l">
              <a:buFont typeface="Courier New" panose="02070309020205020404" pitchFamily="49" charset="0"/>
              <a:buChar char="o"/>
            </a:pPr>
            <a:r>
              <a:rPr lang="en-US" sz="1200" dirty="0">
                <a:solidFill>
                  <a:srgbClr val="666666"/>
                </a:solidFill>
                <a:latin typeface="Trebuchet MS" panose="020B0703020202090204" pitchFamily="34" charset="0"/>
                <a:cs typeface="Segoe UI" panose="020B0502040204020203" pitchFamily="34" charset="0"/>
              </a:rPr>
              <a:t>Has a grant to “create new or expand existing registered apprenticeships in North Dakota, with a goal enrollment of 315 participants”</a:t>
            </a:r>
          </a:p>
          <a:p>
            <a:pPr marL="557213" lvl="1" indent="-214313" algn="l">
              <a:buFont typeface="Arial" panose="020B0604020202020204" pitchFamily="34" charset="0"/>
              <a:buChar char="•"/>
            </a:pPr>
            <a:r>
              <a:rPr lang="en-US" sz="1350" dirty="0">
                <a:solidFill>
                  <a:srgbClr val="666666"/>
                </a:solidFill>
                <a:latin typeface="Trebuchet MS" panose="020B0703020202090204" pitchFamily="34" charset="0"/>
                <a:cs typeface="Segoe UI" panose="020B0502040204020203" pitchFamily="34" charset="0"/>
              </a:rPr>
              <a:t>North Dakota Career and Technical Education (CTE) </a:t>
            </a:r>
          </a:p>
          <a:p>
            <a:pPr lvl="2" algn="l">
              <a:buFont typeface="Courier New" panose="02070309020205020404" pitchFamily="49" charset="0"/>
              <a:buChar char="o"/>
            </a:pPr>
            <a:r>
              <a:rPr lang="en-US" sz="1200" dirty="0">
                <a:solidFill>
                  <a:srgbClr val="666666"/>
                </a:solidFill>
                <a:latin typeface="Trebuchet MS" panose="020B0703020202090204" pitchFamily="34" charset="0"/>
                <a:cs typeface="Segoe UI" panose="020B0502040204020203" pitchFamily="34" charset="0"/>
              </a:rPr>
              <a:t>Has a grant to develop new apprenticeships in technologically advanced careers and support integration of federally registered apprenticeships into workforce development, education, and economic development strategies for North Dakota business and industry. The state apprenticeship expansion grant includes developing nontraditional apprenticeships and includes partnering with higher education (community colleges for instruction) and improving the collection, integrity, and sharing of workforce data.</a:t>
            </a:r>
          </a:p>
          <a:p>
            <a:pPr marL="557213" lvl="1" indent="-214313" algn="l">
              <a:buFont typeface="Arial" panose="020B0604020202020204" pitchFamily="34" charset="0"/>
              <a:buChar char="•"/>
            </a:pPr>
            <a:r>
              <a:rPr lang="en-US" sz="1350" dirty="0">
                <a:solidFill>
                  <a:srgbClr val="666666"/>
                </a:solidFill>
                <a:latin typeface="Trebuchet MS" panose="020B0703020202090204" pitchFamily="34" charset="0"/>
                <a:cs typeface="Segoe UI" panose="020B0502040204020203" pitchFamily="34" charset="0"/>
              </a:rPr>
              <a:t>Job Service</a:t>
            </a:r>
          </a:p>
          <a:p>
            <a:pPr marL="900113" lvl="2" indent="-214313" algn="l">
              <a:buFont typeface="Arial" panose="020B0604020202020204" pitchFamily="34" charset="0"/>
              <a:buChar char="•"/>
            </a:pPr>
            <a:r>
              <a:rPr lang="en-US" sz="1200" dirty="0">
                <a:solidFill>
                  <a:srgbClr val="666666"/>
                </a:solidFill>
                <a:latin typeface="Trebuchet MS" panose="020B0703020202090204" pitchFamily="34" charset="0"/>
                <a:cs typeface="Segoe UI" panose="020B0502040204020203" pitchFamily="34" charset="0"/>
              </a:rPr>
              <a:t>Qualified participants in WIOA-funded programs</a:t>
            </a:r>
          </a:p>
        </p:txBody>
      </p:sp>
    </p:spTree>
    <p:extLst>
      <p:ext uri="{BB962C8B-B14F-4D97-AF65-F5344CB8AC3E}">
        <p14:creationId xmlns:p14="http://schemas.microsoft.com/office/powerpoint/2010/main" val="419020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E55A-48C8-4E67-AB55-D323B6D3AA8D}"/>
              </a:ext>
            </a:extLst>
          </p:cNvPr>
          <p:cNvSpPr>
            <a:spLocks noGrp="1"/>
          </p:cNvSpPr>
          <p:nvPr>
            <p:ph type="title"/>
          </p:nvPr>
        </p:nvSpPr>
        <p:spPr/>
        <p:txBody>
          <a:bodyPr/>
          <a:lstStyle/>
          <a:p>
            <a:pPr algn="ctr"/>
            <a:r>
              <a:rPr lang="en-US" sz="2700" dirty="0"/>
              <a:t>How?</a:t>
            </a:r>
          </a:p>
        </p:txBody>
      </p:sp>
      <p:sp>
        <p:nvSpPr>
          <p:cNvPr id="3" name="Subtitle 2">
            <a:extLst>
              <a:ext uri="{FF2B5EF4-FFF2-40B4-BE49-F238E27FC236}">
                <a16:creationId xmlns:a16="http://schemas.microsoft.com/office/drawing/2014/main" id="{4106734D-6877-4B76-85BF-9FA9948F9766}"/>
              </a:ext>
            </a:extLst>
          </p:cNvPr>
          <p:cNvSpPr>
            <a:spLocks noGrp="1"/>
          </p:cNvSpPr>
          <p:nvPr>
            <p:ph idx="1"/>
          </p:nvPr>
        </p:nvSpPr>
        <p:spPr/>
        <p:txBody>
          <a:bodyPr>
            <a:normAutofit lnSpcReduction="10000"/>
          </a:bodyPr>
          <a:lstStyle/>
          <a:p>
            <a:pPr marL="214313" indent="-214313" algn="l">
              <a:buFont typeface="Arial" panose="020B0604020202020204" pitchFamily="34" charset="0"/>
              <a:buChar char="•"/>
            </a:pPr>
            <a:r>
              <a:rPr lang="en-US" dirty="0"/>
              <a:t>Extract data from DOL RAPIDS system</a:t>
            </a:r>
          </a:p>
          <a:p>
            <a:pPr marL="214313" indent="-214313" algn="l">
              <a:buFont typeface="Arial" panose="020B0604020202020204" pitchFamily="34" charset="0"/>
              <a:buChar char="•"/>
            </a:pPr>
            <a:r>
              <a:rPr lang="en-US" dirty="0"/>
              <a:t>Number of new programs, number of new programs in new industries, and number of new participants (approximately 8 new programs and 8 new industries)</a:t>
            </a:r>
          </a:p>
          <a:p>
            <a:pPr lvl="1" algn="l">
              <a:buFont typeface="Courier New" panose="02070309020205020404" pitchFamily="49" charset="0"/>
              <a:buChar char="o"/>
            </a:pPr>
            <a:r>
              <a:rPr lang="en-US" dirty="0"/>
              <a:t>Align new programs with established academic degrees</a:t>
            </a:r>
          </a:p>
          <a:p>
            <a:pPr lvl="1" algn="l">
              <a:buFont typeface="Courier New" panose="02070309020205020404" pitchFamily="49" charset="0"/>
              <a:buChar char="o"/>
            </a:pPr>
            <a:r>
              <a:rPr lang="en-US" dirty="0"/>
              <a:t>Industries asking for apprenticeship resulting in an academic certificate aligned to the specific job</a:t>
            </a:r>
          </a:p>
          <a:p>
            <a:pPr lvl="1" algn="l">
              <a:buFont typeface="Courier New" panose="02070309020205020404" pitchFamily="49" charset="0"/>
              <a:buChar char="o"/>
            </a:pPr>
            <a:r>
              <a:rPr lang="en-US" dirty="0"/>
              <a:t>An evaluation of prior recognized certificates as replacement for class credit</a:t>
            </a:r>
          </a:p>
          <a:p>
            <a:pPr lvl="1" algn="l">
              <a:buFont typeface="Courier New" panose="02070309020205020404" pitchFamily="49" charset="0"/>
              <a:buChar char="o"/>
            </a:pPr>
            <a:r>
              <a:rPr lang="en-US" dirty="0"/>
              <a:t>Up to 1,000 hours of prior work experience may be awarded</a:t>
            </a:r>
          </a:p>
          <a:p>
            <a:pPr marL="214313" indent="-214313" algn="l">
              <a:buFont typeface="Arial" panose="020B0604020202020204" pitchFamily="34" charset="0"/>
              <a:buChar char="•"/>
            </a:pPr>
            <a:r>
              <a:rPr lang="en-US" dirty="0"/>
              <a:t>Identify new apprentices in industries that may not qualify for WIOA funding but may qualify for grant funding</a:t>
            </a:r>
          </a:p>
          <a:p>
            <a:pPr lvl="1" algn="l">
              <a:buFont typeface="Courier New" panose="02070309020205020404" pitchFamily="49" charset="0"/>
              <a:buChar char="o"/>
            </a:pPr>
            <a:r>
              <a:rPr lang="en-US" dirty="0"/>
              <a:t>Urgent as a WIOA qualification may be a barrier</a:t>
            </a:r>
          </a:p>
          <a:p>
            <a:endParaRPr lang="en-US" dirty="0"/>
          </a:p>
        </p:txBody>
      </p:sp>
    </p:spTree>
    <p:extLst>
      <p:ext uri="{BB962C8B-B14F-4D97-AF65-F5344CB8AC3E}">
        <p14:creationId xmlns:p14="http://schemas.microsoft.com/office/powerpoint/2010/main" val="223534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E55A-48C8-4E67-AB55-D323B6D3AA8D}"/>
              </a:ext>
            </a:extLst>
          </p:cNvPr>
          <p:cNvSpPr>
            <a:spLocks noGrp="1"/>
          </p:cNvSpPr>
          <p:nvPr>
            <p:ph type="title"/>
          </p:nvPr>
        </p:nvSpPr>
        <p:spPr/>
        <p:txBody>
          <a:bodyPr/>
          <a:lstStyle/>
          <a:p>
            <a:pPr algn="ctr"/>
            <a:r>
              <a:rPr lang="en-US" sz="2700" dirty="0"/>
              <a:t>History</a:t>
            </a:r>
          </a:p>
        </p:txBody>
      </p:sp>
      <p:sp>
        <p:nvSpPr>
          <p:cNvPr id="3" name="Subtitle 2">
            <a:extLst>
              <a:ext uri="{FF2B5EF4-FFF2-40B4-BE49-F238E27FC236}">
                <a16:creationId xmlns:a16="http://schemas.microsoft.com/office/drawing/2014/main" id="{4106734D-6877-4B76-85BF-9FA9948F9766}"/>
              </a:ext>
            </a:extLst>
          </p:cNvPr>
          <p:cNvSpPr>
            <a:spLocks noGrp="1"/>
          </p:cNvSpPr>
          <p:nvPr>
            <p:ph idx="1"/>
          </p:nvPr>
        </p:nvSpPr>
        <p:spPr/>
        <p:txBody>
          <a:bodyPr>
            <a:normAutofit/>
          </a:bodyPr>
          <a:lstStyle/>
          <a:p>
            <a:pPr marL="214313" indent="-214313" algn="l">
              <a:buFont typeface="Arial" panose="020B0604020202020204" pitchFamily="34" charset="0"/>
              <a:buChar char="•"/>
            </a:pPr>
            <a:r>
              <a:rPr lang="en-US" dirty="0"/>
              <a:t>North Dakota has had traditional apprenticeship programs. </a:t>
            </a:r>
          </a:p>
          <a:p>
            <a:pPr marL="214313" indent="-214313" algn="l">
              <a:buFont typeface="Arial" panose="020B0604020202020204" pitchFamily="34" charset="0"/>
              <a:buChar char="•"/>
            </a:pPr>
            <a:r>
              <a:rPr lang="en-US" dirty="0"/>
              <a:t>Increasing apprenticeship participation has been difficult in the past.  Community college and traditional union apprenticeship programs in the service, construction, and manufacturing industries have yielded low representation of minorities, veterans, and women.</a:t>
            </a:r>
          </a:p>
          <a:p>
            <a:pPr marL="214313" indent="-214313" algn="l">
              <a:buFont typeface="Arial" panose="020B0604020202020204" pitchFamily="34" charset="0"/>
              <a:buChar char="•"/>
            </a:pPr>
            <a:r>
              <a:rPr lang="en-US" dirty="0"/>
              <a:t>We have not tried to create apprenticeship programs outside of the traditional trade programs.</a:t>
            </a:r>
          </a:p>
          <a:p>
            <a:endParaRPr lang="en-US" dirty="0"/>
          </a:p>
        </p:txBody>
      </p:sp>
    </p:spTree>
    <p:extLst>
      <p:ext uri="{BB962C8B-B14F-4D97-AF65-F5344CB8AC3E}">
        <p14:creationId xmlns:p14="http://schemas.microsoft.com/office/powerpoint/2010/main" val="30340284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92&quot;&gt;&lt;object type=&quot;3&quot; unique_id=&quot;10093&quot;&gt;&lt;property id=&quot;20148&quot; value=&quot;5&quot;/&gt;&lt;property id=&quot;20300&quot; value=&quot;Slide 1 - &amp;quot;Apprenticeship Data&amp;quot;&quot;/&gt;&lt;property id=&quot;20307&quot; value=&quot;317&quot;/&gt;&lt;/object&gt;&lt;object type=&quot;3&quot; unique_id=&quot;10094&quot;&gt;&lt;property id=&quot;20148&quot; value=&quot;5&quot;/&gt;&lt;property id=&quot;20300&quot; value=&quot;Slide 2 - &amp;quot;Apprenticeship Data&amp;quot;&quot;/&gt;&lt;property id=&quot;20307&quot; value=&quot;312&quot;/&gt;&lt;/object&gt;&lt;object type=&quot;3&quot; unique_id=&quot;10095&quot;&gt;&lt;property id=&quot;20148&quot; value=&quot;5&quot;/&gt;&lt;property id=&quot;20300&quot; value=&quot;Slide 3 - &amp;quot;Session Overview&amp;quot;&quot;/&gt;&lt;property id=&quot;20307&quot; value=&quot;496&quot;/&gt;&lt;/object&gt;&lt;object type=&quot;3&quot; unique_id=&quot;10097&quot;&gt;&lt;property id=&quot;20148&quot; value=&quot;5&quot;/&gt;&lt;property id=&quot;20300&quot; value=&quot;Slide 4 - &amp;quot;State Panel Perspective&amp;quot;&quot;/&gt;&lt;property id=&quot;20307&quot; value=&quot;520&quot;/&gt;&lt;/object&gt;&lt;object type=&quot;3&quot; unique_id=&quot;10098&quot;&gt;&lt;property id=&quot;20148&quot; value=&quot;5&quot;/&gt;&lt;property id=&quot;20300&quot; value=&quot;Slide 35 - &amp;quot;Questions?&amp;quot;&quot;/&gt;&lt;property id=&quot;20307&quot; value=&quot;318&quot;/&gt;&lt;/object&gt;&lt;object type=&quot;3&quot; unique_id=&quot;10101&quot;&gt;&lt;property id=&quot;20148&quot; value=&quot;5&quot;/&gt;&lt;property id=&quot;20300&quot; value=&quot;Slide 36 - &amp;quot;Contacts&amp;quot;&quot;/&gt;&lt;property id=&quot;20307&quot; value=&quot;518&quot;/&gt;&lt;/object&gt;&lt;object type=&quot;3&quot; unique_id=&quot;10102&quot;&gt;&lt;property id=&quot;20148&quot; value=&quot;5&quot;/&gt;&lt;property id=&quot;20300&quot; value=&quot;Slide 37 - &amp;quot;Thank you!&amp;quot;&quot;/&gt;&lt;property id=&quot;20307&quot; value=&quot;363&quot;/&gt;&lt;/object&gt;&lt;object type=&quot;3&quot; unique_id=&quot;10529&quot;&gt;&lt;property id=&quot;20148&quot; value=&quot;5&quot;/&gt;&lt;property id=&quot;20300&quot; value=&quot;Slide 5 - &amp;quot;New and Expanding Apprenticeships in North Dakota&amp;quot;&quot;/&gt;&lt;property id=&quot;20307&quot; value=&quot;256&quot;/&gt;&lt;/object&gt;&lt;object type=&quot;3&quot; unique_id=&quot;10530&quot;&gt;&lt;property id=&quot;20148&quot; value=&quot;5&quot;/&gt;&lt;property id=&quot;20300&quot; value=&quot;Slide 6 - &amp;quot;Why?&amp;quot;&quot;/&gt;&lt;property id=&quot;20307&quot; value=&quot;263&quot;/&gt;&lt;/object&gt;&lt;object type=&quot;3&quot; unique_id=&quot;10531&quot;&gt;&lt;property id=&quot;20148&quot; value=&quot;5&quot;/&gt;&lt;property id=&quot;20300&quot; value=&quot;Slide 7 - &amp;quot;Who?&amp;quot;&quot;/&gt;&lt;property id=&quot;20307&quot; value=&quot;264&quot;/&gt;&lt;/object&gt;&lt;object type=&quot;3&quot; unique_id=&quot;10532&quot;&gt;&lt;property id=&quot;20148&quot; value=&quot;5&quot;/&gt;&lt;property id=&quot;20300&quot; value=&quot;Slide 8 - &amp;quot;How?&amp;quot;&quot;/&gt;&lt;property id=&quot;20307&quot; value=&quot;265&quot;/&gt;&lt;/object&gt;&lt;object type=&quot;3&quot; unique_id=&quot;10533&quot;&gt;&lt;property id=&quot;20148&quot; value=&quot;5&quot;/&gt;&lt;property id=&quot;20300&quot; value=&quot;Slide 9 - &amp;quot;History&amp;quot;&quot;/&gt;&lt;property id=&quot;20307&quot; value=&quot;266&quot;/&gt;&lt;/object&gt;&lt;object type=&quot;3&quot; unique_id=&quot;10534&quot;&gt;&lt;property id=&quot;20148&quot; value=&quot;5&quot;/&gt;&lt;property id=&quot;20300&quot; value=&quot;Slide 10 - &amp;quot;Forward-Looking Plans&amp;quot;&quot;/&gt;&lt;property id=&quot;20307&quot; value=&quot;267&quot;/&gt;&lt;/object&gt;&lt;object type=&quot;3&quot; unique_id=&quot;10535&quot;&gt;&lt;property id=&quot;20148&quot; value=&quot;5&quot;/&gt;&lt;property id=&quot;20300&quot; value=&quot;Slide 11 - &amp;quot;How Will This Fit in With the SLDS?&amp;quot;&quot;/&gt;&lt;property id=&quot;20307&quot; value=&quot;268&quot;/&gt;&lt;/object&gt;&lt;object type=&quot;3&quot; unique_id=&quot;10537&quot;&gt;&lt;property id=&quot;20148&quot; value=&quot;5&quot;/&gt;&lt;property id=&quot;20300&quot; value=&quot;Slide 12&quot;/&gt;&lt;property id=&quot;20307&quot; value=&quot;258&quot;/&gt;&lt;/object&gt;&lt;object type=&quot;3&quot; unique_id=&quot;10538&quot;&gt;&lt;property id=&quot;20148&quot; value=&quot;5&quot;/&gt;&lt;property id=&quot;20300&quot; value=&quot;Slide 13&quot;/&gt;&lt;property id=&quot;20307&quot; value=&quot;260&quot;/&gt;&lt;/object&gt;&lt;object type=&quot;3&quot; unique_id=&quot;10539&quot;&gt;&lt;property id=&quot;20148&quot; value=&quot;5&quot;/&gt;&lt;property id=&quot;20300&quot; value=&quot;Slide 14&quot;/&gt;&lt;property id=&quot;20307&quot; value=&quot;278&quot;/&gt;&lt;/object&gt;&lt;object type=&quot;3&quot; unique_id=&quot;10540&quot;&gt;&lt;property id=&quot;20148&quot; value=&quot;5&quot;/&gt;&lt;property id=&quot;20300&quot; value=&quot;Slide 15&quot;/&gt;&lt;property id=&quot;20307&quot; value=&quot;534&quot;/&gt;&lt;/object&gt;&lt;object type=&quot;3&quot; unique_id=&quot;10541&quot;&gt;&lt;property id=&quot;20148&quot; value=&quot;5&quot;/&gt;&lt;property id=&quot;20300&quot; value=&quot;Slide 16&quot;/&gt;&lt;property id=&quot;20307&quot; value=&quot;269&quot;/&gt;&lt;/object&gt;&lt;object type=&quot;3&quot; unique_id=&quot;10542&quot;&gt;&lt;property id=&quot;20148&quot; value=&quot;5&quot;/&gt;&lt;property id=&quot;20300&quot; value=&quot;Slide 17&quot;/&gt;&lt;property id=&quot;20307&quot; value=&quot;270&quot;/&gt;&lt;/object&gt;&lt;object type=&quot;3&quot; unique_id=&quot;10543&quot;&gt;&lt;property id=&quot;20148&quot; value=&quot;5&quot;/&gt;&lt;property id=&quot;20300&quot; value=&quot;Slide 18&quot;/&gt;&lt;property id=&quot;20307&quot; value=&quot;275&quot;/&gt;&lt;/object&gt;&lt;object type=&quot;3&quot; unique_id=&quot;10544&quot;&gt;&lt;property id=&quot;20148&quot; value=&quot;5&quot;/&gt;&lt;property id=&quot;20300&quot; value=&quot;Slide 19&quot;/&gt;&lt;property id=&quot;20307&quot; value=&quot;274&quot;/&gt;&lt;/object&gt;&lt;object type=&quot;3&quot; unique_id=&quot;10545&quot;&gt;&lt;property id=&quot;20148&quot; value=&quot;5&quot;/&gt;&lt;property id=&quot;20300&quot; value=&quot;Slide 20&quot;/&gt;&lt;property id=&quot;20307&quot; value=&quot;273&quot;/&gt;&lt;/object&gt;&lt;object type=&quot;3&quot; unique_id=&quot;10546&quot;&gt;&lt;property id=&quot;20148&quot; value=&quot;5&quot;/&gt;&lt;property id=&quot;20300&quot; value=&quot;Slide 21&quot;/&gt;&lt;property id=&quot;20307&quot; value=&quot;276&quot;/&gt;&lt;/object&gt;&lt;object type=&quot;3&quot; unique_id=&quot;10547&quot;&gt;&lt;property id=&quot;20148&quot; value=&quot;5&quot;/&gt;&lt;property id=&quot;20300&quot; value=&quot;Slide 22&quot;/&gt;&lt;property id=&quot;20307&quot; value=&quot;277&quot;/&gt;&lt;/object&gt;&lt;object type=&quot;3&quot; unique_id=&quot;10548&quot;&gt;&lt;property id=&quot;20148&quot; value=&quot;5&quot;/&gt;&lt;property id=&quot;20300&quot; value=&quot;Slide 23&quot;/&gt;&lt;property id=&quot;20307&quot; value=&quot;259&quot;/&gt;&lt;/object&gt;&lt;object type=&quot;3&quot; unique_id=&quot;10550&quot;&gt;&lt;property id=&quot;20148&quot; value=&quot;5&quot;/&gt;&lt;property id=&quot;20300&quot; value=&quot;Slide 24&quot;/&gt;&lt;property id=&quot;20307&quot; value=&quot;535&quot;/&gt;&lt;/object&gt;&lt;object type=&quot;3&quot; unique_id=&quot;10551&quot;&gt;&lt;property id=&quot;20148&quot; value=&quot;5&quot;/&gt;&lt;property id=&quot;20300&quot; value=&quot;Slide 25&quot;/&gt;&lt;property id=&quot;20307&quot; value=&quot;262&quot;/&gt;&lt;/object&gt;&lt;object type=&quot;3&quot; unique_id=&quot;10552&quot;&gt;&lt;property id=&quot;20148&quot; value=&quot;5&quot;/&gt;&lt;property id=&quot;20300&quot; value=&quot;Slide 26&quot;/&gt;&lt;property id=&quot;20307&quot; value=&quot;536&quot;/&gt;&lt;/object&gt;&lt;object type=&quot;3&quot; unique_id=&quot;10553&quot;&gt;&lt;property id=&quot;20148&quot; value=&quot;5&quot;/&gt;&lt;property id=&quot;20300&quot; value=&quot;Slide 27&quot;/&gt;&lt;property id=&quot;20307&quot; value=&quot;261&quot;/&gt;&lt;/object&gt;&lt;object type=&quot;3&quot; unique_id=&quot;10554&quot;&gt;&lt;property id=&quot;20148&quot; value=&quot;5&quot;/&gt;&lt;property id=&quot;20300&quot; value=&quot;Slide 28&quot;/&gt;&lt;property id=&quot;20307&quot; value=&quot;537&quot;/&gt;&lt;/object&gt;&lt;object type=&quot;3&quot; unique_id=&quot;10555&quot;&gt;&lt;property id=&quot;20148&quot; value=&quot;5&quot;/&gt;&lt;property id=&quot;20300&quot; value=&quot;Slide 29&quot;/&gt;&lt;property id=&quot;20307&quot; value=&quot;538&quot;/&gt;&lt;/object&gt;&lt;object type=&quot;3&quot; unique_id=&quot;10556&quot;&gt;&lt;property id=&quot;20148&quot; value=&quot;5&quot;/&gt;&lt;property id=&quot;20300&quot; value=&quot;Slide 30&quot;/&gt;&lt;property id=&quot;20307&quot; value=&quot;539&quot;/&gt;&lt;/object&gt;&lt;object type=&quot;3&quot; unique_id=&quot;10557&quot;&gt;&lt;property id=&quot;20148&quot; value=&quot;5&quot;/&gt;&lt;property id=&quot;20300&quot; value=&quot;Slide 31&quot;/&gt;&lt;property id=&quot;20307&quot; value=&quot;540&quot;/&gt;&lt;/object&gt;&lt;object type=&quot;3&quot; unique_id=&quot;10558&quot;&gt;&lt;property id=&quot;20148&quot; value=&quot;5&quot;/&gt;&lt;property id=&quot;20300&quot; value=&quot;Slide 32&quot;/&gt;&lt;property id=&quot;20307&quot; value=&quot;541&quot;/&gt;&lt;/object&gt;&lt;object type=&quot;3&quot; unique_id=&quot;10559&quot;&gt;&lt;property id=&quot;20148&quot; value=&quot;5&quot;/&gt;&lt;property id=&quot;20300&quot; value=&quot;Slide 33&quot;/&gt;&lt;property id=&quot;20307&quot; value=&quot;542&quot;/&gt;&lt;/object&gt;&lt;object type=&quot;3&quot; unique_id=&quot;10560&quot;&gt;&lt;property id=&quot;20148&quot; value=&quot;5&quot;/&gt;&lt;property id=&quot;20300&quot; value=&quot;Slide 34&quot;/&gt;&lt;property id=&quot;20307&quot; value=&quot;543&quot;/&gt;&lt;/object&gt;&lt;/object&gt;&lt;object type=&quot;8&quot; unique_id=&quot;10116&quot;&gt;&lt;/object&gt;&lt;/object&gt;&lt;/database&gt;"/>
  <p:tag name="SECTOMILLISECCONVERTED" val="1"/>
</p:tagLst>
</file>

<file path=ppt/theme/theme1.xml><?xml version="1.0" encoding="utf-8"?>
<a:theme xmlns:a="http://schemas.openxmlformats.org/drawingml/2006/main" name="3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IWD Colors">
      <a:dk1>
        <a:srgbClr val="39413D"/>
      </a:dk1>
      <a:lt1>
        <a:srgbClr val="FFFFFF"/>
      </a:lt1>
      <a:dk2>
        <a:srgbClr val="5F6863"/>
      </a:dk2>
      <a:lt2>
        <a:srgbClr val="F2F2F2"/>
      </a:lt2>
      <a:accent1>
        <a:srgbClr val="00808D"/>
      </a:accent1>
      <a:accent2>
        <a:srgbClr val="4E7D4B"/>
      </a:accent2>
      <a:accent3>
        <a:srgbClr val="5F6863"/>
      </a:accent3>
      <a:accent4>
        <a:srgbClr val="B94630"/>
      </a:accent4>
      <a:accent5>
        <a:srgbClr val="004156"/>
      </a:accent5>
      <a:accent6>
        <a:srgbClr val="D5DAD8"/>
      </a:accent6>
      <a:hlink>
        <a:srgbClr val="B94630"/>
      </a:hlink>
      <a:folHlink>
        <a:srgbClr val="B946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4E8FD4697711438D52B25333D8E504" ma:contentTypeVersion="15" ma:contentTypeDescription="Create a new document." ma:contentTypeScope="" ma:versionID="f1e98df0ca3abd723ef128af6ee56422">
  <xsd:schema xmlns:xsd="http://www.w3.org/2001/XMLSchema" xmlns:xs="http://www.w3.org/2001/XMLSchema" xmlns:p="http://schemas.microsoft.com/office/2006/metadata/properties" xmlns:ns1="http://schemas.microsoft.com/sharepoint/v3" xmlns:ns3="47f1a980-35b9-49a3-ab5b-abb7954c10c5" xmlns:ns4="a08a7680-0b68-49e2-8450-1b02b5cc56f1" targetNamespace="http://schemas.microsoft.com/office/2006/metadata/properties" ma:root="true" ma:fieldsID="27f5e2764d4676c59f87cab99ac71f09" ns1:_="" ns3:_="" ns4:_="">
    <xsd:import namespace="http://schemas.microsoft.com/sharepoint/v3"/>
    <xsd:import namespace="47f1a980-35b9-49a3-ab5b-abb7954c10c5"/>
    <xsd:import namespace="a08a7680-0b68-49e2-8450-1b02b5cc56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1a980-35b9-49a3-ab5b-abb7954c10c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8a7680-0b68-49e2-8450-1b02b5cc56f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0AB1D-5D87-40EE-AB81-D071F452655A}">
  <ds:schemaRefs>
    <ds:schemaRef ds:uri="http://schemas.microsoft.com/sharepoint/v3/contenttype/forms"/>
  </ds:schemaRefs>
</ds:datastoreItem>
</file>

<file path=customXml/itemProps2.xml><?xml version="1.0" encoding="utf-8"?>
<ds:datastoreItem xmlns:ds="http://schemas.openxmlformats.org/officeDocument/2006/customXml" ds:itemID="{489BC953-2D66-424C-931F-A7A22FEF9084}">
  <ds:schemaRefs>
    <ds:schemaRef ds:uri="http://purl.org/dc/elements/1.1/"/>
    <ds:schemaRef ds:uri="http://schemas.microsoft.com/sharepoint/v3"/>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08a7680-0b68-49e2-8450-1b02b5cc56f1"/>
    <ds:schemaRef ds:uri="47f1a980-35b9-49a3-ab5b-abb7954c10c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98C928A-5F25-4B60-941A-A2C430466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f1a980-35b9-49a3-ab5b-abb7954c10c5"/>
    <ds:schemaRef ds:uri="a08a7680-0b68-49e2-8450-1b02b5cc5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61995</TotalTime>
  <Words>1183</Words>
  <Application>Microsoft Macintosh PowerPoint</Application>
  <PresentationFormat>On-screen Show (16:9)</PresentationFormat>
  <Paragraphs>193</Paragraphs>
  <Slides>37</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37</vt:i4>
      </vt:variant>
    </vt:vector>
  </HeadingPairs>
  <TitlesOfParts>
    <vt:vector size="48" baseType="lpstr">
      <vt:lpstr>Arial</vt:lpstr>
      <vt:lpstr>Calibri</vt:lpstr>
      <vt:lpstr>Calibri Light</vt:lpstr>
      <vt:lpstr>Courier New</vt:lpstr>
      <vt:lpstr>Times New Roman</vt:lpstr>
      <vt:lpstr>Trebuchet MS</vt:lpstr>
      <vt:lpstr>Wingdings 3</vt:lpstr>
      <vt:lpstr>3_Custom Design</vt:lpstr>
      <vt:lpstr>Facet</vt:lpstr>
      <vt:lpstr>Office Theme</vt:lpstr>
      <vt:lpstr>1_Office Theme</vt:lpstr>
      <vt:lpstr>Apprenticeship Data</vt:lpstr>
      <vt:lpstr>Apprenticeship Data</vt:lpstr>
      <vt:lpstr>Session Overview</vt:lpstr>
      <vt:lpstr>State Panel Perspective</vt:lpstr>
      <vt:lpstr>New and Expanding Apprenticeships in North Dakota</vt:lpstr>
      <vt:lpstr>Why?</vt:lpstr>
      <vt:lpstr>Who?</vt:lpstr>
      <vt:lpstr>How?</vt:lpstr>
      <vt:lpstr>History</vt:lpstr>
      <vt:lpstr>Forward-Looking Plans</vt:lpstr>
      <vt:lpstr>How Will This Fit in With the SLDS?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Contacts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Data</dc:title>
  <dc:subject/>
  <dc:creator>SLDS Grant Program</dc:creator>
  <cp:keywords>statewide longitudinal data system; SLDS; webinar; apprenticeship; North Dakota; Kentucky; Iowa</cp:keywords>
  <dc:description/>
  <cp:lastModifiedBy>Laura Thompson</cp:lastModifiedBy>
  <cp:revision>1178</cp:revision>
  <cp:lastPrinted>2018-11-18T17:09:28Z</cp:lastPrinted>
  <dcterms:created xsi:type="dcterms:W3CDTF">2011-05-10T18:26:10Z</dcterms:created>
  <dcterms:modified xsi:type="dcterms:W3CDTF">2021-04-20T16:24:09Z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0x0101006D4E8FD4697711438D52B25333D8E504</vt:lpwstr>
  </property>
  <property fmtid="{D5CDD505-2E9C-101B-9397-08002B2CF9AE}" pid="3" name="_dlc_DocIdItemGuid">
    <vt:lpwstr>298874de-e473-4503-976e-72affc0abfd7</vt:lpwstr>
  </property>
  <property fmtid="{D5CDD505-2E9C-101B-9397-08002B2CF9AE}" pid="4" name="Language">
    <vt:lpwstr>English</vt:lpwstr>
  </property>
</Properties>
</file>