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4"/>
    <p:sldMasterId id="2147483926" r:id="rId5"/>
  </p:sldMasterIdLst>
  <p:notesMasterIdLst>
    <p:notesMasterId r:id="rId31"/>
  </p:notesMasterIdLst>
  <p:handoutMasterIdLst>
    <p:handoutMasterId r:id="rId32"/>
  </p:handoutMasterIdLst>
  <p:sldIdLst>
    <p:sldId id="317" r:id="rId6"/>
    <p:sldId id="312" r:id="rId7"/>
    <p:sldId id="496" r:id="rId8"/>
    <p:sldId id="318" r:id="rId9"/>
    <p:sldId id="542" r:id="rId10"/>
    <p:sldId id="543" r:id="rId11"/>
    <p:sldId id="532" r:id="rId12"/>
    <p:sldId id="533" r:id="rId13"/>
    <p:sldId id="535" r:id="rId14"/>
    <p:sldId id="256" r:id="rId15"/>
    <p:sldId id="258" r:id="rId16"/>
    <p:sldId id="269" r:id="rId17"/>
    <p:sldId id="270" r:id="rId18"/>
    <p:sldId id="261" r:id="rId19"/>
    <p:sldId id="271" r:id="rId20"/>
    <p:sldId id="259" r:id="rId21"/>
    <p:sldId id="263" r:id="rId22"/>
    <p:sldId id="265" r:id="rId23"/>
    <p:sldId id="540" r:id="rId24"/>
    <p:sldId id="539" r:id="rId25"/>
    <p:sldId id="541" r:id="rId26"/>
    <p:sldId id="537" r:id="rId27"/>
    <p:sldId id="530" r:id="rId28"/>
    <p:sldId id="518" r:id="rId29"/>
    <p:sldId id="363" r:id="rId30"/>
  </p:sldIdLst>
  <p:sldSz cx="9144000" cy="5143500" type="screen16x9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56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pos="29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ey Chatis" initials="CC" lastIdx="6" clrIdx="0"/>
  <p:cmAuthor id="2" name="Kathleen Gosa" initials="KG" lastIdx="1" clrIdx="1"/>
  <p:cmAuthor id="3" name="Laura Thompson" initials="" lastIdx="2" clrIdx="2"/>
  <p:cmAuthor id="4" name="Meg Edwards" initials="ME" lastIdx="1" clrIdx="3"/>
  <p:cmAuthor id="5" name="Laura Thompson" initials="LT" lastIdx="2" clrIdx="4">
    <p:extLst>
      <p:ext uri="{19B8F6BF-5375-455C-9EA6-DF929625EA0E}">
        <p15:presenceInfo xmlns:p15="http://schemas.microsoft.com/office/powerpoint/2012/main" userId="Laura Thomp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F7F"/>
    <a:srgbClr val="971B2F"/>
    <a:srgbClr val="0192FF"/>
    <a:srgbClr val="D2D5E6"/>
    <a:srgbClr val="2F525B"/>
    <a:srgbClr val="1A2D32"/>
    <a:srgbClr val="253A74"/>
    <a:srgbClr val="0D85A2"/>
    <a:srgbClr val="3B6672"/>
    <a:srgbClr val="87A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84344" autoAdjust="0"/>
  </p:normalViewPr>
  <p:slideViewPr>
    <p:cSldViewPr>
      <p:cViewPr varScale="1">
        <p:scale>
          <a:sx n="127" d="100"/>
          <a:sy n="127" d="100"/>
        </p:scale>
        <p:origin x="978" y="114"/>
      </p:cViewPr>
      <p:guideLst>
        <p:guide orient="horz" pos="2160"/>
        <p:guide pos="2880"/>
        <p:guide orient="horz" pos="756"/>
        <p:guide pos="528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2CA9B-3B1B-FC4F-89F6-1C478E112BA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4C365-8340-5C44-8A18-D19C0CF1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C58CA-12E4-4F31-9B48-6F56F73F4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4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6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C58CA-12E4-4F31-9B48-6F56F73F4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8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3EEAA-B496-4E2C-9578-F62F72AA3E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59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1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56820-5BD6-7C41-9F35-0709DCBA7BA6}"/>
              </a:ext>
            </a:extLst>
          </p:cNvPr>
          <p:cNvSpPr>
            <a:spLocks/>
          </p:cNvSpPr>
          <p:nvPr userDrawn="1"/>
        </p:nvSpPr>
        <p:spPr>
          <a:xfrm>
            <a:off x="595" y="135815"/>
            <a:ext cx="9142811" cy="4435116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23EBEA2-C871-924D-9669-D4CEBEA34A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813" y="1885950"/>
            <a:ext cx="7685087" cy="1211898"/>
          </a:xfrm>
        </p:spPr>
        <p:txBody>
          <a:bodyPr lIns="0" tIns="0" rIns="0" bIns="0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3C284A-D09B-B543-AF7E-5F419F34CE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0593" y="3171826"/>
            <a:ext cx="1092851" cy="111335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1E09265-B90B-4F4C-A68D-386E7DC88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98760" y="3171826"/>
            <a:ext cx="1092851" cy="111335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0B5F52-BFAB-724C-90CD-10CBFE69A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980EB4-09E3-BF47-8591-5E0F1155CBBE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D2EA618-B32D-924A-87DE-817D5D430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2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144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4005509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16D0DC0-1B50-B44F-A922-A1E6CBC25C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14861" y="428628"/>
            <a:ext cx="3994449" cy="385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557ABA0-2CF0-894D-BFC5-E24C93581E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167" y="1182284"/>
            <a:ext cx="4005509" cy="144768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A97B1A4-557A-8842-A7CF-CEF459F857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167" y="2918217"/>
            <a:ext cx="4005509" cy="1368037"/>
          </a:xfrm>
        </p:spPr>
        <p:txBody>
          <a:bodyPr>
            <a:normAutofit/>
          </a:bodyPr>
          <a:lstStyle>
            <a:lvl1pPr marL="191939" indent="-191939">
              <a:buFont typeface="Arial" panose="020B0604020202020204" pitchFamily="34" charset="0"/>
              <a:buChar char="•"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0ACD3B-EAD3-4584-8850-24A942B9A2BA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E702A2C-CEAF-4B2B-AB0B-253BB044C3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C34C10-5E70-5D40-BE0F-168329AE0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6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441" userDrawn="1">
          <p15:clr>
            <a:srgbClr val="FBAE40"/>
          </p15:clr>
        </p15:guide>
        <p15:guide id="11" pos="79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D023766-93E8-6C43-9772-CDA7FC6144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168" y="1171567"/>
            <a:ext cx="8280141" cy="1743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69D219F-F78E-9E4A-B025-7F24BB6670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4859" y="3199327"/>
            <a:ext cx="4005509" cy="1086924"/>
          </a:xfrm>
        </p:spPr>
        <p:txBody>
          <a:bodyPr>
            <a:normAutofit/>
          </a:bodyPr>
          <a:lstStyle>
            <a:lvl1pPr marL="191939" indent="-191939">
              <a:buFont typeface="Arial" panose="020B0604020202020204" pitchFamily="34" charset="0"/>
              <a:buChar char="•"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3B36E90-1930-594F-A27D-BBFA1CA70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167" y="3199327"/>
            <a:ext cx="4005509" cy="108692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13C194-15AF-4C80-9E62-86101D6E5DC7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9A573622-CC02-4476-A627-F3239084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53D105-D436-074B-BC28-F809E86835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2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921" userDrawn="1">
          <p15:clr>
            <a:srgbClr val="FBAE40"/>
          </p15:clr>
        </p15:guide>
        <p15:guide id="11" pos="74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D023766-93E8-6C43-9772-CDA7FC6144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167" y="1171567"/>
            <a:ext cx="3999979" cy="1743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B25342B-08E1-464F-AC27-5A65198988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21717" y="1171567"/>
            <a:ext cx="3999979" cy="1743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AFEBE52-7AC4-8A4F-A882-82DC4FA897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167" y="3199327"/>
            <a:ext cx="4005509" cy="10869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BCA72C9-9805-E34B-BBDE-3CF10D461A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4859" y="3199327"/>
            <a:ext cx="4005509" cy="10869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650E86-3772-4C20-A21A-C4D6DC8CA433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E650B3FC-3DDF-4961-B3E2-42CF8F7A7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D8E04C-A81A-5F43-8BF6-884A24A58C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2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921" userDrawn="1">
          <p15:clr>
            <a:srgbClr val="FBAE40"/>
          </p15:clr>
        </p15:guide>
        <p15:guide id="11" pos="744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D023766-93E8-6C43-9772-CDA7FC6144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167" y="1171567"/>
            <a:ext cx="2571415" cy="1743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9243F34B-2502-DB4F-9DB5-EDCF7DC7B5D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86295" y="1171567"/>
            <a:ext cx="2571415" cy="1743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4236B20B-B550-8142-AEF8-60BDD719F6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43423" y="1171567"/>
            <a:ext cx="2571415" cy="17430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5AEC2D-775B-BF4D-8D0A-574C4B1099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164" y="3199327"/>
            <a:ext cx="2571416" cy="10869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5503E3A-1422-CD4D-8A89-397D3BA420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89863" y="3199327"/>
            <a:ext cx="2571416" cy="10869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064A36D-65DD-F745-A342-E072B98275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39848" y="3199327"/>
            <a:ext cx="2571416" cy="108692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4B8AF-25B8-4398-AD68-A2AA13481AD4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AFAA32C6-E3C9-4CCE-AC72-6E65E48D2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26FFD-C45F-F847-8B4B-18ABB9FD9E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921" userDrawn="1">
          <p15:clr>
            <a:srgbClr val="FBAE40"/>
          </p15:clr>
        </p15:guide>
        <p15:guide id="11" pos="7441" userDrawn="1">
          <p15:clr>
            <a:srgbClr val="FBAE40"/>
          </p15:clr>
        </p15:guide>
        <p15:guide id="12" pos="5041" userDrawn="1">
          <p15:clr>
            <a:srgbClr val="FBAE40"/>
          </p15:clr>
        </p15:guide>
        <p15:guide id="13" pos="5521" userDrawn="1">
          <p15:clr>
            <a:srgbClr val="FBAE40"/>
          </p15:clr>
        </p15:guide>
        <p15:guide id="14" pos="9841" userDrawn="1">
          <p15:clr>
            <a:srgbClr val="FBAE40"/>
          </p15:clr>
        </p15:guide>
        <p15:guide id="15" pos="1032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Slide —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66682ECA-8356-F142-94A1-921EA94213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165" y="1170499"/>
            <a:ext cx="3999979" cy="3114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47985" algn="l"/>
              </a:tabLst>
              <a:defRPr sz="2000">
                <a:solidFill>
                  <a:srgbClr val="576F7F"/>
                </a:solidFill>
              </a:defRPr>
            </a:lvl1pPr>
            <a:lvl2pPr marL="47985" indent="-47985">
              <a:tabLst/>
              <a:defRPr sz="400">
                <a:solidFill>
                  <a:schemeClr val="bg1">
                    <a:lumMod val="50000"/>
                  </a:schemeClr>
                </a:solidFill>
              </a:defRPr>
            </a:lvl2pPr>
            <a:lvl3pPr marL="96636" indent="-48652">
              <a:tabLst/>
              <a:defRPr sz="4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tr-TR" dirty="0"/>
              <a:t>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428EAA1-0C81-0745-89CD-1A39835C4F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4857" y="1170499"/>
            <a:ext cx="3999979" cy="3114674"/>
          </a:xfrm>
        </p:spPr>
        <p:txBody>
          <a:bodyPr>
            <a:normAutofit/>
          </a:bodyPr>
          <a:lstStyle>
            <a:lvl1pPr marL="191939" indent="-191939">
              <a:buFont typeface="Arial" panose="020B0604020202020204" pitchFamily="34" charset="0"/>
              <a:buChar char="•"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F28E38-29A0-4B1F-9EF3-87B881F9A519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7044452A-09E5-480D-AB25-C94D6DD6D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1CB017-A223-544B-9408-B02B9C9A3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921" userDrawn="1">
          <p15:clr>
            <a:srgbClr val="FBAE40"/>
          </p15:clr>
        </p15:guide>
        <p15:guide id="11" pos="744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AB842C-6BB1-7849-B78D-1D793CD25166}"/>
              </a:ext>
            </a:extLst>
          </p:cNvPr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A9EDA39-870A-E945-9A81-5D7CFB06F0C7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BD4F57-5A16-46CA-A222-DCE5947561EA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040FFE6-6CCD-4984-9E26-9F38F1A78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53631-20EF-6945-B9E7-CED16522A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5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1441" userDrawn="1">
          <p15:clr>
            <a:srgbClr val="FBAE40"/>
          </p15:clr>
        </p15:guide>
        <p15:guide id="11" pos="7441" userDrawn="1">
          <p15:clr>
            <a:srgbClr val="FBAE40"/>
          </p15:clr>
        </p15:guide>
        <p15:guide id="12" pos="7921" userDrawn="1">
          <p15:clr>
            <a:srgbClr val="FBAE40"/>
          </p15:clr>
        </p15:guide>
        <p15:guide id="13" pos="5521" userDrawn="1">
          <p15:clr>
            <a:srgbClr val="FBAE40"/>
          </p15:clr>
        </p15:guide>
        <p15:guide id="14" pos="5041" userDrawn="1">
          <p15:clr>
            <a:srgbClr val="FBAE40"/>
          </p15:clr>
        </p15:guide>
        <p15:guide id="15" pos="9841" userDrawn="1">
          <p15:clr>
            <a:srgbClr val="FBAE40"/>
          </p15:clr>
        </p15:guide>
        <p15:guide id="16" pos="1032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6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56820-5BD6-7C41-9F35-0709DCBA7BA6}"/>
              </a:ext>
            </a:extLst>
          </p:cNvPr>
          <p:cNvSpPr>
            <a:spLocks/>
          </p:cNvSpPr>
          <p:nvPr userDrawn="1"/>
        </p:nvSpPr>
        <p:spPr>
          <a:xfrm>
            <a:off x="595" y="135815"/>
            <a:ext cx="9142811" cy="4435116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FAE0E86-F5B0-2643-9F7C-9B5DF5AB2A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813" y="1885950"/>
            <a:ext cx="7685087" cy="1211898"/>
          </a:xfrm>
        </p:spPr>
        <p:txBody>
          <a:bodyPr lIns="0" tIns="0" rIns="0" bIns="0">
            <a:normAutofit/>
          </a:bodyPr>
          <a:lstStyle>
            <a:lvl1pPr>
              <a:defRPr sz="30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311E8C8-3143-A74B-8FDA-F85A6F535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0593" y="3171826"/>
            <a:ext cx="1092851" cy="111335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9B12BEB6-E28E-0A42-AF4D-0E33CBE7B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98760" y="3171826"/>
            <a:ext cx="1092851" cy="111335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E411D8-D2C9-4F82-9DBE-8E50E960D621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C01EB9BC-A416-4E37-B22A-BF6A24065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695F02-40EB-2144-B8E3-F8FC38230C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144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4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5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2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0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119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9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—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56820-5BD6-7C41-9F35-0709DCBA7BA6}"/>
              </a:ext>
            </a:extLst>
          </p:cNvPr>
          <p:cNvSpPr>
            <a:spLocks/>
          </p:cNvSpPr>
          <p:nvPr userDrawn="1"/>
        </p:nvSpPr>
        <p:spPr>
          <a:xfrm>
            <a:off x="595" y="135815"/>
            <a:ext cx="9142811" cy="4435116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4254CDA-9455-1F48-A703-E7C2342F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940754-C6EA-AC4C-8314-59739CD84F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813" y="2074227"/>
            <a:ext cx="7685087" cy="1211898"/>
          </a:xfrm>
        </p:spPr>
        <p:txBody>
          <a:bodyPr lIns="0" tIns="0" rIns="0" bIns="0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745D83-C310-42B2-B523-B7B1F2F3549F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81DA4DC-A9A1-4639-B619-D8C01471EF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6E6D1E-0829-DA4D-8528-A0453FE537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3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144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3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0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72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—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56820-5BD6-7C41-9F35-0709DCBA7BA6}"/>
              </a:ext>
            </a:extLst>
          </p:cNvPr>
          <p:cNvSpPr>
            <a:spLocks/>
          </p:cNvSpPr>
          <p:nvPr userDrawn="1"/>
        </p:nvSpPr>
        <p:spPr>
          <a:xfrm>
            <a:off x="595" y="135815"/>
            <a:ext cx="9142811" cy="4435116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4254CDA-9455-1F48-A703-E7C2342F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940754-C6EA-AC4C-8314-59739CD84F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813" y="2074227"/>
            <a:ext cx="7685087" cy="1211898"/>
          </a:xfrm>
        </p:spPr>
        <p:txBody>
          <a:bodyPr lIns="0" tIns="0" rIns="0" bIns="0"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1" y="4572000"/>
            <a:ext cx="685937" cy="5143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1BF31-DA23-4246-8346-F3985A2F2762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0BFBB68-098F-49A6-951F-0D04F60F2A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>
          <p15:clr>
            <a:srgbClr val="FBAE40"/>
          </p15:clr>
        </p15:guide>
        <p15:guide id="2" pos="7681">
          <p15:clr>
            <a:srgbClr val="FBAE40"/>
          </p15:clr>
        </p15:guide>
        <p15:guide id="3" orient="horz" pos="240">
          <p15:clr>
            <a:srgbClr val="FBAE40"/>
          </p15:clr>
        </p15:guide>
        <p15:guide id="4" pos="721">
          <p15:clr>
            <a:srgbClr val="FBAE40"/>
          </p15:clr>
        </p15:guide>
        <p15:guide id="5" pos="14881">
          <p15:clr>
            <a:srgbClr val="FBAE40"/>
          </p15:clr>
        </p15:guide>
        <p15:guide id="6" pos="14641">
          <p15:clr>
            <a:srgbClr val="FBAE40"/>
          </p15:clr>
        </p15:guide>
        <p15:guide id="7" orient="horz" pos="720">
          <p15:clr>
            <a:srgbClr val="FBAE40"/>
          </p15:clr>
        </p15:guide>
        <p15:guide id="8" orient="horz" pos="7200">
          <p15:clr>
            <a:srgbClr val="FBAE40"/>
          </p15:clr>
        </p15:guide>
        <p15:guide id="9" pos="481">
          <p15:clr>
            <a:srgbClr val="FBAE40"/>
          </p15:clr>
        </p15:guide>
        <p15:guide id="10" pos="14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—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556820-5BD6-7C41-9F35-0709DCBA7BA6}"/>
              </a:ext>
            </a:extLst>
          </p:cNvPr>
          <p:cNvSpPr>
            <a:spLocks/>
          </p:cNvSpPr>
          <p:nvPr userDrawn="1"/>
        </p:nvSpPr>
        <p:spPr>
          <a:xfrm>
            <a:off x="595" y="135815"/>
            <a:ext cx="9142811" cy="4435116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576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7B7FAD3-3A70-6441-A8ED-D420541B3A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813" y="2074227"/>
            <a:ext cx="7685087" cy="1211898"/>
          </a:xfrm>
        </p:spPr>
        <p:txBody>
          <a:bodyPr lIns="0" tIns="0" rIns="0" bIns="0">
            <a:normAutofit/>
          </a:bodyPr>
          <a:lstStyle>
            <a:lvl1pPr>
              <a:defRPr sz="30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9CF6FF-26BB-48E4-962F-FA243A6B925B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BB0F252-082D-49A8-8D0E-2B2BEA848B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AEDB6-86D8-8B47-B8BE-19AB2792BB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1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—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27B5FC5-D8F1-064D-8DDF-573695AF66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813" y="2074227"/>
            <a:ext cx="7685087" cy="1211898"/>
          </a:xfrm>
        </p:spPr>
        <p:txBody>
          <a:bodyPr lIns="0" tIns="0" rIns="0" bIns="0">
            <a:normAutofit/>
          </a:bodyPr>
          <a:lstStyle>
            <a:lvl1pPr>
              <a:defRPr sz="30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br>
              <a:rPr lang="en-US" dirty="0"/>
            </a:br>
            <a:r>
              <a:rPr lang="en-US" dirty="0"/>
              <a:t>2nd line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C2771-1303-4B87-AC72-5CCB8E6DE643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2E603495-FF2D-45DB-94DF-3E15E036D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6122CD-0C9D-414F-AC92-EEE337A4B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89C38FD-514A-3045-9263-6A1BF07AB9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1976" y="135818"/>
            <a:ext cx="9155976" cy="44351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1C926-0B7B-F040-990F-6DAD17F61D10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688D8-72A4-4E0E-B08A-DBF3855786EA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7107D242-5F81-44B6-985D-E94404C1A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FF2AAC-4609-C64B-9D38-FBC8FC190E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3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144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—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16D0DC0-1B50-B44F-A922-A1E6CBC25C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9168" y="428628"/>
            <a:ext cx="8280141" cy="38576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CD803-22EF-4591-9586-37DFB583151B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5A2CA07-215D-4E53-9EF7-0759A3BCE9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19B22-0BA8-9942-B372-B192AACAC8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441" userDrawn="1">
          <p15:clr>
            <a:srgbClr val="FBAE40"/>
          </p15:clr>
        </p15:guide>
        <p15:guide id="11" pos="79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—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A2D9A2B-8B34-F540-99A1-C92EEC6DA8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182283"/>
            <a:ext cx="8285672" cy="2852848"/>
          </a:xfrm>
        </p:spPr>
        <p:txBody>
          <a:bodyPr>
            <a:normAutofit/>
          </a:bodyPr>
          <a:lstStyle>
            <a:lvl1pPr marL="287909" indent="-287909">
              <a:buFont typeface="Arial" panose="020B0604020202020204" pitchFamily="34" charset="0"/>
              <a:buChar char="•"/>
              <a:defRPr sz="20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67C338-FF42-46D0-9617-539EB5B5A8EE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05BC343A-63FC-447C-827B-3C7535856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DDB9B8-B33D-6744-B964-ACA502993A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1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—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 lIns="0" tIns="0" rIns="0" bIns="0">
            <a:normAutofit/>
          </a:bodyPr>
          <a:lstStyle>
            <a:lvl1pPr>
              <a:defRPr sz="2900" b="0" i="0" baseline="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3928" y="4570931"/>
            <a:ext cx="8571384" cy="0"/>
          </a:xfrm>
          <a:prstGeom prst="line">
            <a:avLst/>
          </a:prstGeom>
          <a:ln>
            <a:solidFill>
              <a:srgbClr val="576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308F9-BC56-5F47-879A-9003E64704B1}"/>
              </a:ext>
            </a:extLst>
          </p:cNvPr>
          <p:cNvSpPr>
            <a:spLocks/>
          </p:cNvSpPr>
          <p:nvPr userDrawn="1"/>
        </p:nvSpPr>
        <p:spPr>
          <a:xfrm>
            <a:off x="595" y="2"/>
            <a:ext cx="9142811" cy="142875"/>
          </a:xfrm>
          <a:prstGeom prst="rect">
            <a:avLst/>
          </a:prstGeom>
          <a:solidFill>
            <a:srgbClr val="FBB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89" tIns="19195" rIns="38389" bIns="19195" rtlCol="0" anchor="ctr"/>
          <a:lstStyle/>
          <a:p>
            <a:pPr algn="ctr"/>
            <a:endParaRPr lang="en-US" sz="540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5477045-8978-C243-A476-24F64079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/>
          <a:lstStyle>
            <a:lvl1pPr algn="r">
              <a:defRPr>
                <a:solidFill>
                  <a:srgbClr val="576F7F"/>
                </a:solidFill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1DBF5-7715-C946-BE0A-5816950E7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89" y="4670891"/>
            <a:ext cx="1428564" cy="336796"/>
          </a:xfrm>
          <a:prstGeom prst="rect">
            <a:avLst/>
          </a:prstGeom>
        </p:spPr>
      </p:pic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12FB6B8-B494-0F4A-88E7-5A1092421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164" y="1182284"/>
            <a:ext cx="8285672" cy="144768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07D1BF5-CC75-D548-877A-F9B67A02FB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167" y="2918217"/>
            <a:ext cx="4005509" cy="1368037"/>
          </a:xfrm>
        </p:spPr>
        <p:txBody>
          <a:bodyPr>
            <a:normAutofit/>
          </a:bodyPr>
          <a:lstStyle>
            <a:lvl1pPr marL="191939" indent="-191939">
              <a:buFont typeface="Arial" panose="020B0604020202020204" pitchFamily="34" charset="0"/>
              <a:buChar char="•"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E106A9F-1969-0644-9A50-A23079A8A2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4859" y="2918217"/>
            <a:ext cx="4005509" cy="1368037"/>
          </a:xfrm>
        </p:spPr>
        <p:txBody>
          <a:bodyPr>
            <a:normAutofit/>
          </a:bodyPr>
          <a:lstStyle>
            <a:lvl1pPr marL="191939" indent="-191939">
              <a:buFont typeface="Arial" panose="020B0604020202020204" pitchFamily="34" charset="0"/>
              <a:buChar char="•"/>
              <a:defRPr sz="1200">
                <a:solidFill>
                  <a:srgbClr val="576F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023692" indent="0" algn="l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81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0BBC7E-A551-4DC3-B4E3-C07865BB913D}"/>
              </a:ext>
            </a:extLst>
          </p:cNvPr>
          <p:cNvCxnSpPr/>
          <p:nvPr userDrawn="1"/>
        </p:nvCxnSpPr>
        <p:spPr>
          <a:xfrm>
            <a:off x="3124200" y="4629150"/>
            <a:ext cx="0" cy="49530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A508D89-310B-41C0-B8EB-B4B1B0769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2" y="4619894"/>
            <a:ext cx="1181100" cy="513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29AE5E-E438-D742-B993-98EE1AD193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2285" y="4600041"/>
            <a:ext cx="685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0" userDrawn="1">
          <p15:clr>
            <a:srgbClr val="FBAE40"/>
          </p15:clr>
        </p15:guide>
        <p15:guide id="2" pos="7681" userDrawn="1">
          <p15:clr>
            <a:srgbClr val="FBAE40"/>
          </p15:clr>
        </p15:guide>
        <p15:guide id="3" orient="horz" pos="240" userDrawn="1">
          <p15:clr>
            <a:srgbClr val="FBAE40"/>
          </p15:clr>
        </p15:guide>
        <p15:guide id="4" pos="721" userDrawn="1">
          <p15:clr>
            <a:srgbClr val="FBAE40"/>
          </p15:clr>
        </p15:guide>
        <p15:guide id="5" pos="14881" userDrawn="1">
          <p15:clr>
            <a:srgbClr val="FBAE40"/>
          </p15:clr>
        </p15:guide>
        <p15:guide id="6" pos="14641" userDrawn="1">
          <p15:clr>
            <a:srgbClr val="FBAE40"/>
          </p15:clr>
        </p15:guide>
        <p15:guide id="7" orient="horz" pos="720" userDrawn="1">
          <p15:clr>
            <a:srgbClr val="FBAE40"/>
          </p15:clr>
        </p15:guide>
        <p15:guide id="8" orient="horz" pos="7200" userDrawn="1">
          <p15:clr>
            <a:srgbClr val="FBAE40"/>
          </p15:clr>
        </p15:guide>
        <p15:guide id="9" pos="481" userDrawn="1">
          <p15:clr>
            <a:srgbClr val="FBAE40"/>
          </p15:clr>
        </p15:guide>
        <p15:guide id="10" pos="7921" userDrawn="1">
          <p15:clr>
            <a:srgbClr val="FBAE40"/>
          </p15:clr>
        </p15:guide>
        <p15:guide id="11" pos="7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055" y="365908"/>
            <a:ext cx="8229600" cy="391811"/>
          </a:xfrm>
          <a:prstGeom prst="rect">
            <a:avLst/>
          </a:prstGeom>
        </p:spPr>
        <p:txBody>
          <a:bodyPr vert="horz" lIns="38396" tIns="19198" rIns="38396" bIns="19198" rtlCol="0" anchor="t">
            <a:noAutofit/>
          </a:bodyPr>
          <a:lstStyle/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9479" y="4599558"/>
            <a:ext cx="467543" cy="274637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l">
              <a:defRPr lang="en-US" sz="900" b="0" i="0" kern="12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A8CF1B3-96A0-D24B-B5C9-B5B93FF4523E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CEB089-E730-C64A-A490-6055B6A2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55" y="1171575"/>
            <a:ext cx="8229600" cy="2971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Master </a:t>
            </a:r>
            <a:r>
              <a:rPr lang="tr-TR" dirty="0" err="1"/>
              <a:t>text</a:t>
            </a:r>
            <a:r>
              <a:rPr lang="tr-TR" dirty="0"/>
              <a:t> </a:t>
            </a:r>
            <a:r>
              <a:rPr lang="tr-TR" dirty="0" err="1"/>
              <a:t>styles</a:t>
            </a:r>
            <a:endParaRPr lang="tr-TR" dirty="0"/>
          </a:p>
          <a:p>
            <a:pPr marL="0" lvl="0" indent="-119984" algn="l" defTabSz="191974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tr-TR" dirty="0"/>
              <a:t>Second </a:t>
            </a:r>
            <a:r>
              <a:rPr lang="tr-TR" dirty="0" err="1"/>
              <a:t>level</a:t>
            </a:r>
            <a:endParaRPr lang="tr-TR" dirty="0"/>
          </a:p>
          <a:p>
            <a:pPr marL="287959" lvl="1" indent="-71990" algn="l" defTabSz="191974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tr-TR" dirty="0"/>
              <a:t>Third </a:t>
            </a:r>
            <a:r>
              <a:rPr lang="tr-T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</p:sldLayoutIdLst>
  <p:hf hdr="0" ftr="0" dt="0"/>
  <p:txStyles>
    <p:titleStyle>
      <a:lvl1pPr algn="l" defTabSz="511935" rtl="0" eaLnBrk="1" latinLnBrk="0" hangingPunct="1">
        <a:spcBef>
          <a:spcPct val="0"/>
        </a:spcBef>
        <a:buNone/>
        <a:defRPr lang="en-US" sz="2900" b="0" i="0" kern="1200" dirty="0">
          <a:solidFill>
            <a:srgbClr val="576F7F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511935" rtl="0" eaLnBrk="1" latinLnBrk="0" hangingPunct="1">
        <a:lnSpc>
          <a:spcPct val="100000"/>
        </a:lnSpc>
        <a:spcBef>
          <a:spcPts val="0"/>
        </a:spcBef>
        <a:buFontTx/>
        <a:buNone/>
        <a:tabLst/>
        <a:defRPr lang="tr-TR" sz="2000" b="0" i="0" kern="1200" dirty="0" smtClean="0">
          <a:solidFill>
            <a:srgbClr val="576F7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31895" indent="-382174" algn="l" defTabSz="511935" rtl="0" eaLnBrk="1" latinLnBrk="0" hangingPunct="1">
        <a:lnSpc>
          <a:spcPct val="100000"/>
        </a:lnSpc>
        <a:spcBef>
          <a:spcPts val="0"/>
        </a:spcBef>
        <a:buFont typeface="Arial"/>
        <a:buChar char="–"/>
        <a:tabLst/>
        <a:defRPr lang="tr-TR" sz="1100" b="0" i="0" kern="1200" dirty="0" smtClean="0">
          <a:solidFill>
            <a:srgbClr val="576F7F"/>
          </a:solidFill>
          <a:latin typeface="Arial"/>
          <a:ea typeface="+mn-ea"/>
          <a:cs typeface="Arial"/>
        </a:defRPr>
      </a:lvl2pPr>
      <a:lvl3pPr marL="1279839" indent="-255968" algn="l" defTabSz="511935" rtl="0" eaLnBrk="1" latinLnBrk="0" hangingPunct="1">
        <a:lnSpc>
          <a:spcPct val="100000"/>
        </a:lnSpc>
        <a:spcBef>
          <a:spcPts val="0"/>
        </a:spcBef>
        <a:buFont typeface="Arial"/>
        <a:buChar char="•"/>
        <a:tabLst/>
        <a:defRPr lang="tr-TR" sz="1200" b="0" i="0" kern="1200" dirty="0" smtClean="0">
          <a:solidFill>
            <a:srgbClr val="000000"/>
          </a:solidFill>
          <a:latin typeface="Arial"/>
          <a:ea typeface="+mn-ea"/>
          <a:cs typeface="Arial"/>
        </a:defRPr>
      </a:lvl3pPr>
      <a:lvl4pPr marL="1791775" indent="-255968" algn="l" defTabSz="51193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710" indent="-255968" algn="l" defTabSz="51193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647" indent="-255968" algn="l" defTabSz="51193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582" indent="-255968" algn="l" defTabSz="51193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517" indent="-255968" algn="l" defTabSz="51193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454" indent="-255968" algn="l" defTabSz="51193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35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72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08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743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679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14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549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486" algn="l" defTabSz="511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D8A4BC-6645-4150-930A-0E0BDACBA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lds.ed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margaret.l.piatt@maine.gov" TargetMode="External"/><Relationship Id="rId4" Type="http://schemas.openxmlformats.org/officeDocument/2006/relationships/hyperlink" Target="mailto:Katherine.warren@maine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ubs2015/2015347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maine.gov/doe/funding/accounting/handbook" TargetMode="External"/><Relationship Id="rId4" Type="http://schemas.openxmlformats.org/officeDocument/2006/relationships/hyperlink" Target="https://www.maine.gov/doe/sites/maine.gov.doe/files/inline-files/2021%20Maine%20School%20Financial%20Accounting%20Handbook%2015Sept202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eds.communities.ed.gov/#program/events/7527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EDStandards/CEDS-Data-Warehouse/blob/master/Contributing.md" TargetMode="External"/><Relationship Id="rId3" Type="http://schemas.openxmlformats.org/officeDocument/2006/relationships/hyperlink" Target="https://slds.ed.gov/#program/system-design-toolkit" TargetMode="External"/><Relationship Id="rId7" Type="http://schemas.openxmlformats.org/officeDocument/2006/relationships/hyperlink" Target="https://slds.ed.gov/#communities/pdc/documents/202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ithub.com/CEDStandards" TargetMode="External"/><Relationship Id="rId5" Type="http://schemas.openxmlformats.org/officeDocument/2006/relationships/hyperlink" Target="https://ceds.communities.ed.gov/#communities/ceds-osc/workgroups/ceds-dw-expansion" TargetMode="External"/><Relationship Id="rId4" Type="http://schemas.openxmlformats.org/officeDocument/2006/relationships/hyperlink" Target="https://ceds.ed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Warren@maine.gov" TargetMode="External"/><Relationship Id="rId7" Type="http://schemas.openxmlformats.org/officeDocument/2006/relationships/hyperlink" Target="https://slds.ed.gov/#communities/pdc/documents/14522" TargetMode="External"/><Relationship Id="rId2" Type="http://schemas.openxmlformats.org/officeDocument/2006/relationships/hyperlink" Target="mailto:margaret.l.piatt@maine.g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lds.ed.gov" TargetMode="External"/><Relationship Id="rId5" Type="http://schemas.openxmlformats.org/officeDocument/2006/relationships/hyperlink" Target="mailto:duane.brown@aemcorp.com" TargetMode="External"/><Relationship Id="rId4" Type="http://schemas.openxmlformats.org/officeDocument/2006/relationships/hyperlink" Target="mailto:Kathy.Gosa@sst-slds.or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A5BC-68EE-49ED-B348-B621F3F96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Collaborating to Expand the CEDS Data Warehouse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A72D-41CF-4925-BEB4-F1C431C07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1800" dirty="0">
                <a:latin typeface="Times New Roman"/>
                <a:cs typeface="Times New Roman"/>
              </a:rPr>
              <a:t>The presentation will begin at approximately 11:00</a:t>
            </a:r>
            <a:r>
              <a:rPr lang="en-US" sz="1800" dirty="0">
                <a:solidFill>
                  <a:schemeClr val="accent1"/>
                </a:solidFill>
                <a:latin typeface="Times New Roman"/>
                <a:cs typeface="Times New Roman"/>
              </a:rPr>
              <a:t> a.m. ET.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latin typeface="Times New Roman"/>
                <a:cs typeface="Times New Roman"/>
              </a:rPr>
              <a:t>In order to cut down on background noise, we have placed you on mute upon entry into the meeting. 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latin typeface="Times New Roman"/>
                <a:cs typeface="Times New Roman"/>
              </a:rPr>
              <a:t>During the question-and-answer portion of this presentation, type your question into the Chat panel.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latin typeface="Times New Roman"/>
                <a:cs typeface="Times New Roman"/>
              </a:rPr>
              <a:t>A copy of this presentation and a link to the recording will be shared </a:t>
            </a:r>
            <a:br>
              <a:rPr lang="en-US" sz="1700" dirty="0">
                <a:latin typeface="Times New Roman"/>
                <a:cs typeface="Times New Roman"/>
              </a:rPr>
            </a:br>
            <a:r>
              <a:rPr lang="en-US" sz="1700" dirty="0">
                <a:latin typeface="Times New Roman"/>
                <a:cs typeface="Times New Roman"/>
              </a:rPr>
              <a:t>on the SLDS Communities360 site at </a:t>
            </a:r>
            <a:r>
              <a:rPr lang="en-US" sz="1600" dirty="0">
                <a:hlinkClick r:id="rId3"/>
              </a:rPr>
              <a:t>https://slds.ed.gov</a:t>
            </a:r>
            <a:r>
              <a:rPr lang="en-US" sz="1700" dirty="0">
                <a:latin typeface="Times New Roman"/>
                <a:cs typeface="Times New Roman"/>
              </a:rPr>
              <a:t>.   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latin typeface="Times New Roman"/>
                <a:cs typeface="Times New Roman"/>
              </a:rPr>
              <a:t>To dial-in to the teleconference via phone: 1-646-357-3664 / Meeting ID: 149 825 0194 </a:t>
            </a:r>
            <a:endParaRPr lang="en-US" sz="18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F71B4-4110-444B-972E-4D07DE94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209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67A139-86EB-480F-AE6B-AF8092F2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4E252378-AA68-427C-BF69-E4434E44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1" y="465541"/>
            <a:ext cx="3852116" cy="3965129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7" name="Picture 6" descr="Maine Department of Education logo">
            <a:extLst>
              <a:ext uri="{FF2B5EF4-FFF2-40B4-BE49-F238E27FC236}">
                <a16:creationId xmlns:a16="http://schemas.microsoft.com/office/drawing/2014/main" id="{9D1E2F47-3D79-481C-A292-545F35A75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0" y="795494"/>
            <a:ext cx="3417562" cy="333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CECE-A2CF-4EC0-B2D3-1513254E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090749"/>
            <a:ext cx="4056460" cy="120041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162C40"/>
                </a:solidFill>
              </a:rPr>
              <a:t>CEDS Financial Use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9307F3-361F-47BC-80C3-084C00676B21}"/>
              </a:ext>
            </a:extLst>
          </p:cNvPr>
          <p:cNvSpPr/>
          <p:nvPr/>
        </p:nvSpPr>
        <p:spPr>
          <a:xfrm>
            <a:off x="4440725" y="2443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/>
            <a:r>
              <a:rPr lang="en-US" sz="1350" b="1" dirty="0">
                <a:solidFill>
                  <a:srgbClr val="274F73"/>
                </a:solidFill>
                <a:latin typeface="Century Gothic" panose="020B0502020202020204"/>
              </a:rPr>
              <a:t>Katherine Warren</a:t>
            </a:r>
          </a:p>
          <a:p>
            <a:pPr algn="ctr" defTabSz="342900"/>
            <a:r>
              <a:rPr lang="en-US" sz="1350" dirty="0">
                <a:solidFill>
                  <a:srgbClr val="274F73"/>
                </a:solidFill>
                <a:latin typeface="Century Gothic" panose="020B0502020202020204"/>
              </a:rPr>
              <a:t>Data Systems Manager</a:t>
            </a:r>
          </a:p>
          <a:p>
            <a:pPr algn="ctr" defTabSz="342900"/>
            <a:r>
              <a:rPr lang="en-US" sz="900" dirty="0">
                <a:solidFill>
                  <a:srgbClr val="274F73"/>
                </a:solidFill>
                <a:latin typeface="Century Gothic" panose="020B0502020202020204"/>
                <a:hlinkClick r:id="rId4"/>
              </a:rPr>
              <a:t>katherine.warren@maine.gov</a:t>
            </a:r>
            <a:endParaRPr lang="en-US" sz="900" dirty="0">
              <a:solidFill>
                <a:srgbClr val="274F73"/>
              </a:solidFill>
              <a:latin typeface="Century Gothic" panose="020B0502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99C67-18B7-453D-A5A1-B6E251352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8825" y="3087049"/>
            <a:ext cx="3968342" cy="64769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274F73"/>
                </a:solidFill>
              </a:rPr>
              <a:t>Margaret L. Piatt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274F73"/>
                </a:solidFill>
              </a:rPr>
              <a:t>Data Warehouse Manager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274F73"/>
                </a:solidFill>
                <a:hlinkClick r:id="rId5"/>
              </a:rPr>
              <a:t>margaret.l.piatt@maine.gov</a:t>
            </a:r>
            <a:endParaRPr lang="en-US" sz="900" dirty="0">
              <a:solidFill>
                <a:srgbClr val="274F73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8C853-59EA-4FCB-BB4E-1B0AEEA4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8D8A51-1FB2-4FA0-A860-D57179B52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C2F33D-5361-48D8-899D-50A713699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608EC6-04A0-4D53-B4C8-57F06AF1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C42FEC-C8F1-465B-900B-C7F552326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CDCA4C-0922-4330-AF15-394E8C6D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169DC-8F17-7746-9E72-E51EAF45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438150"/>
            <a:ext cx="6000750" cy="817685"/>
          </a:xfrm>
        </p:spPr>
        <p:txBody>
          <a:bodyPr anchor="ctr" anchorCtr="0"/>
          <a:lstStyle/>
          <a:p>
            <a:r>
              <a:rPr lang="en-US" dirty="0">
                <a:solidFill>
                  <a:srgbClr val="162C40"/>
                </a:solidFill>
              </a:rPr>
              <a:t>Why does it matter?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9" y="1332035"/>
            <a:ext cx="6000750" cy="3011366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rgbClr val="274F73"/>
                </a:solidFill>
              </a:rPr>
              <a:t>Maine’s experience with a Standardized Chart of Accounts puts us in a unique position to share with the broader community how we have adopted and implemented the NCES standard.</a:t>
            </a:r>
          </a:p>
          <a:p>
            <a:r>
              <a:rPr lang="en-US" sz="2100" dirty="0">
                <a:solidFill>
                  <a:srgbClr val="274F73"/>
                </a:solidFill>
              </a:rPr>
              <a:t>We want to be a part of the effort to automate federal submissions </a:t>
            </a:r>
            <a:br>
              <a:rPr lang="en-US" sz="2100" dirty="0">
                <a:solidFill>
                  <a:srgbClr val="274F73"/>
                </a:solidFill>
              </a:rPr>
            </a:br>
            <a:r>
              <a:rPr lang="en-US" sz="2100" dirty="0">
                <a:solidFill>
                  <a:srgbClr val="274F73"/>
                </a:solidFill>
              </a:rPr>
              <a:t>wherever possible.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2684F-2A3C-0E4B-B1A0-CDB1DE8D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7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666018"/>
          </a:xfrm>
        </p:spPr>
        <p:txBody>
          <a:bodyPr/>
          <a:lstStyle/>
          <a:p>
            <a:r>
              <a:rPr lang="en-US" dirty="0">
                <a:solidFill>
                  <a:srgbClr val="162C40"/>
                </a:solidFill>
              </a:rPr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9" y="1305658"/>
            <a:ext cx="6000750" cy="3037742"/>
          </a:xfrm>
        </p:spPr>
        <p:txBody>
          <a:bodyPr>
            <a:normAutofit/>
          </a:bodyPr>
          <a:lstStyle/>
          <a:p>
            <a:pPr marL="257175" indent="-257175">
              <a:buBlip>
                <a:blip r:embed="rId2"/>
              </a:buBlip>
            </a:pPr>
            <a:endParaRPr lang="en-US" dirty="0">
              <a:solidFill>
                <a:srgbClr val="274F73"/>
              </a:solidFill>
            </a:endParaRPr>
          </a:p>
          <a:p>
            <a:pPr marL="257175" indent="-257175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Maine Education Financial System (MEFS)	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2008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Established standard account number format</a:t>
            </a:r>
          </a:p>
          <a:p>
            <a:pPr marL="257175" indent="-257175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NCES </a:t>
            </a:r>
            <a:r>
              <a:rPr lang="en-US" dirty="0">
                <a:solidFill>
                  <a:srgbClr val="274F73"/>
                </a:solidFill>
                <a:hlinkClick r:id="rId3"/>
              </a:rPr>
              <a:t>Financial Accounting for Local &amp; State School Systems</a:t>
            </a:r>
            <a:endParaRPr lang="en-US" dirty="0">
              <a:solidFill>
                <a:srgbClr val="274F73"/>
              </a:solidFill>
            </a:endParaRP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Basis for </a:t>
            </a:r>
            <a:r>
              <a:rPr lang="en-US" dirty="0">
                <a:solidFill>
                  <a:srgbClr val="274F73"/>
                </a:solidFill>
                <a:hlinkClick r:id="rId4"/>
              </a:rPr>
              <a:t>Financial Accounting for Local School Systems in Maine 2021 ed.</a:t>
            </a:r>
            <a:endParaRPr lang="en-US" dirty="0">
              <a:solidFill>
                <a:srgbClr val="274F73"/>
              </a:solidFill>
            </a:endParaRPr>
          </a:p>
          <a:p>
            <a:pPr marL="257175" indent="-257175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  <a:hlinkClick r:id="rId5"/>
              </a:rPr>
              <a:t>Maine DOE Model Chart of Accounts</a:t>
            </a:r>
            <a:endParaRPr lang="en-US" dirty="0">
              <a:solidFill>
                <a:srgbClr val="274F7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60953-B3DC-A14B-ADD3-D57E1A39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666018"/>
          </a:xfrm>
        </p:spPr>
        <p:txBody>
          <a:bodyPr/>
          <a:lstStyle/>
          <a:p>
            <a:r>
              <a:rPr lang="en-US">
                <a:solidFill>
                  <a:srgbClr val="162C40"/>
                </a:solidFill>
              </a:rPr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9" y="1305658"/>
            <a:ext cx="6000750" cy="3037742"/>
          </a:xfrm>
        </p:spPr>
        <p:txBody>
          <a:bodyPr>
            <a:normAutofit/>
          </a:bodyPr>
          <a:lstStyle/>
          <a:p>
            <a:pPr marL="257175" indent="-257175">
              <a:buBlip>
                <a:blip r:embed="rId2"/>
              </a:buBlip>
            </a:pPr>
            <a:endParaRPr lang="en-US" dirty="0">
              <a:solidFill>
                <a:srgbClr val="274F73"/>
              </a:solidFill>
            </a:endParaRPr>
          </a:p>
          <a:p>
            <a:pPr marL="257175" indent="-257175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Engaged with financial stakeholders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School business managers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Accounting system vendors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State school finance officers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23F99-0C74-B046-9401-F96E696E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817685"/>
          </a:xfrm>
        </p:spPr>
        <p:txBody>
          <a:bodyPr anchor="ctr" anchorCtr="0"/>
          <a:lstStyle/>
          <a:p>
            <a:r>
              <a:rPr lang="en-US" dirty="0">
                <a:solidFill>
                  <a:srgbClr val="162C40"/>
                </a:solidFill>
              </a:rPr>
              <a:t>Current 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9" y="1529862"/>
            <a:ext cx="6130096" cy="2813539"/>
          </a:xfrm>
        </p:spPr>
        <p:txBody>
          <a:bodyPr>
            <a:normAutofit/>
          </a:bodyPr>
          <a:lstStyle/>
          <a:p>
            <a:pPr lvl="1" algn="l"/>
            <a:r>
              <a:rPr lang="en-US">
                <a:solidFill>
                  <a:srgbClr val="274F73"/>
                </a:solidFill>
              </a:rPr>
              <a:t> </a:t>
            </a:r>
          </a:p>
        </p:txBody>
      </p:sp>
      <p:pic>
        <p:nvPicPr>
          <p:cNvPr id="5" name="Picture 4" descr="Image of Annual Year End Financial Reporting process">
            <a:extLst>
              <a:ext uri="{FF2B5EF4-FFF2-40B4-BE49-F238E27FC236}">
                <a16:creationId xmlns:a16="http://schemas.microsoft.com/office/drawing/2014/main" id="{8CD008E2-191D-4BF8-B4F4-888AC9826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456446"/>
            <a:ext cx="4457700" cy="29603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1D2E-7D61-D640-91A3-9C960EDF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817685"/>
          </a:xfrm>
        </p:spPr>
        <p:txBody>
          <a:bodyPr anchor="ctr" anchorCtr="0"/>
          <a:lstStyle/>
          <a:p>
            <a:r>
              <a:rPr lang="en-US" dirty="0">
                <a:solidFill>
                  <a:srgbClr val="162C40"/>
                </a:solidFill>
              </a:rPr>
              <a:t>Current 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9" y="1529862"/>
            <a:ext cx="6130096" cy="2813539"/>
          </a:xfrm>
        </p:spPr>
        <p:txBody>
          <a:bodyPr>
            <a:normAutofit/>
          </a:bodyPr>
          <a:lstStyle/>
          <a:p>
            <a:pPr lvl="1" algn="l"/>
            <a:r>
              <a:rPr lang="en-US">
                <a:solidFill>
                  <a:srgbClr val="274F73"/>
                </a:solidFill>
              </a:rPr>
              <a:t> </a:t>
            </a:r>
          </a:p>
        </p:txBody>
      </p:sp>
      <p:pic>
        <p:nvPicPr>
          <p:cNvPr id="6" name="Picture 5" descr="Image of Budgets and Guidance documentation">
            <a:extLst>
              <a:ext uri="{FF2B5EF4-FFF2-40B4-BE49-F238E27FC236}">
                <a16:creationId xmlns:a16="http://schemas.microsoft.com/office/drawing/2014/main" id="{1F65632F-2FD5-4711-A274-7FE69DCD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64" y="1428750"/>
            <a:ext cx="2813740" cy="35150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BFB3B-3059-8544-9074-58D24B2D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9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817685"/>
          </a:xfrm>
        </p:spPr>
        <p:txBody>
          <a:bodyPr anchor="ctr" anchorCtr="0"/>
          <a:lstStyle/>
          <a:p>
            <a:r>
              <a:rPr lang="en-US" dirty="0">
                <a:solidFill>
                  <a:srgbClr val="162C40"/>
                </a:solidFill>
              </a:rPr>
              <a:t>Current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8" y="1529862"/>
            <a:ext cx="6357905" cy="2813539"/>
          </a:xfrm>
        </p:spPr>
        <p:txBody>
          <a:bodyPr numCol="2">
            <a:normAutofit fontScale="70000" lnSpcReduction="20000"/>
          </a:bodyPr>
          <a:lstStyle/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Balance Sheet by SAU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Budget to Actual Report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CTE Report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Debt Service Expenditures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Expenditures by SAU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G&amp;T Expenditures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Handbook Code Query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Most Recent Migrated Submission  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Per Pupil Operating Cost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Reported to Adjusted Submission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Resident Expenditure by Budget Category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Revenues by SAU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Special Education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Transportation Operating Report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Tuition Computation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Report Codes List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Handbook Code by Validity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Maintenance of Effort Report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Excess Cost Report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F33 Report</a:t>
            </a:r>
          </a:p>
          <a:p>
            <a:pPr marL="257175" indent="-257175">
              <a:buBlip>
                <a:blip r:embed="rId2"/>
              </a:buBlip>
            </a:pPr>
            <a:r>
              <a:rPr lang="en-US">
                <a:solidFill>
                  <a:srgbClr val="274F73"/>
                </a:solidFill>
              </a:rPr>
              <a:t>F33 SLFS Report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1AAE-AAAB-DF4C-8651-6C29A955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670214"/>
          </a:xfrm>
        </p:spPr>
        <p:txBody>
          <a:bodyPr/>
          <a:lstStyle/>
          <a:p>
            <a:r>
              <a:rPr lang="en-US" dirty="0">
                <a:solidFill>
                  <a:srgbClr val="162C40"/>
                </a:solidFill>
              </a:rPr>
              <a:t>Use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E05E-9180-4894-B341-3D95D34D5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159" y="1184564"/>
            <a:ext cx="6130096" cy="3158837"/>
          </a:xfrm>
        </p:spPr>
        <p:txBody>
          <a:bodyPr>
            <a:normAutofit/>
          </a:bodyPr>
          <a:lstStyle/>
          <a:p>
            <a:pPr marL="257175" indent="-257175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Timeline (Fall 2021 – Spring 2022)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Fall 2021 </a:t>
            </a:r>
          </a:p>
          <a:p>
            <a:pPr marL="942975" lvl="2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Review Project requirements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Winter 2022</a:t>
            </a:r>
          </a:p>
          <a:p>
            <a:pPr marL="942975" lvl="2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Align elements needed</a:t>
            </a:r>
          </a:p>
          <a:p>
            <a:pPr marL="942975" lvl="2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Complete requirements </a:t>
            </a:r>
          </a:p>
          <a:p>
            <a:pPr marL="600075" lvl="1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Spring 2022</a:t>
            </a:r>
          </a:p>
          <a:p>
            <a:pPr marL="942975" lvl="2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Submit use case to the community</a:t>
            </a:r>
          </a:p>
          <a:p>
            <a:pPr marL="942975" lvl="2" indent="-257175" algn="l">
              <a:buBlip>
                <a:blip r:embed="rId2"/>
              </a:buBlip>
            </a:pPr>
            <a:r>
              <a:rPr lang="en-US" dirty="0">
                <a:solidFill>
                  <a:srgbClr val="274F73"/>
                </a:solidFill>
              </a:rPr>
              <a:t>Review feedback with technical support 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26F9B-C4B0-B249-BC8A-842F82B6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982A-0019-40BB-B5F0-2FF8EDA4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472786"/>
            <a:ext cx="6400800" cy="6511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62C40"/>
                </a:solidFill>
              </a:rPr>
              <a:t>Data Elements	</a:t>
            </a:r>
          </a:p>
        </p:txBody>
      </p:sp>
      <p:pic>
        <p:nvPicPr>
          <p:cNvPr id="6" name="Picture 5" descr="Image of a table containing sample codes for school administration">
            <a:extLst>
              <a:ext uri="{FF2B5EF4-FFF2-40B4-BE49-F238E27FC236}">
                <a16:creationId xmlns:a16="http://schemas.microsoft.com/office/drawing/2014/main" id="{51C770BD-E29B-4722-A752-2BC997B1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2037"/>
            <a:ext cx="4458086" cy="267942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F1546A-797E-904F-AA92-9C97777C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A4BC-6645-4150-930A-0E0BDACBA9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0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CEDS D</a:t>
            </a:r>
            <a:r>
              <a:rPr lang="en-US" cap="none" dirty="0"/>
              <a:t>ata</a:t>
            </a:r>
            <a:r>
              <a:rPr lang="en-US" dirty="0"/>
              <a:t> W</a:t>
            </a:r>
            <a:r>
              <a:rPr lang="en-US" cap="none" dirty="0"/>
              <a:t>arehouse</a:t>
            </a:r>
            <a:r>
              <a:rPr lang="en-US" dirty="0"/>
              <a:t> E</a:t>
            </a:r>
            <a:r>
              <a:rPr lang="en-US" cap="none" dirty="0"/>
              <a:t>xpansion Next Steps 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44DCB-2979-E147-9AF6-0020240A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450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0673" y="1015994"/>
            <a:ext cx="5262927" cy="114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Collaborating to Expand the CEDS Data Warehouse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673" y="2419350"/>
            <a:ext cx="381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October 21, 2021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FD884CA-3BC3-44E6-8B03-85B8E14DE5ED}"/>
              </a:ext>
            </a:extLst>
          </p:cNvPr>
          <p:cNvSpPr txBox="1">
            <a:spLocks/>
          </p:cNvSpPr>
          <p:nvPr/>
        </p:nvSpPr>
        <p:spPr>
          <a:xfrm>
            <a:off x="680673" y="3305907"/>
            <a:ext cx="1271650" cy="11133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lang="tr-TR" sz="1000" b="0" i="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31916" indent="-382184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tabLst/>
              <a:defRPr lang="tr-TR" sz="1100" b="0" i="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3717" indent="0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tabLst/>
              <a:defRPr lang="tr-TR" sz="1200" b="0" i="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791820" indent="-255974" algn="l" defTabSz="51194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303768" indent="-255974" algn="l" defTabSz="51194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815717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665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613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562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Kathy </a:t>
            </a:r>
            <a:r>
              <a:rPr lang="en-US" sz="1200" dirty="0" err="1"/>
              <a:t>Gosa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SLDS State Support Team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70324" y="3306805"/>
            <a:ext cx="1271650" cy="1113356"/>
          </a:xfrm>
        </p:spPr>
        <p:txBody>
          <a:bodyPr>
            <a:normAutofit/>
          </a:bodyPr>
          <a:lstStyle/>
          <a:p>
            <a:r>
              <a:rPr lang="en-US" sz="1200" dirty="0"/>
              <a:t>Duane Brown</a:t>
            </a:r>
          </a:p>
          <a:p>
            <a:r>
              <a:rPr lang="en-US" sz="1200" dirty="0">
                <a:solidFill>
                  <a:prstClr val="white"/>
                </a:solidFill>
              </a:rPr>
              <a:t>Common Education Data Standards </a:t>
            </a:r>
            <a:endParaRPr lang="en-US" sz="1200" dirty="0">
              <a:solidFill>
                <a:srgbClr val="FFFFFF"/>
              </a:solidFill>
            </a:endParaRPr>
          </a:p>
          <a:p>
            <a:endParaRPr lang="en-US" sz="12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3859975" y="3305296"/>
            <a:ext cx="1271650" cy="11133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lang="tr-TR" sz="1000" b="0" i="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31916" indent="-382184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tabLst/>
              <a:defRPr lang="tr-TR" sz="1100" b="0" i="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3717" indent="0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tabLst/>
              <a:defRPr lang="tr-TR" sz="1200" b="0" i="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791820" indent="-255974" algn="l" defTabSz="51194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303768" indent="-255974" algn="l" defTabSz="51194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815717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665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613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562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Kathy Warren</a:t>
            </a:r>
          </a:p>
          <a:p>
            <a:r>
              <a:rPr lang="en-US" sz="1200" dirty="0"/>
              <a:t>Maine Department of Education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F5A546A-3356-4474-AD6F-0AE8E9039960}"/>
              </a:ext>
            </a:extLst>
          </p:cNvPr>
          <p:cNvSpPr txBox="1">
            <a:spLocks/>
          </p:cNvSpPr>
          <p:nvPr/>
        </p:nvSpPr>
        <p:spPr>
          <a:xfrm>
            <a:off x="5449626" y="3305296"/>
            <a:ext cx="1271650" cy="11133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lang="tr-TR" sz="1000" b="0" i="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31916" indent="-382184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tabLst/>
              <a:defRPr lang="tr-TR" sz="1100" b="0" i="0" kern="1200">
                <a:solidFill>
                  <a:srgbClr val="576F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3717" indent="0" algn="l" defTabSz="51194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tabLst/>
              <a:defRPr lang="tr-TR" sz="1200" b="0" i="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791820" indent="-255974" algn="l" defTabSz="51194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303768" indent="-255974" algn="l" defTabSz="51194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815717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665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613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562" indent="-255974" algn="l" defTabSz="51194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Leah Piatt</a:t>
            </a:r>
          </a:p>
          <a:p>
            <a:r>
              <a:rPr lang="en-US" sz="1200" dirty="0"/>
              <a:t>Maine Department of Education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927D8-1D72-CD41-94EF-049E820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2648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C7B40-67C2-4E56-BFBC-F18A73451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Finance Use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2BD9D-DEBF-4D4D-87F6-FDEB2589B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182283"/>
            <a:ext cx="5362036" cy="28528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Kick-Off: Tuesday, November 2 at 2:30 p.m. 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hlinkClick r:id="rId2"/>
              </a:rPr>
              <a:t>https://ceds.communities.ed.gov/#program/events/7527</a:t>
            </a:r>
            <a:r>
              <a:rPr lang="en-US" sz="1800" dirty="0"/>
              <a:t> </a:t>
            </a:r>
          </a:p>
        </p:txBody>
      </p:sp>
      <p:pic>
        <p:nvPicPr>
          <p:cNvPr id="6" name="Picture 5" descr="A child playing soccer">
            <a:extLst>
              <a:ext uri="{FF2B5EF4-FFF2-40B4-BE49-F238E27FC236}">
                <a16:creationId xmlns:a16="http://schemas.microsoft.com/office/drawing/2014/main" id="{FC77F8F3-6A11-42DD-A764-CE18832ED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5" y="183352"/>
            <a:ext cx="2950592" cy="43251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598A5-1923-4D55-B02E-5F8BFF8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289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C7B40-67C2-4E56-BFBC-F18A73451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Finance Use Case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598A5-1923-4D55-B02E-5F8BFF8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21</a:t>
            </a:fld>
            <a:endParaRPr lang="uk-U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2BD9D-DEBF-4D4D-87F6-FDEB2589B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182282"/>
            <a:ext cx="8285672" cy="32944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Meetings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November 2, 2021 – October 4, 2022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Monthly Update Meeting on the first Tuesday of every month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Additional meetings as needed for element development and data modeling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Participation Levels</a:t>
            </a:r>
            <a:endParaRPr lang="en-US" sz="900" dirty="0"/>
          </a:p>
          <a:p>
            <a:pPr lvl="1">
              <a:lnSpc>
                <a:spcPct val="120000"/>
              </a:lnSpc>
            </a:pPr>
            <a:r>
              <a:rPr lang="en-US" sz="1500" dirty="0"/>
              <a:t>Level 1: Gain Knowledge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Level 2: Influence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Level 3: Develop / Subject Matter Experts</a:t>
            </a:r>
          </a:p>
        </p:txBody>
      </p:sp>
    </p:spTree>
    <p:extLst>
      <p:ext uri="{BB962C8B-B14F-4D97-AF65-F5344CB8AC3E}">
        <p14:creationId xmlns:p14="http://schemas.microsoft.com/office/powerpoint/2010/main" val="303209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179235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Times New Roman"/>
                <a:cs typeface="Times New Roman"/>
              </a:rPr>
              <a:t>Type your questions into the Chat feature on your screen.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B1E1E0-A023-B446-B04A-5EA8C97B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82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DC45E-25BF-4E08-B596-7C20B51E42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182282"/>
            <a:ext cx="8285672" cy="3294467"/>
          </a:xfrm>
        </p:spPr>
        <p:txBody>
          <a:bodyPr>
            <a:normAutofit/>
          </a:bodyPr>
          <a:lstStyle/>
          <a:p>
            <a:pPr marL="293688" indent="-271463" defTabSz="511969">
              <a:defRPr/>
            </a:pPr>
            <a:r>
              <a:rPr lang="en-US" sz="1800" dirty="0"/>
              <a:t>SLDS System Design Toolkit, </a:t>
            </a:r>
            <a:r>
              <a:rPr lang="en-US" sz="1800" dirty="0">
                <a:hlinkClick r:id="rId3"/>
              </a:rPr>
              <a:t>https://slds.ed.gov/#program/system-design-toolkit</a:t>
            </a:r>
            <a:r>
              <a:rPr lang="en-US" sz="1800" dirty="0"/>
              <a:t> </a:t>
            </a:r>
          </a:p>
          <a:p>
            <a:pPr marL="293688" indent="-271463" defTabSz="511969">
              <a:defRPr/>
            </a:pPr>
            <a:r>
              <a:rPr lang="en-US" sz="1800" dirty="0"/>
              <a:t>Common Education Data Standards, </a:t>
            </a:r>
            <a:r>
              <a:rPr lang="en-US" sz="1800" dirty="0">
                <a:hlinkClick r:id="rId4"/>
              </a:rPr>
              <a:t>https://ceds.ed.gov</a:t>
            </a:r>
            <a:r>
              <a:rPr lang="en-US" sz="1800" dirty="0"/>
              <a:t>  </a:t>
            </a:r>
          </a:p>
          <a:p>
            <a:pPr marL="293688" indent="-271463" defTabSz="511969">
              <a:defRPr/>
            </a:pPr>
            <a:r>
              <a:rPr lang="en-US" sz="1800" dirty="0"/>
              <a:t>CEDS Data Warehouse Expansion Project, </a:t>
            </a:r>
            <a:r>
              <a:rPr lang="en-US" sz="1800" dirty="0">
                <a:hlinkClick r:id="rId5"/>
              </a:rPr>
              <a:t>https://ceds.communities.ed.gov/#communities/ceds-osc/workgroups/ceds-dw-expansion</a:t>
            </a:r>
            <a:r>
              <a:rPr lang="en-US" sz="1800" dirty="0"/>
              <a:t> </a:t>
            </a:r>
          </a:p>
          <a:p>
            <a:pPr marL="293688" indent="-271463" defTabSz="511969">
              <a:defRPr/>
            </a:pPr>
            <a:r>
              <a:rPr lang="en-US" sz="1800" dirty="0"/>
              <a:t>CEDS Open Source Community, </a:t>
            </a:r>
            <a:r>
              <a:rPr lang="en-US" sz="1800" dirty="0">
                <a:hlinkClick r:id="rId6"/>
              </a:rPr>
              <a:t>https://github.com/CEDStandards</a:t>
            </a:r>
            <a:r>
              <a:rPr lang="en-US" sz="1800" dirty="0"/>
              <a:t> </a:t>
            </a:r>
          </a:p>
          <a:p>
            <a:pPr marL="293688" indent="-271463" defTabSz="511969">
              <a:defRPr/>
            </a:pPr>
            <a:r>
              <a:rPr lang="en-US" sz="1800" dirty="0"/>
              <a:t>CEDS Data Warehouse Expansion Project one-pager, </a:t>
            </a:r>
            <a:r>
              <a:rPr lang="en-US" sz="1800" dirty="0">
                <a:hlinkClick r:id="rId7"/>
              </a:rPr>
              <a:t>https://slds.ed.gov/#communities/pdc/documents/20250</a:t>
            </a:r>
            <a:r>
              <a:rPr lang="en-US" sz="1800" dirty="0"/>
              <a:t>  </a:t>
            </a:r>
          </a:p>
          <a:p>
            <a:pPr marL="293688" indent="-271463" defTabSz="511969">
              <a:defRPr/>
            </a:pPr>
            <a:r>
              <a:rPr lang="en-US" sz="1800" dirty="0"/>
              <a:t>CEDS Data Warehouse Contributor Guidelines, </a:t>
            </a:r>
            <a:br>
              <a:rPr lang="en-US" sz="1800" dirty="0"/>
            </a:br>
            <a:r>
              <a:rPr lang="en-US" sz="1800" dirty="0">
                <a:hlinkClick r:id="rId8"/>
              </a:rPr>
              <a:t>https://github.com/CEDStandards/CEDS-Data-Warehouse/blob/master/Contributing.md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71FF0-574D-C244-99FF-BE53B5E1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302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429164" y="921475"/>
            <a:ext cx="8285672" cy="28528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Contact Information</a:t>
            </a:r>
          </a:p>
          <a:p>
            <a:pPr marL="507987" indent="-28733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Leah Piatt, Maine Department of Education,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margaret.l.piatt@maine.gov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507987" indent="-28733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Katherine Warren, Maine Department of Education,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katherine.warren@maine.gov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507987" indent="-28733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Kathy Gosa, SLDS State Support Team,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  <a:hlinkClick r:id="rId4"/>
              </a:rPr>
              <a:t>kathy.gosa@sst-slds.org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507987" indent="-28733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Duane Brown, CEDS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duane.brown@aemcorp.com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For more info about the SST and to request support</a:t>
            </a:r>
          </a:p>
          <a:p>
            <a:pPr marL="461951" indent="-225420" defTabSz="507987">
              <a:lnSpc>
                <a:spcPct val="12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SLDS Communities360 website, 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6"/>
              </a:rPr>
              <a:t>http://slds.ed.gov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marL="461951" indent="-225420" defTabSz="507987">
              <a:lnSpc>
                <a:spcPct val="12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Contact your state’s SST Point of Contact for assistance: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  <a:hlinkClick r:id="rId7"/>
              </a:rPr>
              <a:t>https://slds.ed.gov/#communities/pdc/documents/14522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435A0-62B8-3E4D-91F1-9367E99D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79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58E6F-8C0C-A64E-AF59-79EDE3C5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143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Welcome and Introductions</a:t>
            </a:r>
          </a:p>
          <a:p>
            <a:pPr>
              <a:spcAft>
                <a:spcPts val="1200"/>
              </a:spcAft>
            </a:pPr>
            <a:r>
              <a:rPr lang="en-US" dirty="0"/>
              <a:t>CEDS Data Warehouse (DW) Expansion Project Background and Outputs</a:t>
            </a:r>
          </a:p>
          <a:p>
            <a:pPr>
              <a:spcAft>
                <a:spcPts val="1200"/>
              </a:spcAft>
            </a:pPr>
            <a:r>
              <a:rPr lang="en-US" dirty="0"/>
              <a:t>CEDS Data Warehouse Expansion Process</a:t>
            </a:r>
            <a:endParaRPr lang="en-US" b="0" dirty="0"/>
          </a:p>
          <a:p>
            <a:pPr>
              <a:spcAft>
                <a:spcPts val="1200"/>
              </a:spcAft>
            </a:pPr>
            <a:r>
              <a:rPr lang="en-US" b="0" dirty="0"/>
              <a:t>Maine’s Finance Use Case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Q&amp;A</a:t>
            </a:r>
          </a:p>
          <a:p>
            <a:pPr>
              <a:spcAft>
                <a:spcPts val="1200"/>
              </a:spcAft>
            </a:pPr>
            <a:r>
              <a:rPr lang="en-US" dirty="0"/>
              <a:t>Wrap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A785A-F4C2-6D42-AB41-F5B51F66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018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CEDS Data Warehouse Expansion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6665C-A6BB-D54D-B824-EF7596A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548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BAFAE2-768A-4D34-B3FF-32EDBE2C4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>
            <a:normAutofit/>
          </a:bodyPr>
          <a:lstStyle/>
          <a:p>
            <a:r>
              <a:rPr lang="en-US" dirty="0"/>
              <a:t>Project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2BD9D-DEBF-4D4D-87F6-FDEB2589B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182282"/>
            <a:ext cx="8285672" cy="32944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Data Warehouse History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CIID: Funded by a grant from the Office of Special Education Programs (OSEP)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Michigan’s Center for Educational Performance and Innovation (CEPI) V8.0.0.0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CIID/CEDS V9.0.0.0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Data Warehouse Expansion Project V9.1.0.0</a:t>
            </a:r>
          </a:p>
          <a:p>
            <a:pPr marL="1003345" lvl="1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/>
              <a:t>Colorado Department of Education</a:t>
            </a:r>
          </a:p>
          <a:p>
            <a:pPr marL="1003345" lvl="1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/>
              <a:t>Michigan’s CEPI</a:t>
            </a:r>
          </a:p>
          <a:p>
            <a:pPr marL="1003345" lvl="1" indent="-1714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200" dirty="0"/>
              <a:t>Numerous state and local agencies, organizations and solution providers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November 2020 through October 2021</a:t>
            </a:r>
          </a:p>
          <a:p>
            <a:pPr lvl="1">
              <a:lnSpc>
                <a:spcPct val="120000"/>
              </a:lnSpc>
            </a:pPr>
            <a:endParaRPr lang="en-US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598A5-1923-4D55-B02E-5F8BFF8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86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BAFAE2-768A-4D34-B3FF-32EDBE2C4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167" y="428625"/>
            <a:ext cx="8285671" cy="457192"/>
          </a:xfrm>
        </p:spPr>
        <p:txBody>
          <a:bodyPr>
            <a:normAutofit/>
          </a:bodyPr>
          <a:lstStyle/>
          <a:p>
            <a:r>
              <a:rPr lang="en-US" dirty="0"/>
              <a:t>Five Phases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2BD9D-DEBF-4D4D-87F6-FDEB2589B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64" y="1182282"/>
            <a:ext cx="4447636" cy="329446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Use case development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CEDS element development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Data model expansion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Data migration resource development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In development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Reporting output resource development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Items posted to the CEDS Open Source Community</a:t>
            </a:r>
          </a:p>
          <a:p>
            <a:pPr lvl="1">
              <a:lnSpc>
                <a:spcPct val="120000"/>
              </a:lnSpc>
            </a:pPr>
            <a:r>
              <a:rPr lang="en-US" sz="1500" dirty="0"/>
              <a:t>In development</a:t>
            </a:r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43EC5B90-D770-41DC-BC96-CAD0AAA4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87579" y="1141174"/>
            <a:ext cx="381000" cy="3810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8AB2544F-4069-420C-B409-6E633909E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8229" y="1460834"/>
            <a:ext cx="381000" cy="381000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F8A4E2F-D639-4B57-99E5-46F59FC4E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474" y="1801729"/>
            <a:ext cx="381000" cy="381000"/>
          </a:xfrm>
          <a:prstGeom prst="rect">
            <a:avLst/>
          </a:prstGeom>
        </p:spPr>
      </p:pic>
      <p:pic>
        <p:nvPicPr>
          <p:cNvPr id="6" name="Content Placeholder 4" descr="A picture containing a young girl outside holding up five fingers on her right hand.">
            <a:extLst>
              <a:ext uri="{FF2B5EF4-FFF2-40B4-BE49-F238E27FC236}">
                <a16:creationId xmlns:a16="http://schemas.microsoft.com/office/drawing/2014/main" id="{2FEF59DB-FC3D-42AD-BA8A-AC8963B79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7" b="27499"/>
          <a:stretch/>
        </p:blipFill>
        <p:spPr>
          <a:xfrm>
            <a:off x="5383440" y="276054"/>
            <a:ext cx="3177597" cy="4190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598A5-1923-4D55-B02E-5F8BFF8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863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09CB0F-1B5E-4E44-BC0C-192477ADF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Time!</a:t>
            </a:r>
          </a:p>
        </p:txBody>
      </p:sp>
      <p:pic>
        <p:nvPicPr>
          <p:cNvPr id="8" name="Picture 7" descr="The demolition of a building">
            <a:extLst>
              <a:ext uri="{FF2B5EF4-FFF2-40B4-BE49-F238E27FC236}">
                <a16:creationId xmlns:a16="http://schemas.microsoft.com/office/drawing/2014/main" id="{1A26EB71-44D3-43CC-807D-8BD7C1DCB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2" y="885817"/>
            <a:ext cx="5943600" cy="35394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598A5-1923-4D55-B02E-5F8BFF8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72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CEDS Data Warehouse Expansion </a:t>
            </a:r>
            <a:r>
              <a:rPr lang="en-US" b="1" i="1" dirty="0"/>
              <a:t>Process</a:t>
            </a:r>
            <a:br>
              <a:rPr lang="en-US" b="1" i="1" dirty="0"/>
            </a:br>
            <a:r>
              <a:rPr lang="en-US" dirty="0"/>
              <a:t>– </a:t>
            </a:r>
            <a:r>
              <a:rPr lang="en-US" sz="2400" dirty="0"/>
              <a:t>How is this different?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9ED63-3864-914C-82D1-2D99BE27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F1B3-96A0-D24B-B5C9-B5B93FF4523E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706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C7B40-67C2-4E56-BFBC-F18A73451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167" y="428625"/>
            <a:ext cx="4005509" cy="457192"/>
          </a:xfrm>
        </p:spPr>
        <p:txBody>
          <a:bodyPr anchor="t">
            <a:no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</a:rPr>
              <a:t>From Project to Process: Aiming for the Target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1DDEAC-6338-4E84-8A6B-EE156C617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631" y="1466907"/>
            <a:ext cx="4005509" cy="23240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Developing resources to meet the needs of the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Round 1: Project from start to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Round 2 through ?: Begin when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Multitasking the five phases</a:t>
            </a:r>
          </a:p>
        </p:txBody>
      </p:sp>
      <p:pic>
        <p:nvPicPr>
          <p:cNvPr id="6" name="Picture 5" descr="A picture containing two children, one is holding a bow and arrow aiming at a target.">
            <a:extLst>
              <a:ext uri="{FF2B5EF4-FFF2-40B4-BE49-F238E27FC236}">
                <a16:creationId xmlns:a16="http://schemas.microsoft.com/office/drawing/2014/main" id="{520D6D3E-5F87-429E-8CD5-B1702F054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3" r="2" b="6399"/>
          <a:stretch/>
        </p:blipFill>
        <p:spPr>
          <a:xfrm>
            <a:off x="4714861" y="428628"/>
            <a:ext cx="3994449" cy="3857625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598A5-1923-4D55-B02E-5F8BFF8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779" y="4719900"/>
            <a:ext cx="356508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A8CF1B3-96A0-D24B-B5C9-B5B93FF4523E}" type="slidenum">
              <a:rPr lang="uk-UA" smtClean="0"/>
              <a:pPr>
                <a:spcAft>
                  <a:spcPts val="600"/>
                </a:spcAft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047731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Maximus 11">
      <a:dk1>
        <a:sysClr val="windowText" lastClr="000000"/>
      </a:dk1>
      <a:lt1>
        <a:sysClr val="window" lastClr="FFFFFF"/>
      </a:lt1>
      <a:dk2>
        <a:srgbClr val="9CA4A7"/>
      </a:dk2>
      <a:lt2>
        <a:srgbClr val="AF272F"/>
      </a:lt2>
      <a:accent1>
        <a:srgbClr val="5B6770"/>
      </a:accent1>
      <a:accent2>
        <a:srgbClr val="A2AAAD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E8FD4697711438D52B25333D8E504" ma:contentTypeVersion="15" ma:contentTypeDescription="Create a new document." ma:contentTypeScope="" ma:versionID="f1e98df0ca3abd723ef128af6ee56422">
  <xsd:schema xmlns:xsd="http://www.w3.org/2001/XMLSchema" xmlns:xs="http://www.w3.org/2001/XMLSchema" xmlns:p="http://schemas.microsoft.com/office/2006/metadata/properties" xmlns:ns1="http://schemas.microsoft.com/sharepoint/v3" xmlns:ns3="47f1a980-35b9-49a3-ab5b-abb7954c10c5" xmlns:ns4="a08a7680-0b68-49e2-8450-1b02b5cc56f1" targetNamespace="http://schemas.microsoft.com/office/2006/metadata/properties" ma:root="true" ma:fieldsID="27f5e2764d4676c59f87cab99ac71f09" ns1:_="" ns3:_="" ns4:_="">
    <xsd:import namespace="http://schemas.microsoft.com/sharepoint/v3"/>
    <xsd:import namespace="47f1a980-35b9-49a3-ab5b-abb7954c10c5"/>
    <xsd:import namespace="a08a7680-0b68-49e2-8450-1b02b5cc56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1a980-35b9-49a3-ab5b-abb7954c10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a7680-0b68-49e2-8450-1b02b5cc5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C953-2D66-424C-931F-A7A22FEF9084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a08a7680-0b68-49e2-8450-1b02b5cc56f1"/>
    <ds:schemaRef ds:uri="http://schemas.microsoft.com/office/2006/documentManagement/types"/>
    <ds:schemaRef ds:uri="http://purl.org/dc/elements/1.1/"/>
    <ds:schemaRef ds:uri="http://www.w3.org/XML/1998/namespace"/>
    <ds:schemaRef ds:uri="47f1a980-35b9-49a3-ab5b-abb7954c10c5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C928A-5F25-4B60-941A-A2C430466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f1a980-35b9-49a3-ab5b-abb7954c10c5"/>
    <ds:schemaRef ds:uri="a08a7680-0b68-49e2-8450-1b02b5cc5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935</Words>
  <Application>Microsoft Office PowerPoint</Application>
  <PresentationFormat>On-screen Show (16:9)</PresentationFormat>
  <Paragraphs>176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3</vt:lpstr>
      <vt:lpstr>3_Custom Design</vt:lpstr>
      <vt:lpstr>Slice</vt:lpstr>
      <vt:lpstr>Collaborating to Expand the CEDS Data Warehouse</vt:lpstr>
      <vt:lpstr>Collaborating to Expand the CEDS Data Warehouse</vt:lpstr>
      <vt:lpstr>Session Overview</vt:lpstr>
      <vt:lpstr>CEDS Data Warehouse Expansion Project</vt:lpstr>
      <vt:lpstr>Project Background</vt:lpstr>
      <vt:lpstr>Five Phases</vt:lpstr>
      <vt:lpstr>Demo Time!</vt:lpstr>
      <vt:lpstr>CEDS Data Warehouse Expansion Process – How is this different?</vt:lpstr>
      <vt:lpstr>From Project to Process: Aiming for the Target</vt:lpstr>
      <vt:lpstr>CEDS Financial Use Case</vt:lpstr>
      <vt:lpstr>Why does it matter?</vt:lpstr>
      <vt:lpstr>History</vt:lpstr>
      <vt:lpstr>History</vt:lpstr>
      <vt:lpstr>Current State</vt:lpstr>
      <vt:lpstr>Current State</vt:lpstr>
      <vt:lpstr>Current Reports</vt:lpstr>
      <vt:lpstr>Use Case</vt:lpstr>
      <vt:lpstr>Data Elements </vt:lpstr>
      <vt:lpstr>CEDS Data Warehouse Expansion Next Steps  </vt:lpstr>
      <vt:lpstr>Finance Use Case</vt:lpstr>
      <vt:lpstr>Finance Use Case</vt:lpstr>
      <vt:lpstr>Questions?</vt:lpstr>
      <vt:lpstr>Resources</vt:lpstr>
      <vt:lpstr>Contacts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Webinar: Collaborating to Expand the CEDS Data Warehouse</dc:title>
  <dc:subject>System Design</dc:subject>
  <dc:creator>SLDS Grant Program</dc:creator>
  <cp:keywords>CEDS; common education data standards; SLDS; statewide longitudinal data system</cp:keywords>
  <dc:description/>
  <cp:lastModifiedBy>Kathleen Gosa</cp:lastModifiedBy>
  <cp:revision>72</cp:revision>
  <dcterms:created xsi:type="dcterms:W3CDTF">2021-01-22T14:55:33Z</dcterms:created>
  <dcterms:modified xsi:type="dcterms:W3CDTF">2021-10-20T19:50:32Z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