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4" r:id="rId4"/>
    <p:sldMasterId id="2147483949" r:id="rId5"/>
    <p:sldMasterId id="2147483961" r:id="rId6"/>
    <p:sldMasterId id="2147483918" r:id="rId7"/>
  </p:sldMasterIdLst>
  <p:notesMasterIdLst>
    <p:notesMasterId r:id="rId66"/>
  </p:notesMasterIdLst>
  <p:handoutMasterIdLst>
    <p:handoutMasterId r:id="rId67"/>
  </p:handoutMasterIdLst>
  <p:sldIdLst>
    <p:sldId id="317" r:id="rId8"/>
    <p:sldId id="312" r:id="rId9"/>
    <p:sldId id="1098" r:id="rId10"/>
    <p:sldId id="496" r:id="rId11"/>
    <p:sldId id="1084" r:id="rId12"/>
    <p:sldId id="1083" r:id="rId13"/>
    <p:sldId id="1099" r:id="rId14"/>
    <p:sldId id="1100" r:id="rId15"/>
    <p:sldId id="1101" r:id="rId16"/>
    <p:sldId id="1102" r:id="rId17"/>
    <p:sldId id="1080" r:id="rId18"/>
    <p:sldId id="1085" r:id="rId19"/>
    <p:sldId id="1086" r:id="rId20"/>
    <p:sldId id="1087" r:id="rId21"/>
    <p:sldId id="342" r:id="rId22"/>
    <p:sldId id="520" r:id="rId23"/>
    <p:sldId id="355" r:id="rId24"/>
    <p:sldId id="1097" r:id="rId25"/>
    <p:sldId id="405" r:id="rId26"/>
    <p:sldId id="399" r:id="rId27"/>
    <p:sldId id="358" r:id="rId28"/>
    <p:sldId id="1103" r:id="rId29"/>
    <p:sldId id="359" r:id="rId30"/>
    <p:sldId id="400" r:id="rId31"/>
    <p:sldId id="396" r:id="rId32"/>
    <p:sldId id="397" r:id="rId33"/>
    <p:sldId id="398" r:id="rId34"/>
    <p:sldId id="365" r:id="rId35"/>
    <p:sldId id="404" r:id="rId36"/>
    <p:sldId id="1104" r:id="rId37"/>
    <p:sldId id="1105" r:id="rId38"/>
    <p:sldId id="1106" r:id="rId39"/>
    <p:sldId id="1107" r:id="rId40"/>
    <p:sldId id="662" r:id="rId41"/>
    <p:sldId id="1064" r:id="rId42"/>
    <p:sldId id="1051" r:id="rId43"/>
    <p:sldId id="1077" r:id="rId44"/>
    <p:sldId id="1079" r:id="rId45"/>
    <p:sldId id="1078" r:id="rId46"/>
    <p:sldId id="1055" r:id="rId47"/>
    <p:sldId id="1043" r:id="rId48"/>
    <p:sldId id="1044" r:id="rId49"/>
    <p:sldId id="1042" r:id="rId50"/>
    <p:sldId id="1057" r:id="rId51"/>
    <p:sldId id="1068" r:id="rId52"/>
    <p:sldId id="1059" r:id="rId53"/>
    <p:sldId id="1063" r:id="rId54"/>
    <p:sldId id="1067" r:id="rId55"/>
    <p:sldId id="1073" r:id="rId56"/>
    <p:sldId id="1074" r:id="rId57"/>
    <p:sldId id="1076" r:id="rId58"/>
    <p:sldId id="1075" r:id="rId59"/>
    <p:sldId id="318" r:id="rId60"/>
    <p:sldId id="1093" r:id="rId61"/>
    <p:sldId id="1094" r:id="rId62"/>
    <p:sldId id="957" r:id="rId63"/>
    <p:sldId id="518" r:id="rId64"/>
    <p:sldId id="363" r:id="rId65"/>
  </p:sldIdLst>
  <p:sldSz cx="9144000" cy="5143500" type="screen16x9"/>
  <p:notesSz cx="7102475" cy="9037638"/>
  <p:custDataLst>
    <p:tags r:id="rId6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756">
          <p15:clr>
            <a:srgbClr val="A4A3A4"/>
          </p15:clr>
        </p15:guide>
        <p15:guide id="4" pos="528">
          <p15:clr>
            <a:srgbClr val="A4A3A4"/>
          </p15:clr>
        </p15:guide>
        <p15:guide id="5" pos="297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rey Chatis" initials="CC" lastIdx="6" clrIdx="0"/>
  <p:cmAuthor id="2" name="Kathleen Gosa" initials="KG" lastIdx="0" clrIdx="1"/>
  <p:cmAuthor id="3" name="Laura Thompson" initials="" lastIdx="1" clrIdx="2"/>
  <p:cmAuthor id="4" name="Amy Nicholas" initials="AN" lastIdx="7" clrIdx="3">
    <p:extLst>
      <p:ext uri="{19B8F6BF-5375-455C-9EA6-DF929625EA0E}">
        <p15:presenceInfo xmlns:p15="http://schemas.microsoft.com/office/powerpoint/2012/main" userId="4666d9ab10eadb73" providerId="Windows Live"/>
      </p:ext>
    </p:extLst>
  </p:cmAuthor>
  <p:cmAuthor id="5" name="Laura Thompson" initials="LT" lastIdx="4" clrIdx="4">
    <p:extLst>
      <p:ext uri="{19B8F6BF-5375-455C-9EA6-DF929625EA0E}">
        <p15:presenceInfo xmlns:p15="http://schemas.microsoft.com/office/powerpoint/2012/main" userId="Laura Thompson" providerId="None"/>
      </p:ext>
    </p:extLst>
  </p:cmAuthor>
  <p:cmAuthor id="6" name="Meg Edwards" initials="ME" lastIdx="2" clrIdx="5">
    <p:extLst>
      <p:ext uri="{19B8F6BF-5375-455C-9EA6-DF929625EA0E}">
        <p15:presenceInfo xmlns:p15="http://schemas.microsoft.com/office/powerpoint/2012/main" userId="77a7b448a68fb7e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6F7F"/>
    <a:srgbClr val="AA2C3D"/>
    <a:srgbClr val="04295B"/>
    <a:srgbClr val="0053B5"/>
    <a:srgbClr val="FEBD4A"/>
    <a:srgbClr val="57B0E6"/>
    <a:srgbClr val="0192FF"/>
    <a:srgbClr val="984AAB"/>
    <a:srgbClr val="971B2F"/>
    <a:srgbClr val="D2D5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59" autoAdjust="0"/>
    <p:restoredTop sz="91657" autoAdjust="0"/>
  </p:normalViewPr>
  <p:slideViewPr>
    <p:cSldViewPr>
      <p:cViewPr varScale="1">
        <p:scale>
          <a:sx n="139" d="100"/>
          <a:sy n="139" d="100"/>
        </p:scale>
        <p:origin x="564" y="126"/>
      </p:cViewPr>
      <p:guideLst>
        <p:guide orient="horz" pos="2160"/>
        <p:guide pos="2880"/>
        <p:guide orient="horz" pos="756"/>
        <p:guide pos="528"/>
        <p:guide pos="2976"/>
      </p:guideLst>
    </p:cSldViewPr>
  </p:slideViewPr>
  <p:outlineViewPr>
    <p:cViewPr>
      <p:scale>
        <a:sx n="33" d="100"/>
        <a:sy n="33" d="100"/>
      </p:scale>
      <p:origin x="0" y="-44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commentAuthors" Target="commentAuthor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handoutMaster" Target="handoutMasters/handoutMaster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4.xml"/><Relationship Id="rId7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https://applieden-my.sharepoint.com/personal/jweltman_aemcorp_com/Documents/SLDS/2018%20Survey/Presentations/Early%20childhood/Figur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applieden-my.sharepoint.com/personal/jweltman_aemcorp_com/Documents/SLDS/2018%20Survey/Presentations/Early%20childhood/Figur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applieden-my.sharepoint.com/personal/jweltman_aemcorp_com/Documents/SLDS/2018%20Survey/Presentations/Early%20childhood/Figur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applieden-my.sharepoint.com/personal/jweltman_aemcorp_com/Documents/SLDS/2018%20Survey/Presentations/Early%20childhood/Figure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applieden-my.sharepoint.com/personal/jweltman_aemcorp_com/Documents/SLDS/2018%20Survey/Presentations/Early%20childhood/Figures.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'Data Housed'!$Q$8</c:f>
              <c:strCache>
                <c:ptCount val="1"/>
                <c:pt idx="0">
                  <c:v>Not Answered</c:v>
                </c:pt>
              </c:strCache>
            </c:strRef>
          </c:tx>
          <c:spPr>
            <a:solidFill>
              <a:schemeClr val="accent3">
                <a:lumMod val="60000"/>
                <a:lumOff val="4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E853-4EE4-9C86-9C1A1BBC56BB}"/>
                </c:ext>
              </c:extLst>
            </c:dLbl>
            <c:dLbl>
              <c:idx val="1"/>
              <c:delete val="1"/>
              <c:extLst>
                <c:ext xmlns:c15="http://schemas.microsoft.com/office/drawing/2012/chart" uri="{CE6537A1-D6FC-4f65-9D91-7224C49458BB}"/>
                <c:ext xmlns:c16="http://schemas.microsoft.com/office/drawing/2014/chart" uri="{C3380CC4-5D6E-409C-BE32-E72D297353CC}">
                  <c16:uniqueId val="{00000001-E853-4EE4-9C86-9C1A1BBC56BB}"/>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Housed'!$P$9:$P$11</c:f>
              <c:strCache>
                <c:ptCount val="3"/>
                <c:pt idx="0">
                  <c:v>P20W SLDS</c:v>
                </c:pt>
                <c:pt idx="1">
                  <c:v>A separate, central early childhood data system</c:v>
                </c:pt>
                <c:pt idx="2">
                  <c:v>Separate, multiple early childhood data systems or source files</c:v>
                </c:pt>
              </c:strCache>
            </c:strRef>
          </c:cat>
          <c:val>
            <c:numRef>
              <c:f>'Data Housed'!$Q$9:$Q$11</c:f>
              <c:numCache>
                <c:formatCode>0\%</c:formatCode>
                <c:ptCount val="3"/>
                <c:pt idx="0">
                  <c:v>0</c:v>
                </c:pt>
                <c:pt idx="1">
                  <c:v>0</c:v>
                </c:pt>
                <c:pt idx="2">
                  <c:v>3.92</c:v>
                </c:pt>
              </c:numCache>
            </c:numRef>
          </c:val>
          <c:extLst>
            <c:ext xmlns:c16="http://schemas.microsoft.com/office/drawing/2014/chart" uri="{C3380CC4-5D6E-409C-BE32-E72D297353CC}">
              <c16:uniqueId val="{00000002-E853-4EE4-9C86-9C1A1BBC56BB}"/>
            </c:ext>
          </c:extLst>
        </c:ser>
        <c:ser>
          <c:idx val="1"/>
          <c:order val="1"/>
          <c:tx>
            <c:strRef>
              <c:f>'Data Housed'!$R$8</c:f>
              <c:strCache>
                <c:ptCount val="1"/>
                <c:pt idx="0">
                  <c:v>Not Planned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Housed'!$P$9:$P$11</c:f>
              <c:strCache>
                <c:ptCount val="3"/>
                <c:pt idx="0">
                  <c:v>P20W SLDS</c:v>
                </c:pt>
                <c:pt idx="1">
                  <c:v>A separate, central early childhood data system</c:v>
                </c:pt>
                <c:pt idx="2">
                  <c:v>Separate, multiple early childhood data systems or source files</c:v>
                </c:pt>
              </c:strCache>
            </c:strRef>
          </c:cat>
          <c:val>
            <c:numRef>
              <c:f>'Data Housed'!$R$9:$R$11</c:f>
              <c:numCache>
                <c:formatCode>0\%</c:formatCode>
                <c:ptCount val="3"/>
                <c:pt idx="0">
                  <c:v>33.33</c:v>
                </c:pt>
                <c:pt idx="1">
                  <c:v>41.18</c:v>
                </c:pt>
                <c:pt idx="2">
                  <c:v>41.18</c:v>
                </c:pt>
              </c:numCache>
            </c:numRef>
          </c:val>
          <c:extLst>
            <c:ext xmlns:c16="http://schemas.microsoft.com/office/drawing/2014/chart" uri="{C3380CC4-5D6E-409C-BE32-E72D297353CC}">
              <c16:uniqueId val="{00000003-E853-4EE4-9C86-9C1A1BBC56BB}"/>
            </c:ext>
          </c:extLst>
        </c:ser>
        <c:ser>
          <c:idx val="2"/>
          <c:order val="2"/>
          <c:tx>
            <c:strRef>
              <c:f>'Data Housed'!$S$8</c:f>
              <c:strCache>
                <c:ptCount val="1"/>
                <c:pt idx="0">
                  <c:v>Planned</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Housed'!$P$9:$P$11</c:f>
              <c:strCache>
                <c:ptCount val="3"/>
                <c:pt idx="0">
                  <c:v>P20W SLDS</c:v>
                </c:pt>
                <c:pt idx="1">
                  <c:v>A separate, central early childhood data system</c:v>
                </c:pt>
                <c:pt idx="2">
                  <c:v>Separate, multiple early childhood data systems or source files</c:v>
                </c:pt>
              </c:strCache>
            </c:strRef>
          </c:cat>
          <c:val>
            <c:numRef>
              <c:f>'Data Housed'!$S$9:$S$11</c:f>
              <c:numCache>
                <c:formatCode>0\%</c:formatCode>
                <c:ptCount val="3"/>
                <c:pt idx="0">
                  <c:v>21.57</c:v>
                </c:pt>
                <c:pt idx="1">
                  <c:v>13.73</c:v>
                </c:pt>
                <c:pt idx="2">
                  <c:v>7.84</c:v>
                </c:pt>
              </c:numCache>
            </c:numRef>
          </c:val>
          <c:extLst>
            <c:ext xmlns:c16="http://schemas.microsoft.com/office/drawing/2014/chart" uri="{C3380CC4-5D6E-409C-BE32-E72D297353CC}">
              <c16:uniqueId val="{00000004-E853-4EE4-9C86-9C1A1BBC56BB}"/>
            </c:ext>
          </c:extLst>
        </c:ser>
        <c:ser>
          <c:idx val="3"/>
          <c:order val="3"/>
          <c:tx>
            <c:strRef>
              <c:f>'Data Housed'!$T$8</c:f>
              <c:strCache>
                <c:ptCount val="1"/>
                <c:pt idx="0">
                  <c:v>In Progress</c:v>
                </c:pt>
              </c:strCache>
            </c:strRef>
          </c:tx>
          <c:spPr>
            <a:solidFill>
              <a:srgbClr val="57B0E6"/>
            </a:solidFill>
            <a:ln>
              <a:noFill/>
            </a:ln>
            <a:effectLst/>
          </c:spPr>
          <c:invertIfNegative val="0"/>
          <c:dLbls>
            <c:dLbl>
              <c:idx val="1"/>
              <c:layout>
                <c:manualLayout>
                  <c:x val="-0.11570526081112661"/>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853-4EE4-9C86-9C1A1BBC56BB}"/>
                </c:ext>
              </c:extLst>
            </c:dLbl>
            <c:dLbl>
              <c:idx val="2"/>
              <c:layout>
                <c:manualLayout>
                  <c:x val="-0.10209287718628807"/>
                  <c:y val="3.704732255791050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853-4EE4-9C86-9C1A1BBC56BB}"/>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Housed'!$P$9:$P$11</c:f>
              <c:strCache>
                <c:ptCount val="3"/>
                <c:pt idx="0">
                  <c:v>P20W SLDS</c:v>
                </c:pt>
                <c:pt idx="1">
                  <c:v>A separate, central early childhood data system</c:v>
                </c:pt>
                <c:pt idx="2">
                  <c:v>Separate, multiple early childhood data systems or source files</c:v>
                </c:pt>
              </c:strCache>
            </c:strRef>
          </c:cat>
          <c:val>
            <c:numRef>
              <c:f>'Data Housed'!$T$9:$T$11</c:f>
              <c:numCache>
                <c:formatCode>0\%</c:formatCode>
                <c:ptCount val="3"/>
                <c:pt idx="0">
                  <c:v>5.88</c:v>
                </c:pt>
                <c:pt idx="1">
                  <c:v>1.96</c:v>
                </c:pt>
                <c:pt idx="2">
                  <c:v>1.96</c:v>
                </c:pt>
              </c:numCache>
            </c:numRef>
          </c:val>
          <c:extLst>
            <c:ext xmlns:c16="http://schemas.microsoft.com/office/drawing/2014/chart" uri="{C3380CC4-5D6E-409C-BE32-E72D297353CC}">
              <c16:uniqueId val="{00000007-E853-4EE4-9C86-9C1A1BBC56BB}"/>
            </c:ext>
          </c:extLst>
        </c:ser>
        <c:ser>
          <c:idx val="4"/>
          <c:order val="4"/>
          <c:tx>
            <c:strRef>
              <c:f>'Data Housed'!$U$8</c:f>
              <c:strCache>
                <c:ptCount val="1"/>
                <c:pt idx="0">
                  <c:v>Operational</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Housed'!$P$9:$P$11</c:f>
              <c:strCache>
                <c:ptCount val="3"/>
                <c:pt idx="0">
                  <c:v>P20W SLDS</c:v>
                </c:pt>
                <c:pt idx="1">
                  <c:v>A separate, central early childhood data system</c:v>
                </c:pt>
                <c:pt idx="2">
                  <c:v>Separate, multiple early childhood data systems or source files</c:v>
                </c:pt>
              </c:strCache>
            </c:strRef>
          </c:cat>
          <c:val>
            <c:numRef>
              <c:f>'Data Housed'!$U$9:$U$11</c:f>
              <c:numCache>
                <c:formatCode>0\%</c:formatCode>
                <c:ptCount val="3"/>
                <c:pt idx="0">
                  <c:v>39.22</c:v>
                </c:pt>
                <c:pt idx="1">
                  <c:v>43.14</c:v>
                </c:pt>
                <c:pt idx="2">
                  <c:v>45.1</c:v>
                </c:pt>
              </c:numCache>
            </c:numRef>
          </c:val>
          <c:extLst>
            <c:ext xmlns:c16="http://schemas.microsoft.com/office/drawing/2014/chart" uri="{C3380CC4-5D6E-409C-BE32-E72D297353CC}">
              <c16:uniqueId val="{00000008-E853-4EE4-9C86-9C1A1BBC56BB}"/>
            </c:ext>
          </c:extLst>
        </c:ser>
        <c:dLbls>
          <c:dLblPos val="ctr"/>
          <c:showLegendKey val="0"/>
          <c:showVal val="1"/>
          <c:showCatName val="0"/>
          <c:showSerName val="0"/>
          <c:showPercent val="0"/>
          <c:showBubbleSize val="0"/>
        </c:dLbls>
        <c:gapWidth val="150"/>
        <c:overlap val="100"/>
        <c:axId val="1096705760"/>
        <c:axId val="916910880"/>
      </c:barChart>
      <c:catAx>
        <c:axId val="1096705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916910880"/>
        <c:crosses val="autoZero"/>
        <c:auto val="0"/>
        <c:lblAlgn val="ctr"/>
        <c:lblOffset val="100"/>
        <c:noMultiLvlLbl val="0"/>
      </c:catAx>
      <c:valAx>
        <c:axId val="916910880"/>
        <c:scaling>
          <c:orientation val="minMax"/>
          <c:max val="100"/>
        </c:scaling>
        <c:delete val="1"/>
        <c:axPos val="l"/>
        <c:numFmt formatCode="0\%" sourceLinked="1"/>
        <c:majorTickMark val="none"/>
        <c:minorTickMark val="none"/>
        <c:tickLblPos val="nextTo"/>
        <c:crossAx val="1096705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'Programs linked'!$H$2</c:f>
              <c:strCache>
                <c:ptCount val="1"/>
                <c:pt idx="0">
                  <c:v>Not Answered</c:v>
                </c:pt>
              </c:strCache>
            </c:strRef>
          </c:tx>
          <c:spPr>
            <a:solidFill>
              <a:schemeClr val="accent3">
                <a:lumMod val="60000"/>
                <a:lumOff val="4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F5CC-4BC9-B0AE-A672F4B0EEBF}"/>
                </c:ext>
              </c:extLst>
            </c:dLbl>
            <c:dLbl>
              <c:idx val="1"/>
              <c:delete val="1"/>
              <c:extLst>
                <c:ext xmlns:c15="http://schemas.microsoft.com/office/drawing/2012/chart" uri="{CE6537A1-D6FC-4f65-9D91-7224C49458BB}"/>
                <c:ext xmlns:c16="http://schemas.microsoft.com/office/drawing/2014/chart" uri="{C3380CC4-5D6E-409C-BE32-E72D297353CC}">
                  <c16:uniqueId val="{00000001-F5CC-4BC9-B0AE-A672F4B0EEBF}"/>
                </c:ext>
              </c:extLst>
            </c:dLbl>
            <c:dLbl>
              <c:idx val="2"/>
              <c:delete val="1"/>
              <c:extLst>
                <c:ext xmlns:c15="http://schemas.microsoft.com/office/drawing/2012/chart" uri="{CE6537A1-D6FC-4f65-9D91-7224C49458BB}"/>
                <c:ext xmlns:c16="http://schemas.microsoft.com/office/drawing/2014/chart" uri="{C3380CC4-5D6E-409C-BE32-E72D297353CC}">
                  <c16:uniqueId val="{00000002-F5CC-4BC9-B0AE-A672F4B0EEBF}"/>
                </c:ext>
              </c:extLst>
            </c:dLbl>
            <c:dLbl>
              <c:idx val="3"/>
              <c:delete val="1"/>
              <c:extLst>
                <c:ext xmlns:c15="http://schemas.microsoft.com/office/drawing/2012/chart" uri="{CE6537A1-D6FC-4f65-9D91-7224C49458BB}"/>
                <c:ext xmlns:c16="http://schemas.microsoft.com/office/drawing/2014/chart" uri="{C3380CC4-5D6E-409C-BE32-E72D297353CC}">
                  <c16:uniqueId val="{00000003-F5CC-4BC9-B0AE-A672F4B0EEBF}"/>
                </c:ext>
              </c:extLst>
            </c:dLbl>
            <c:dLbl>
              <c:idx val="4"/>
              <c:layout>
                <c:manualLayout>
                  <c:x val="-5.0401633886037078E-2"/>
                  <c:y val="-1.473947798571918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5CC-4BC9-B0AE-A672F4B0EEBF}"/>
                </c:ext>
              </c:extLst>
            </c:dLbl>
            <c:dLbl>
              <c:idx val="5"/>
              <c:layout>
                <c:manualLayout>
                  <c:x val="-5.2501701964621957E-2"/>
                  <c:y val="-2.063526918000686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5CC-4BC9-B0AE-A672F4B0EEBF}"/>
                </c:ext>
              </c:extLst>
            </c:dLbl>
            <c:dLbl>
              <c:idx val="6"/>
              <c:layout>
                <c:manualLayout>
                  <c:x val="-5.0401633886037231E-2"/>
                  <c:y val="-1.768737358286302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5CC-4BC9-B0AE-A672F4B0EEB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'Programs linked'!$G$3:$G$10</c:f>
              <c:strCache>
                <c:ptCount val="8"/>
                <c:pt idx="0">
                  <c:v>Publicly funded Pre-K</c:v>
                </c:pt>
                <c:pt idx="1">
                  <c:v>Special educ., Part B of IDEA (619)</c:v>
                </c:pt>
                <c:pt idx="2">
                  <c:v>Early Intervention, Part C of IDEA</c:v>
                </c:pt>
                <c:pt idx="3">
                  <c:v>Head Start</c:v>
                </c:pt>
                <c:pt idx="4">
                  <c:v>Early Head Start</c:v>
                </c:pt>
                <c:pt idx="5">
                  <c:v>Child care</c:v>
                </c:pt>
                <c:pt idx="6">
                  <c:v>Private Pre-K</c:v>
                </c:pt>
                <c:pt idx="7">
                  <c:v>Other programs/services</c:v>
                </c:pt>
              </c:strCache>
            </c:strRef>
          </c:cat>
          <c:val>
            <c:numRef>
              <c:f>'Programs linked'!$H$3:$H$10</c:f>
              <c:numCache>
                <c:formatCode>0\%</c:formatCode>
                <c:ptCount val="8"/>
                <c:pt idx="0">
                  <c:v>0</c:v>
                </c:pt>
                <c:pt idx="1">
                  <c:v>0</c:v>
                </c:pt>
                <c:pt idx="2">
                  <c:v>0</c:v>
                </c:pt>
                <c:pt idx="3">
                  <c:v>0</c:v>
                </c:pt>
                <c:pt idx="4">
                  <c:v>1.96</c:v>
                </c:pt>
                <c:pt idx="5">
                  <c:v>1.96</c:v>
                </c:pt>
                <c:pt idx="6">
                  <c:v>1.96</c:v>
                </c:pt>
                <c:pt idx="7">
                  <c:v>13.73</c:v>
                </c:pt>
              </c:numCache>
            </c:numRef>
          </c:val>
          <c:extLst>
            <c:ext xmlns:c16="http://schemas.microsoft.com/office/drawing/2014/chart" uri="{C3380CC4-5D6E-409C-BE32-E72D297353CC}">
              <c16:uniqueId val="{00000007-F5CC-4BC9-B0AE-A672F4B0EEBF}"/>
            </c:ext>
          </c:extLst>
        </c:ser>
        <c:ser>
          <c:idx val="1"/>
          <c:order val="1"/>
          <c:tx>
            <c:strRef>
              <c:f>'Programs linked'!$I$2</c:f>
              <c:strCache>
                <c:ptCount val="1"/>
                <c:pt idx="0">
                  <c:v>Not Planned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'Programs linked'!$G$3:$G$10</c:f>
              <c:strCache>
                <c:ptCount val="8"/>
                <c:pt idx="0">
                  <c:v>Publicly funded Pre-K</c:v>
                </c:pt>
                <c:pt idx="1">
                  <c:v>Special educ., Part B of IDEA (619)</c:v>
                </c:pt>
                <c:pt idx="2">
                  <c:v>Early Intervention, Part C of IDEA</c:v>
                </c:pt>
                <c:pt idx="3">
                  <c:v>Head Start</c:v>
                </c:pt>
                <c:pt idx="4">
                  <c:v>Early Head Start</c:v>
                </c:pt>
                <c:pt idx="5">
                  <c:v>Child care</c:v>
                </c:pt>
                <c:pt idx="6">
                  <c:v>Private Pre-K</c:v>
                </c:pt>
                <c:pt idx="7">
                  <c:v>Other programs/services</c:v>
                </c:pt>
              </c:strCache>
            </c:strRef>
          </c:cat>
          <c:val>
            <c:numRef>
              <c:f>'Programs linked'!$I$3:$I$10</c:f>
              <c:numCache>
                <c:formatCode>0\%</c:formatCode>
                <c:ptCount val="8"/>
                <c:pt idx="0">
                  <c:v>21.57</c:v>
                </c:pt>
                <c:pt idx="1">
                  <c:v>23.53</c:v>
                </c:pt>
                <c:pt idx="2">
                  <c:v>29.41</c:v>
                </c:pt>
                <c:pt idx="3">
                  <c:v>25.49</c:v>
                </c:pt>
                <c:pt idx="4">
                  <c:v>39.22</c:v>
                </c:pt>
                <c:pt idx="5">
                  <c:v>54.9</c:v>
                </c:pt>
                <c:pt idx="6">
                  <c:v>64.709999999999994</c:v>
                </c:pt>
                <c:pt idx="7">
                  <c:v>70.59</c:v>
                </c:pt>
              </c:numCache>
            </c:numRef>
          </c:val>
          <c:extLst>
            <c:ext xmlns:c16="http://schemas.microsoft.com/office/drawing/2014/chart" uri="{C3380CC4-5D6E-409C-BE32-E72D297353CC}">
              <c16:uniqueId val="{00000008-F5CC-4BC9-B0AE-A672F4B0EEBF}"/>
            </c:ext>
          </c:extLst>
        </c:ser>
        <c:ser>
          <c:idx val="2"/>
          <c:order val="2"/>
          <c:tx>
            <c:strRef>
              <c:f>'Programs linked'!$J$2</c:f>
              <c:strCache>
                <c:ptCount val="1"/>
                <c:pt idx="0">
                  <c:v>Planned</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'Programs linked'!$G$3:$G$10</c:f>
              <c:strCache>
                <c:ptCount val="8"/>
                <c:pt idx="0">
                  <c:v>Publicly funded Pre-K</c:v>
                </c:pt>
                <c:pt idx="1">
                  <c:v>Special educ., Part B of IDEA (619)</c:v>
                </c:pt>
                <c:pt idx="2">
                  <c:v>Early Intervention, Part C of IDEA</c:v>
                </c:pt>
                <c:pt idx="3">
                  <c:v>Head Start</c:v>
                </c:pt>
                <c:pt idx="4">
                  <c:v>Early Head Start</c:v>
                </c:pt>
                <c:pt idx="5">
                  <c:v>Child care</c:v>
                </c:pt>
                <c:pt idx="6">
                  <c:v>Private Pre-K</c:v>
                </c:pt>
                <c:pt idx="7">
                  <c:v>Other programs/services</c:v>
                </c:pt>
              </c:strCache>
            </c:strRef>
          </c:cat>
          <c:val>
            <c:numRef>
              <c:f>'Programs linked'!$J$3:$J$10</c:f>
              <c:numCache>
                <c:formatCode>0\%</c:formatCode>
                <c:ptCount val="8"/>
                <c:pt idx="0">
                  <c:v>15.69</c:v>
                </c:pt>
                <c:pt idx="1">
                  <c:v>15.69</c:v>
                </c:pt>
                <c:pt idx="2">
                  <c:v>17.649999999999999</c:v>
                </c:pt>
                <c:pt idx="3">
                  <c:v>29.41</c:v>
                </c:pt>
                <c:pt idx="4">
                  <c:v>23.53</c:v>
                </c:pt>
                <c:pt idx="5">
                  <c:v>19.61</c:v>
                </c:pt>
                <c:pt idx="6">
                  <c:v>19.61</c:v>
                </c:pt>
                <c:pt idx="7">
                  <c:v>7.84</c:v>
                </c:pt>
              </c:numCache>
            </c:numRef>
          </c:val>
          <c:extLst>
            <c:ext xmlns:c16="http://schemas.microsoft.com/office/drawing/2014/chart" uri="{C3380CC4-5D6E-409C-BE32-E72D297353CC}">
              <c16:uniqueId val="{00000009-F5CC-4BC9-B0AE-A672F4B0EEBF}"/>
            </c:ext>
          </c:extLst>
        </c:ser>
        <c:ser>
          <c:idx val="3"/>
          <c:order val="3"/>
          <c:tx>
            <c:strRef>
              <c:f>'Programs linked'!$K$2</c:f>
              <c:strCache>
                <c:ptCount val="1"/>
                <c:pt idx="0">
                  <c:v>In Progress</c:v>
                </c:pt>
              </c:strCache>
            </c:strRef>
          </c:tx>
          <c:spPr>
            <a:solidFill>
              <a:srgbClr val="57B0E6"/>
            </a:solidFill>
            <a:ln>
              <a:noFill/>
            </a:ln>
            <a:effectLst/>
          </c:spPr>
          <c:invertIfNegative val="0"/>
          <c:dLbls>
            <c:dLbl>
              <c:idx val="7"/>
              <c:delete val="1"/>
              <c:extLst>
                <c:ext xmlns:c15="http://schemas.microsoft.com/office/drawing/2012/chart" uri="{CE6537A1-D6FC-4f65-9D91-7224C49458BB}"/>
                <c:ext xmlns:c16="http://schemas.microsoft.com/office/drawing/2014/chart" uri="{C3380CC4-5D6E-409C-BE32-E72D297353CC}">
                  <c16:uniqueId val="{0000000A-F5CC-4BC9-B0AE-A672F4B0EEB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'Programs linked'!$G$3:$G$10</c:f>
              <c:strCache>
                <c:ptCount val="8"/>
                <c:pt idx="0">
                  <c:v>Publicly funded Pre-K</c:v>
                </c:pt>
                <c:pt idx="1">
                  <c:v>Special educ., Part B of IDEA (619)</c:v>
                </c:pt>
                <c:pt idx="2">
                  <c:v>Early Intervention, Part C of IDEA</c:v>
                </c:pt>
                <c:pt idx="3">
                  <c:v>Head Start</c:v>
                </c:pt>
                <c:pt idx="4">
                  <c:v>Early Head Start</c:v>
                </c:pt>
                <c:pt idx="5">
                  <c:v>Child care</c:v>
                </c:pt>
                <c:pt idx="6">
                  <c:v>Private Pre-K</c:v>
                </c:pt>
                <c:pt idx="7">
                  <c:v>Other programs/services</c:v>
                </c:pt>
              </c:strCache>
            </c:strRef>
          </c:cat>
          <c:val>
            <c:numRef>
              <c:f>'Programs linked'!$K$3:$K$10</c:f>
              <c:numCache>
                <c:formatCode>0\%</c:formatCode>
                <c:ptCount val="8"/>
                <c:pt idx="0">
                  <c:v>3.92</c:v>
                </c:pt>
                <c:pt idx="1">
                  <c:v>3.92</c:v>
                </c:pt>
                <c:pt idx="2">
                  <c:v>5.88</c:v>
                </c:pt>
                <c:pt idx="3">
                  <c:v>9.8000000000000007</c:v>
                </c:pt>
                <c:pt idx="4">
                  <c:v>9.8000000000000007</c:v>
                </c:pt>
                <c:pt idx="5">
                  <c:v>1.96</c:v>
                </c:pt>
                <c:pt idx="6">
                  <c:v>3.92</c:v>
                </c:pt>
                <c:pt idx="7">
                  <c:v>0</c:v>
                </c:pt>
              </c:numCache>
            </c:numRef>
          </c:val>
          <c:extLst>
            <c:ext xmlns:c16="http://schemas.microsoft.com/office/drawing/2014/chart" uri="{C3380CC4-5D6E-409C-BE32-E72D297353CC}">
              <c16:uniqueId val="{0000000B-F5CC-4BC9-B0AE-A672F4B0EEBF}"/>
            </c:ext>
          </c:extLst>
        </c:ser>
        <c:ser>
          <c:idx val="4"/>
          <c:order val="4"/>
          <c:tx>
            <c:strRef>
              <c:f>'Programs linked'!$L$2</c:f>
              <c:strCache>
                <c:ptCount val="1"/>
                <c:pt idx="0">
                  <c:v>Operational</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'Programs linked'!$G$3:$G$10</c:f>
              <c:strCache>
                <c:ptCount val="8"/>
                <c:pt idx="0">
                  <c:v>Publicly funded Pre-K</c:v>
                </c:pt>
                <c:pt idx="1">
                  <c:v>Special educ., Part B of IDEA (619)</c:v>
                </c:pt>
                <c:pt idx="2">
                  <c:v>Early Intervention, Part C of IDEA</c:v>
                </c:pt>
                <c:pt idx="3">
                  <c:v>Head Start</c:v>
                </c:pt>
                <c:pt idx="4">
                  <c:v>Early Head Start</c:v>
                </c:pt>
                <c:pt idx="5">
                  <c:v>Child care</c:v>
                </c:pt>
                <c:pt idx="6">
                  <c:v>Private Pre-K</c:v>
                </c:pt>
                <c:pt idx="7">
                  <c:v>Other programs/services</c:v>
                </c:pt>
              </c:strCache>
            </c:strRef>
          </c:cat>
          <c:val>
            <c:numRef>
              <c:f>'Programs linked'!$L$3:$L$10</c:f>
              <c:numCache>
                <c:formatCode>0\%</c:formatCode>
                <c:ptCount val="8"/>
                <c:pt idx="0">
                  <c:v>58.82</c:v>
                </c:pt>
                <c:pt idx="1">
                  <c:v>56.86</c:v>
                </c:pt>
                <c:pt idx="2">
                  <c:v>47.06</c:v>
                </c:pt>
                <c:pt idx="3">
                  <c:v>35.29</c:v>
                </c:pt>
                <c:pt idx="4">
                  <c:v>25.49</c:v>
                </c:pt>
                <c:pt idx="5">
                  <c:v>21.57</c:v>
                </c:pt>
                <c:pt idx="6">
                  <c:v>9.8000000000000007</c:v>
                </c:pt>
                <c:pt idx="7">
                  <c:v>7.84</c:v>
                </c:pt>
              </c:numCache>
            </c:numRef>
          </c:val>
          <c:extLst>
            <c:ext xmlns:c16="http://schemas.microsoft.com/office/drawing/2014/chart" uri="{C3380CC4-5D6E-409C-BE32-E72D297353CC}">
              <c16:uniqueId val="{0000000C-F5CC-4BC9-B0AE-A672F4B0EEBF}"/>
            </c:ext>
          </c:extLst>
        </c:ser>
        <c:ser>
          <c:idx val="5"/>
          <c:order val="5"/>
          <c:tx>
            <c:strRef>
              <c:f>'Programs linked'!$M$2</c:f>
              <c:strCache>
                <c:ptCount val="1"/>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'Programs linked'!$G$3:$G$10</c:f>
              <c:strCache>
                <c:ptCount val="8"/>
                <c:pt idx="0">
                  <c:v>Publicly funded Pre-K</c:v>
                </c:pt>
                <c:pt idx="1">
                  <c:v>Special educ., Part B of IDEA (619)</c:v>
                </c:pt>
                <c:pt idx="2">
                  <c:v>Early Intervention, Part C of IDEA</c:v>
                </c:pt>
                <c:pt idx="3">
                  <c:v>Head Start</c:v>
                </c:pt>
                <c:pt idx="4">
                  <c:v>Early Head Start</c:v>
                </c:pt>
                <c:pt idx="5">
                  <c:v>Child care</c:v>
                </c:pt>
                <c:pt idx="6">
                  <c:v>Private Pre-K</c:v>
                </c:pt>
                <c:pt idx="7">
                  <c:v>Other programs/services</c:v>
                </c:pt>
              </c:strCache>
            </c:strRef>
          </c:cat>
          <c:val>
            <c:numRef>
              <c:f>'Programs linked'!$M$3:$M$10</c:f>
              <c:numCache>
                <c:formatCode>0\%</c:formatCode>
                <c:ptCount val="8"/>
                <c:pt idx="0">
                  <c:v>100</c:v>
                </c:pt>
                <c:pt idx="1">
                  <c:v>100</c:v>
                </c:pt>
                <c:pt idx="2">
                  <c:v>100</c:v>
                </c:pt>
                <c:pt idx="3">
                  <c:v>99.990000000000009</c:v>
                </c:pt>
                <c:pt idx="4">
                  <c:v>100</c:v>
                </c:pt>
                <c:pt idx="5">
                  <c:v>100</c:v>
                </c:pt>
                <c:pt idx="6">
                  <c:v>99.999999999999986</c:v>
                </c:pt>
                <c:pt idx="7">
                  <c:v>100.00000000000001</c:v>
                </c:pt>
              </c:numCache>
            </c:numRef>
          </c:val>
          <c:extLst>
            <c:ext xmlns:c16="http://schemas.microsoft.com/office/drawing/2014/chart" uri="{C3380CC4-5D6E-409C-BE32-E72D297353CC}">
              <c16:uniqueId val="{0000000D-F5CC-4BC9-B0AE-A672F4B0EEBF}"/>
            </c:ext>
          </c:extLst>
        </c:ser>
        <c:ser>
          <c:idx val="6"/>
          <c:order val="6"/>
          <c:tx>
            <c:strRef>
              <c:f>'Programs linked'!$N$2</c:f>
              <c:strCache>
                <c:ptCount val="1"/>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'Programs linked'!$G$3:$G$10</c:f>
              <c:strCache>
                <c:ptCount val="8"/>
                <c:pt idx="0">
                  <c:v>Publicly funded Pre-K</c:v>
                </c:pt>
                <c:pt idx="1">
                  <c:v>Special educ., Part B of IDEA (619)</c:v>
                </c:pt>
                <c:pt idx="2">
                  <c:v>Early Intervention, Part C of IDEA</c:v>
                </c:pt>
                <c:pt idx="3">
                  <c:v>Head Start</c:v>
                </c:pt>
                <c:pt idx="4">
                  <c:v>Early Head Start</c:v>
                </c:pt>
                <c:pt idx="5">
                  <c:v>Child care</c:v>
                </c:pt>
                <c:pt idx="6">
                  <c:v>Private Pre-K</c:v>
                </c:pt>
                <c:pt idx="7">
                  <c:v>Other programs/services</c:v>
                </c:pt>
              </c:strCache>
            </c:strRef>
          </c:cat>
          <c:val>
            <c:numRef>
              <c:f>'Programs linked'!$N$3:$N$10</c:f>
              <c:numCache>
                <c:formatCode>General</c:formatCode>
                <c:ptCount val="8"/>
              </c:numCache>
            </c:numRef>
          </c:val>
          <c:extLst>
            <c:ext xmlns:c16="http://schemas.microsoft.com/office/drawing/2014/chart" uri="{C3380CC4-5D6E-409C-BE32-E72D297353CC}">
              <c16:uniqueId val="{0000000E-F5CC-4BC9-B0AE-A672F4B0EEBF}"/>
            </c:ext>
          </c:extLst>
        </c:ser>
        <c:dLbls>
          <c:dLblPos val="ctr"/>
          <c:showLegendKey val="0"/>
          <c:showVal val="1"/>
          <c:showCatName val="0"/>
          <c:showSerName val="0"/>
          <c:showPercent val="0"/>
          <c:showBubbleSize val="0"/>
        </c:dLbls>
        <c:gapWidth val="150"/>
        <c:overlap val="100"/>
        <c:axId val="1141326576"/>
        <c:axId val="916886336"/>
      </c:barChart>
      <c:catAx>
        <c:axId val="1141326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916886336"/>
        <c:crosses val="autoZero"/>
        <c:auto val="1"/>
        <c:lblAlgn val="ctr"/>
        <c:lblOffset val="100"/>
        <c:noMultiLvlLbl val="0"/>
      </c:catAx>
      <c:valAx>
        <c:axId val="916886336"/>
        <c:scaling>
          <c:orientation val="minMax"/>
          <c:max val="100"/>
        </c:scaling>
        <c:delete val="1"/>
        <c:axPos val="l"/>
        <c:numFmt formatCode="0\%" sourceLinked="1"/>
        <c:majorTickMark val="none"/>
        <c:minorTickMark val="none"/>
        <c:tickLblPos val="nextTo"/>
        <c:crossAx val="1141326576"/>
        <c:crosses val="autoZero"/>
        <c:crossBetween val="between"/>
      </c:valAx>
      <c:spPr>
        <a:noFill/>
        <a:ln>
          <a:noFill/>
        </a:ln>
        <a:effectLst/>
      </c:spPr>
    </c:plotArea>
    <c:legend>
      <c:legendPos val="b"/>
      <c:legendEntry>
        <c:idx val="5"/>
        <c:delete val="1"/>
      </c:legendEntry>
      <c:legendEntry>
        <c:idx val="6"/>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5622564834445753E-2"/>
          <c:w val="1"/>
          <c:h val="0.84602858809242687"/>
        </c:manualLayout>
      </c:layout>
      <c:barChart>
        <c:barDir val="col"/>
        <c:grouping val="stacked"/>
        <c:varyColors val="0"/>
        <c:ser>
          <c:idx val="0"/>
          <c:order val="0"/>
          <c:tx>
            <c:strRef>
              <c:f>'Data Elem Defs'!$J$2</c:f>
              <c:strCache>
                <c:ptCount val="1"/>
                <c:pt idx="0">
                  <c:v>Not Answered</c:v>
                </c:pt>
              </c:strCache>
            </c:strRef>
          </c:tx>
          <c:spPr>
            <a:solidFill>
              <a:schemeClr val="accent3">
                <a:lumMod val="60000"/>
                <a:lumOff val="40000"/>
              </a:schemeClr>
            </a:solidFill>
            <a:ln>
              <a:noFill/>
            </a:ln>
            <a:effectLst/>
          </c:spPr>
          <c:invertIfNegative val="0"/>
          <c:dLbls>
            <c:dLbl>
              <c:idx val="0"/>
              <c:layout>
                <c:manualLayout>
                  <c:x val="-0.13241161059906184"/>
                  <c:y val="-2.197198381754741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411-4729-9AA3-275DA84EF2B8}"/>
                </c:ext>
              </c:extLst>
            </c:dLbl>
            <c:dLbl>
              <c:idx val="1"/>
              <c:delete val="1"/>
              <c:extLst>
                <c:ext xmlns:c15="http://schemas.microsoft.com/office/drawing/2012/chart" uri="{CE6537A1-D6FC-4f65-9D91-7224C49458BB}"/>
                <c:ext xmlns:c16="http://schemas.microsoft.com/office/drawing/2014/chart" uri="{C3380CC4-5D6E-409C-BE32-E72D297353CC}">
                  <c16:uniqueId val="{00000001-D411-4729-9AA3-275DA84EF2B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 Elem Defs'!$I$3:$I$4</c:f>
              <c:numCache>
                <c:formatCode>General</c:formatCode>
                <c:ptCount val="2"/>
                <c:pt idx="0">
                  <c:v>2017</c:v>
                </c:pt>
                <c:pt idx="1">
                  <c:v>2018</c:v>
                </c:pt>
              </c:numCache>
            </c:numRef>
          </c:cat>
          <c:val>
            <c:numRef>
              <c:f>'Data Elem Defs'!$J$3:$J$4</c:f>
              <c:numCache>
                <c:formatCode>0\%</c:formatCode>
                <c:ptCount val="2"/>
                <c:pt idx="0">
                  <c:v>2</c:v>
                </c:pt>
                <c:pt idx="1">
                  <c:v>0</c:v>
                </c:pt>
              </c:numCache>
            </c:numRef>
          </c:val>
          <c:extLst>
            <c:ext xmlns:c16="http://schemas.microsoft.com/office/drawing/2014/chart" uri="{C3380CC4-5D6E-409C-BE32-E72D297353CC}">
              <c16:uniqueId val="{00000002-D411-4729-9AA3-275DA84EF2B8}"/>
            </c:ext>
          </c:extLst>
        </c:ser>
        <c:ser>
          <c:idx val="1"/>
          <c:order val="1"/>
          <c:tx>
            <c:strRef>
              <c:f>'Data Elem Defs'!$K$2</c:f>
              <c:strCache>
                <c:ptCount val="1"/>
                <c:pt idx="0">
                  <c:v>Not Planned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 Elem Defs'!$I$3:$I$4</c:f>
              <c:numCache>
                <c:formatCode>General</c:formatCode>
                <c:ptCount val="2"/>
                <c:pt idx="0">
                  <c:v>2017</c:v>
                </c:pt>
                <c:pt idx="1">
                  <c:v>2018</c:v>
                </c:pt>
              </c:numCache>
            </c:numRef>
          </c:cat>
          <c:val>
            <c:numRef>
              <c:f>'Data Elem Defs'!$K$3:$K$4</c:f>
              <c:numCache>
                <c:formatCode>0\%</c:formatCode>
                <c:ptCount val="2"/>
                <c:pt idx="0">
                  <c:v>33</c:v>
                </c:pt>
                <c:pt idx="1">
                  <c:v>19.61</c:v>
                </c:pt>
              </c:numCache>
            </c:numRef>
          </c:val>
          <c:extLst>
            <c:ext xmlns:c16="http://schemas.microsoft.com/office/drawing/2014/chart" uri="{C3380CC4-5D6E-409C-BE32-E72D297353CC}">
              <c16:uniqueId val="{00000003-D411-4729-9AA3-275DA84EF2B8}"/>
            </c:ext>
          </c:extLst>
        </c:ser>
        <c:ser>
          <c:idx val="2"/>
          <c:order val="2"/>
          <c:tx>
            <c:strRef>
              <c:f>'Data Elem Defs'!$L$2</c:f>
              <c:strCache>
                <c:ptCount val="1"/>
                <c:pt idx="0">
                  <c:v>Planned</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 Elem Defs'!$I$3:$I$4</c:f>
              <c:numCache>
                <c:formatCode>General</c:formatCode>
                <c:ptCount val="2"/>
                <c:pt idx="0">
                  <c:v>2017</c:v>
                </c:pt>
                <c:pt idx="1">
                  <c:v>2018</c:v>
                </c:pt>
              </c:numCache>
            </c:numRef>
          </c:cat>
          <c:val>
            <c:numRef>
              <c:f>'Data Elem Defs'!$L$3:$L$4</c:f>
              <c:numCache>
                <c:formatCode>0\%</c:formatCode>
                <c:ptCount val="2"/>
                <c:pt idx="0">
                  <c:v>20</c:v>
                </c:pt>
                <c:pt idx="1">
                  <c:v>29.41</c:v>
                </c:pt>
              </c:numCache>
            </c:numRef>
          </c:val>
          <c:extLst>
            <c:ext xmlns:c16="http://schemas.microsoft.com/office/drawing/2014/chart" uri="{C3380CC4-5D6E-409C-BE32-E72D297353CC}">
              <c16:uniqueId val="{00000004-D411-4729-9AA3-275DA84EF2B8}"/>
            </c:ext>
          </c:extLst>
        </c:ser>
        <c:ser>
          <c:idx val="3"/>
          <c:order val="3"/>
          <c:tx>
            <c:strRef>
              <c:f>'Data Elem Defs'!$M$2</c:f>
              <c:strCache>
                <c:ptCount val="1"/>
                <c:pt idx="0">
                  <c:v>In Progress</c:v>
                </c:pt>
              </c:strCache>
            </c:strRef>
          </c:tx>
          <c:spPr>
            <a:solidFill>
              <a:srgbClr val="57B0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 Elem Defs'!$I$3:$I$4</c:f>
              <c:numCache>
                <c:formatCode>General</c:formatCode>
                <c:ptCount val="2"/>
                <c:pt idx="0">
                  <c:v>2017</c:v>
                </c:pt>
                <c:pt idx="1">
                  <c:v>2018</c:v>
                </c:pt>
              </c:numCache>
            </c:numRef>
          </c:cat>
          <c:val>
            <c:numRef>
              <c:f>'Data Elem Defs'!$M$3:$M$4</c:f>
              <c:numCache>
                <c:formatCode>0\%</c:formatCode>
                <c:ptCount val="2"/>
                <c:pt idx="0">
                  <c:v>15</c:v>
                </c:pt>
                <c:pt idx="1">
                  <c:v>19.61</c:v>
                </c:pt>
              </c:numCache>
            </c:numRef>
          </c:val>
          <c:extLst>
            <c:ext xmlns:c16="http://schemas.microsoft.com/office/drawing/2014/chart" uri="{C3380CC4-5D6E-409C-BE32-E72D297353CC}">
              <c16:uniqueId val="{00000005-D411-4729-9AA3-275DA84EF2B8}"/>
            </c:ext>
          </c:extLst>
        </c:ser>
        <c:ser>
          <c:idx val="4"/>
          <c:order val="4"/>
          <c:tx>
            <c:strRef>
              <c:f>'Data Elem Defs'!$N$2</c:f>
              <c:strCache>
                <c:ptCount val="1"/>
                <c:pt idx="0">
                  <c:v>Operational</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 Elem Defs'!$I$3:$I$4</c:f>
              <c:numCache>
                <c:formatCode>General</c:formatCode>
                <c:ptCount val="2"/>
                <c:pt idx="0">
                  <c:v>2017</c:v>
                </c:pt>
                <c:pt idx="1">
                  <c:v>2018</c:v>
                </c:pt>
              </c:numCache>
            </c:numRef>
          </c:cat>
          <c:val>
            <c:numRef>
              <c:f>'Data Elem Defs'!$N$3:$N$4</c:f>
              <c:numCache>
                <c:formatCode>0\%</c:formatCode>
                <c:ptCount val="2"/>
                <c:pt idx="0">
                  <c:v>30</c:v>
                </c:pt>
                <c:pt idx="1">
                  <c:v>31.37</c:v>
                </c:pt>
              </c:numCache>
            </c:numRef>
          </c:val>
          <c:extLst>
            <c:ext xmlns:c16="http://schemas.microsoft.com/office/drawing/2014/chart" uri="{C3380CC4-5D6E-409C-BE32-E72D297353CC}">
              <c16:uniqueId val="{00000006-D411-4729-9AA3-275DA84EF2B8}"/>
            </c:ext>
          </c:extLst>
        </c:ser>
        <c:dLbls>
          <c:dLblPos val="ctr"/>
          <c:showLegendKey val="0"/>
          <c:showVal val="1"/>
          <c:showCatName val="0"/>
          <c:showSerName val="0"/>
          <c:showPercent val="0"/>
          <c:showBubbleSize val="0"/>
        </c:dLbls>
        <c:gapWidth val="150"/>
        <c:overlap val="100"/>
        <c:axId val="1153797536"/>
        <c:axId val="1091742464"/>
      </c:barChart>
      <c:catAx>
        <c:axId val="1153797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091742464"/>
        <c:crosses val="autoZero"/>
        <c:auto val="1"/>
        <c:lblAlgn val="ctr"/>
        <c:lblOffset val="100"/>
        <c:noMultiLvlLbl val="0"/>
      </c:catAx>
      <c:valAx>
        <c:axId val="1091742464"/>
        <c:scaling>
          <c:orientation val="minMax"/>
          <c:max val="100"/>
        </c:scaling>
        <c:delete val="1"/>
        <c:axPos val="l"/>
        <c:numFmt formatCode="0\%" sourceLinked="1"/>
        <c:majorTickMark val="none"/>
        <c:minorTickMark val="none"/>
        <c:tickLblPos val="nextTo"/>
        <c:crossAx val="1153797536"/>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'Data Elem Defs'!$J$5</c:f>
              <c:strCache>
                <c:ptCount val="1"/>
                <c:pt idx="0">
                  <c:v>Not Answered</c:v>
                </c:pt>
              </c:strCache>
            </c:strRef>
          </c:tx>
          <c:spPr>
            <a:solidFill>
              <a:schemeClr val="accent3">
                <a:lumMod val="60000"/>
                <a:lumOff val="40000"/>
              </a:schemeClr>
            </a:solidFill>
            <a:ln>
              <a:noFill/>
            </a:ln>
            <a:effectLst/>
          </c:spPr>
          <c:invertIfNegative val="0"/>
          <c:dLbls>
            <c:dLbl>
              <c:idx val="0"/>
              <c:layout>
                <c:manualLayout>
                  <c:x val="-0.13305936703431073"/>
                  <c:y val="-1.744914758509636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049-4BA3-9E80-AE7883F7B619}"/>
                </c:ext>
              </c:extLst>
            </c:dLbl>
            <c:dLbl>
              <c:idx val="1"/>
              <c:delete val="1"/>
              <c:extLst>
                <c:ext xmlns:c15="http://schemas.microsoft.com/office/drawing/2012/chart" uri="{CE6537A1-D6FC-4f65-9D91-7224C49458BB}"/>
                <c:ext xmlns:c16="http://schemas.microsoft.com/office/drawing/2014/chart" uri="{C3380CC4-5D6E-409C-BE32-E72D297353CC}">
                  <c16:uniqueId val="{00000001-6049-4BA3-9E80-AE7883F7B61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 Elem Defs'!$I$6:$I$7</c:f>
              <c:numCache>
                <c:formatCode>General</c:formatCode>
                <c:ptCount val="2"/>
                <c:pt idx="0">
                  <c:v>2017</c:v>
                </c:pt>
                <c:pt idx="1">
                  <c:v>2018</c:v>
                </c:pt>
              </c:numCache>
            </c:numRef>
          </c:cat>
          <c:val>
            <c:numRef>
              <c:f>'Data Elem Defs'!$J$6:$J$7</c:f>
              <c:numCache>
                <c:formatCode>0\%</c:formatCode>
                <c:ptCount val="2"/>
                <c:pt idx="0">
                  <c:v>2</c:v>
                </c:pt>
                <c:pt idx="1">
                  <c:v>0</c:v>
                </c:pt>
              </c:numCache>
            </c:numRef>
          </c:val>
          <c:extLst>
            <c:ext xmlns:c16="http://schemas.microsoft.com/office/drawing/2014/chart" uri="{C3380CC4-5D6E-409C-BE32-E72D297353CC}">
              <c16:uniqueId val="{00000002-6049-4BA3-9E80-AE7883F7B619}"/>
            </c:ext>
          </c:extLst>
        </c:ser>
        <c:ser>
          <c:idx val="1"/>
          <c:order val="1"/>
          <c:tx>
            <c:strRef>
              <c:f>'Data Elem Defs'!$K$5</c:f>
              <c:strCache>
                <c:ptCount val="1"/>
                <c:pt idx="0">
                  <c:v>Not Planned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 Elem Defs'!$I$6:$I$7</c:f>
              <c:numCache>
                <c:formatCode>General</c:formatCode>
                <c:ptCount val="2"/>
                <c:pt idx="0">
                  <c:v>2017</c:v>
                </c:pt>
                <c:pt idx="1">
                  <c:v>2018</c:v>
                </c:pt>
              </c:numCache>
            </c:numRef>
          </c:cat>
          <c:val>
            <c:numRef>
              <c:f>'Data Elem Defs'!$K$6:$K$7</c:f>
              <c:numCache>
                <c:formatCode>0\%</c:formatCode>
                <c:ptCount val="2"/>
                <c:pt idx="0">
                  <c:v>48</c:v>
                </c:pt>
                <c:pt idx="1">
                  <c:v>43.14</c:v>
                </c:pt>
              </c:numCache>
            </c:numRef>
          </c:val>
          <c:extLst>
            <c:ext xmlns:c16="http://schemas.microsoft.com/office/drawing/2014/chart" uri="{C3380CC4-5D6E-409C-BE32-E72D297353CC}">
              <c16:uniqueId val="{00000003-6049-4BA3-9E80-AE7883F7B619}"/>
            </c:ext>
          </c:extLst>
        </c:ser>
        <c:ser>
          <c:idx val="2"/>
          <c:order val="2"/>
          <c:tx>
            <c:strRef>
              <c:f>'Data Elem Defs'!$L$5</c:f>
              <c:strCache>
                <c:ptCount val="1"/>
                <c:pt idx="0">
                  <c:v>Planned</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 Elem Defs'!$I$6:$I$7</c:f>
              <c:numCache>
                <c:formatCode>General</c:formatCode>
                <c:ptCount val="2"/>
                <c:pt idx="0">
                  <c:v>2017</c:v>
                </c:pt>
                <c:pt idx="1">
                  <c:v>2018</c:v>
                </c:pt>
              </c:numCache>
            </c:numRef>
          </c:cat>
          <c:val>
            <c:numRef>
              <c:f>'Data Elem Defs'!$L$6:$L$7</c:f>
              <c:numCache>
                <c:formatCode>0\%</c:formatCode>
                <c:ptCount val="2"/>
                <c:pt idx="0">
                  <c:v>26</c:v>
                </c:pt>
                <c:pt idx="1">
                  <c:v>25.49</c:v>
                </c:pt>
              </c:numCache>
            </c:numRef>
          </c:val>
          <c:extLst>
            <c:ext xmlns:c16="http://schemas.microsoft.com/office/drawing/2014/chart" uri="{C3380CC4-5D6E-409C-BE32-E72D297353CC}">
              <c16:uniqueId val="{00000004-6049-4BA3-9E80-AE7883F7B619}"/>
            </c:ext>
          </c:extLst>
        </c:ser>
        <c:ser>
          <c:idx val="3"/>
          <c:order val="3"/>
          <c:tx>
            <c:strRef>
              <c:f>'Data Elem Defs'!$M$5</c:f>
              <c:strCache>
                <c:ptCount val="1"/>
                <c:pt idx="0">
                  <c:v>In Progress</c:v>
                </c:pt>
              </c:strCache>
            </c:strRef>
          </c:tx>
          <c:spPr>
            <a:solidFill>
              <a:srgbClr val="57B0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 Elem Defs'!$I$6:$I$7</c:f>
              <c:numCache>
                <c:formatCode>General</c:formatCode>
                <c:ptCount val="2"/>
                <c:pt idx="0">
                  <c:v>2017</c:v>
                </c:pt>
                <c:pt idx="1">
                  <c:v>2018</c:v>
                </c:pt>
              </c:numCache>
            </c:numRef>
          </c:cat>
          <c:val>
            <c:numRef>
              <c:f>'Data Elem Defs'!$M$6:$M$7</c:f>
              <c:numCache>
                <c:formatCode>0\%</c:formatCode>
                <c:ptCount val="2"/>
                <c:pt idx="0">
                  <c:v>15</c:v>
                </c:pt>
                <c:pt idx="1">
                  <c:v>19.61</c:v>
                </c:pt>
              </c:numCache>
            </c:numRef>
          </c:val>
          <c:extLst>
            <c:ext xmlns:c16="http://schemas.microsoft.com/office/drawing/2014/chart" uri="{C3380CC4-5D6E-409C-BE32-E72D297353CC}">
              <c16:uniqueId val="{00000005-6049-4BA3-9E80-AE7883F7B619}"/>
            </c:ext>
          </c:extLst>
        </c:ser>
        <c:ser>
          <c:idx val="4"/>
          <c:order val="4"/>
          <c:tx>
            <c:strRef>
              <c:f>'Data Elem Defs'!$N$5</c:f>
              <c:strCache>
                <c:ptCount val="1"/>
                <c:pt idx="0">
                  <c:v>Operational</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 Elem Defs'!$I$6:$I$7</c:f>
              <c:numCache>
                <c:formatCode>General</c:formatCode>
                <c:ptCount val="2"/>
                <c:pt idx="0">
                  <c:v>2017</c:v>
                </c:pt>
                <c:pt idx="1">
                  <c:v>2018</c:v>
                </c:pt>
              </c:numCache>
            </c:numRef>
          </c:cat>
          <c:val>
            <c:numRef>
              <c:f>'Data Elem Defs'!$N$6:$N$7</c:f>
              <c:numCache>
                <c:formatCode>0\%</c:formatCode>
                <c:ptCount val="2"/>
                <c:pt idx="0">
                  <c:v>9</c:v>
                </c:pt>
                <c:pt idx="1">
                  <c:v>11.76</c:v>
                </c:pt>
              </c:numCache>
            </c:numRef>
          </c:val>
          <c:extLst>
            <c:ext xmlns:c16="http://schemas.microsoft.com/office/drawing/2014/chart" uri="{C3380CC4-5D6E-409C-BE32-E72D297353CC}">
              <c16:uniqueId val="{00000006-6049-4BA3-9E80-AE7883F7B619}"/>
            </c:ext>
          </c:extLst>
        </c:ser>
        <c:dLbls>
          <c:dLblPos val="ctr"/>
          <c:showLegendKey val="0"/>
          <c:showVal val="1"/>
          <c:showCatName val="0"/>
          <c:showSerName val="0"/>
          <c:showPercent val="0"/>
          <c:showBubbleSize val="0"/>
        </c:dLbls>
        <c:gapWidth val="150"/>
        <c:overlap val="100"/>
        <c:axId val="1061408992"/>
        <c:axId val="1091761600"/>
      </c:barChart>
      <c:catAx>
        <c:axId val="1061408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091761600"/>
        <c:crosses val="autoZero"/>
        <c:auto val="1"/>
        <c:lblAlgn val="ctr"/>
        <c:lblOffset val="100"/>
        <c:noMultiLvlLbl val="0"/>
      </c:catAx>
      <c:valAx>
        <c:axId val="1091761600"/>
        <c:scaling>
          <c:orientation val="minMax"/>
          <c:max val="100"/>
        </c:scaling>
        <c:delete val="1"/>
        <c:axPos val="l"/>
        <c:numFmt formatCode="0\%" sourceLinked="1"/>
        <c:majorTickMark val="none"/>
        <c:minorTickMark val="none"/>
        <c:tickLblPos val="nextTo"/>
        <c:crossAx val="106140899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'Data Use'!$Q$2</c:f>
              <c:strCache>
                <c:ptCount val="1"/>
                <c:pt idx="0">
                  <c:v>Not Answered</c:v>
                </c:pt>
              </c:strCache>
            </c:strRef>
          </c:tx>
          <c:spPr>
            <a:solidFill>
              <a:schemeClr val="accent3">
                <a:lumMod val="60000"/>
                <a:lumOff val="40000"/>
              </a:schemeClr>
            </a:solidFill>
            <a:ln>
              <a:noFill/>
            </a:ln>
            <a:effectLst/>
          </c:spPr>
          <c:invertIfNegative val="0"/>
          <c:dLbls>
            <c:dLbl>
              <c:idx val="1"/>
              <c:layout>
                <c:manualLayout>
                  <c:x val="2.9273588072847197E-3"/>
                  <c:y val="-1.283073658345898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8AB-4202-BF4C-CC0EB9F1DE91}"/>
                </c:ext>
              </c:extLst>
            </c:dLbl>
            <c:dLbl>
              <c:idx val="6"/>
              <c:layout>
                <c:manualLayout>
                  <c:x val="4.0518752010772416E-3"/>
                  <c:y val="-1.637683587423919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8AB-4202-BF4C-CC0EB9F1DE91}"/>
                </c:ext>
              </c:extLst>
            </c:dLbl>
            <c:dLbl>
              <c:idx val="8"/>
              <c:layout>
                <c:manualLayout>
                  <c:x val="5.5339271495352508E-4"/>
                  <c:y val="-1.637683587423914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8AB-4202-BF4C-CC0EB9F1DE9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Use'!$P$3:$P$12</c:f>
              <c:strCache>
                <c:ptCount val="10"/>
                <c:pt idx="0">
                  <c:v>State reports for governor/legislature</c:v>
                </c:pt>
                <c:pt idx="1">
                  <c:v>Early childhood programs/outcomes/
interventions</c:v>
                </c:pt>
                <c:pt idx="2">
                  <c:v>State reports for board/agency goals/priorities</c:v>
                </c:pt>
                <c:pt idx="3">
                  <c:v>State reports on law/policy requirements</c:v>
                </c:pt>
                <c:pt idx="4">
                  <c:v>State reports on research/policy agenda/strategic plans</c:v>
                </c:pt>
                <c:pt idx="5">
                  <c:v>Federal reports: Special education (Non-EDFacts)</c:v>
                </c:pt>
                <c:pt idx="6">
                  <c:v>Program/intervention placements</c:v>
                </c:pt>
                <c:pt idx="7">
                  <c:v>Funding decisions</c:v>
                </c:pt>
                <c:pt idx="8">
                  <c:v>Resources for public, parents, and community members (e.g. dashboards, scorecards)</c:v>
                </c:pt>
                <c:pt idx="9">
                  <c:v>Policy updates/changes</c:v>
                </c:pt>
              </c:strCache>
            </c:strRef>
          </c:cat>
          <c:val>
            <c:numRef>
              <c:f>'Data Use'!$Q$3:$Q$12</c:f>
              <c:numCache>
                <c:formatCode>0\%</c:formatCode>
                <c:ptCount val="10"/>
                <c:pt idx="0">
                  <c:v>3.92</c:v>
                </c:pt>
                <c:pt idx="1">
                  <c:v>1.96</c:v>
                </c:pt>
                <c:pt idx="2">
                  <c:v>3.92</c:v>
                </c:pt>
                <c:pt idx="3">
                  <c:v>3.92</c:v>
                </c:pt>
                <c:pt idx="4">
                  <c:v>5.88</c:v>
                </c:pt>
                <c:pt idx="5">
                  <c:v>3.92</c:v>
                </c:pt>
                <c:pt idx="6">
                  <c:v>1.96</c:v>
                </c:pt>
                <c:pt idx="7">
                  <c:v>3.92</c:v>
                </c:pt>
                <c:pt idx="8">
                  <c:v>1.96</c:v>
                </c:pt>
                <c:pt idx="9">
                  <c:v>3.92</c:v>
                </c:pt>
              </c:numCache>
            </c:numRef>
          </c:val>
          <c:extLst>
            <c:ext xmlns:c16="http://schemas.microsoft.com/office/drawing/2014/chart" uri="{C3380CC4-5D6E-409C-BE32-E72D297353CC}">
              <c16:uniqueId val="{00000003-28AB-4202-BF4C-CC0EB9F1DE91}"/>
            </c:ext>
          </c:extLst>
        </c:ser>
        <c:ser>
          <c:idx val="1"/>
          <c:order val="1"/>
          <c:tx>
            <c:strRef>
              <c:f>'Data Use'!$R$2</c:f>
              <c:strCache>
                <c:ptCount val="1"/>
                <c:pt idx="0">
                  <c:v>Not Planned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Use'!$P$3:$P$12</c:f>
              <c:strCache>
                <c:ptCount val="10"/>
                <c:pt idx="0">
                  <c:v>State reports for governor/legislature</c:v>
                </c:pt>
                <c:pt idx="1">
                  <c:v>Early childhood programs/outcomes/
interventions</c:v>
                </c:pt>
                <c:pt idx="2">
                  <c:v>State reports for board/agency goals/priorities</c:v>
                </c:pt>
                <c:pt idx="3">
                  <c:v>State reports on law/policy requirements</c:v>
                </c:pt>
                <c:pt idx="4">
                  <c:v>State reports on research/policy agenda/strategic plans</c:v>
                </c:pt>
                <c:pt idx="5">
                  <c:v>Federal reports: Special education (Non-EDFacts)</c:v>
                </c:pt>
                <c:pt idx="6">
                  <c:v>Program/intervention placements</c:v>
                </c:pt>
                <c:pt idx="7">
                  <c:v>Funding decisions</c:v>
                </c:pt>
                <c:pt idx="8">
                  <c:v>Resources for public, parents, and community members (e.g. dashboards, scorecards)</c:v>
                </c:pt>
                <c:pt idx="9">
                  <c:v>Policy updates/changes</c:v>
                </c:pt>
              </c:strCache>
            </c:strRef>
          </c:cat>
          <c:val>
            <c:numRef>
              <c:f>'Data Use'!$R$3:$R$12</c:f>
              <c:numCache>
                <c:formatCode>0\%</c:formatCode>
                <c:ptCount val="10"/>
                <c:pt idx="0">
                  <c:v>25.49</c:v>
                </c:pt>
                <c:pt idx="1">
                  <c:v>19.61</c:v>
                </c:pt>
                <c:pt idx="2">
                  <c:v>33.33</c:v>
                </c:pt>
                <c:pt idx="3">
                  <c:v>37.25</c:v>
                </c:pt>
                <c:pt idx="4">
                  <c:v>27.45</c:v>
                </c:pt>
                <c:pt idx="5">
                  <c:v>43.14</c:v>
                </c:pt>
                <c:pt idx="6">
                  <c:v>29.41</c:v>
                </c:pt>
                <c:pt idx="7">
                  <c:v>37.25</c:v>
                </c:pt>
                <c:pt idx="8">
                  <c:v>39.22</c:v>
                </c:pt>
                <c:pt idx="9">
                  <c:v>39.22</c:v>
                </c:pt>
              </c:numCache>
            </c:numRef>
          </c:val>
          <c:extLst>
            <c:ext xmlns:c16="http://schemas.microsoft.com/office/drawing/2014/chart" uri="{C3380CC4-5D6E-409C-BE32-E72D297353CC}">
              <c16:uniqueId val="{00000004-28AB-4202-BF4C-CC0EB9F1DE91}"/>
            </c:ext>
          </c:extLst>
        </c:ser>
        <c:ser>
          <c:idx val="2"/>
          <c:order val="2"/>
          <c:tx>
            <c:strRef>
              <c:f>'Data Use'!$S$2</c:f>
              <c:strCache>
                <c:ptCount val="1"/>
                <c:pt idx="0">
                  <c:v>Planned</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Use'!$P$3:$P$12</c:f>
              <c:strCache>
                <c:ptCount val="10"/>
                <c:pt idx="0">
                  <c:v>State reports for governor/legislature</c:v>
                </c:pt>
                <c:pt idx="1">
                  <c:v>Early childhood programs/outcomes/
interventions</c:v>
                </c:pt>
                <c:pt idx="2">
                  <c:v>State reports for board/agency goals/priorities</c:v>
                </c:pt>
                <c:pt idx="3">
                  <c:v>State reports on law/policy requirements</c:v>
                </c:pt>
                <c:pt idx="4">
                  <c:v>State reports on research/policy agenda/strategic plans</c:v>
                </c:pt>
                <c:pt idx="5">
                  <c:v>Federal reports: Special education (Non-EDFacts)</c:v>
                </c:pt>
                <c:pt idx="6">
                  <c:v>Program/intervention placements</c:v>
                </c:pt>
                <c:pt idx="7">
                  <c:v>Funding decisions</c:v>
                </c:pt>
                <c:pt idx="8">
                  <c:v>Resources for public, parents, and community members (e.g. dashboards, scorecards)</c:v>
                </c:pt>
                <c:pt idx="9">
                  <c:v>Policy updates/changes</c:v>
                </c:pt>
              </c:strCache>
            </c:strRef>
          </c:cat>
          <c:val>
            <c:numRef>
              <c:f>'Data Use'!$S$3:$S$12</c:f>
              <c:numCache>
                <c:formatCode>0\%</c:formatCode>
                <c:ptCount val="10"/>
                <c:pt idx="0">
                  <c:v>21.57</c:v>
                </c:pt>
                <c:pt idx="1">
                  <c:v>27.45</c:v>
                </c:pt>
                <c:pt idx="2">
                  <c:v>15.69</c:v>
                </c:pt>
                <c:pt idx="3">
                  <c:v>19.61</c:v>
                </c:pt>
                <c:pt idx="4">
                  <c:v>23.53</c:v>
                </c:pt>
                <c:pt idx="5">
                  <c:v>17.649999999999999</c:v>
                </c:pt>
                <c:pt idx="6">
                  <c:v>35.29</c:v>
                </c:pt>
                <c:pt idx="7">
                  <c:v>27.45</c:v>
                </c:pt>
                <c:pt idx="8">
                  <c:v>23.53</c:v>
                </c:pt>
                <c:pt idx="9">
                  <c:v>25.49</c:v>
                </c:pt>
              </c:numCache>
            </c:numRef>
          </c:val>
          <c:extLst>
            <c:ext xmlns:c16="http://schemas.microsoft.com/office/drawing/2014/chart" uri="{C3380CC4-5D6E-409C-BE32-E72D297353CC}">
              <c16:uniqueId val="{00000005-28AB-4202-BF4C-CC0EB9F1DE91}"/>
            </c:ext>
          </c:extLst>
        </c:ser>
        <c:ser>
          <c:idx val="3"/>
          <c:order val="3"/>
          <c:tx>
            <c:strRef>
              <c:f>'Data Use'!$T$2</c:f>
              <c:strCache>
                <c:ptCount val="1"/>
                <c:pt idx="0">
                  <c:v>In Progress</c:v>
                </c:pt>
              </c:strCache>
            </c:strRef>
          </c:tx>
          <c:spPr>
            <a:solidFill>
              <a:srgbClr val="57B0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Use'!$P$3:$P$12</c:f>
              <c:strCache>
                <c:ptCount val="10"/>
                <c:pt idx="0">
                  <c:v>State reports for governor/legislature</c:v>
                </c:pt>
                <c:pt idx="1">
                  <c:v>Early childhood programs/outcomes/
interventions</c:v>
                </c:pt>
                <c:pt idx="2">
                  <c:v>State reports for board/agency goals/priorities</c:v>
                </c:pt>
                <c:pt idx="3">
                  <c:v>State reports on law/policy requirements</c:v>
                </c:pt>
                <c:pt idx="4">
                  <c:v>State reports on research/policy agenda/strategic plans</c:v>
                </c:pt>
                <c:pt idx="5">
                  <c:v>Federal reports: Special education (Non-EDFacts)</c:v>
                </c:pt>
                <c:pt idx="6">
                  <c:v>Program/intervention placements</c:v>
                </c:pt>
                <c:pt idx="7">
                  <c:v>Funding decisions</c:v>
                </c:pt>
                <c:pt idx="8">
                  <c:v>Resources for public, parents, and community members (e.g. dashboards, scorecards)</c:v>
                </c:pt>
                <c:pt idx="9">
                  <c:v>Policy updates/changes</c:v>
                </c:pt>
              </c:strCache>
            </c:strRef>
          </c:cat>
          <c:val>
            <c:numRef>
              <c:f>'Data Use'!$T$3:$T$12</c:f>
              <c:numCache>
                <c:formatCode>0\%</c:formatCode>
                <c:ptCount val="10"/>
                <c:pt idx="0">
                  <c:v>5.88</c:v>
                </c:pt>
                <c:pt idx="1">
                  <c:v>9.8000000000000007</c:v>
                </c:pt>
                <c:pt idx="2">
                  <c:v>7.84</c:v>
                </c:pt>
                <c:pt idx="3">
                  <c:v>3.92</c:v>
                </c:pt>
                <c:pt idx="4">
                  <c:v>9.8000000000000007</c:v>
                </c:pt>
                <c:pt idx="5">
                  <c:v>3.92</c:v>
                </c:pt>
                <c:pt idx="6">
                  <c:v>5.88</c:v>
                </c:pt>
                <c:pt idx="7">
                  <c:v>3.92</c:v>
                </c:pt>
                <c:pt idx="8">
                  <c:v>9.8000000000000007</c:v>
                </c:pt>
                <c:pt idx="9">
                  <c:v>5.88</c:v>
                </c:pt>
              </c:numCache>
            </c:numRef>
          </c:val>
          <c:extLst>
            <c:ext xmlns:c16="http://schemas.microsoft.com/office/drawing/2014/chart" uri="{C3380CC4-5D6E-409C-BE32-E72D297353CC}">
              <c16:uniqueId val="{00000006-28AB-4202-BF4C-CC0EB9F1DE91}"/>
            </c:ext>
          </c:extLst>
        </c:ser>
        <c:ser>
          <c:idx val="4"/>
          <c:order val="4"/>
          <c:tx>
            <c:strRef>
              <c:f>'Data Use'!$U$2</c:f>
              <c:strCache>
                <c:ptCount val="1"/>
                <c:pt idx="0">
                  <c:v>Operational</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Use'!$P$3:$P$12</c:f>
              <c:strCache>
                <c:ptCount val="10"/>
                <c:pt idx="0">
                  <c:v>State reports for governor/legislature</c:v>
                </c:pt>
                <c:pt idx="1">
                  <c:v>Early childhood programs/outcomes/
interventions</c:v>
                </c:pt>
                <c:pt idx="2">
                  <c:v>State reports for board/agency goals/priorities</c:v>
                </c:pt>
                <c:pt idx="3">
                  <c:v>State reports on law/policy requirements</c:v>
                </c:pt>
                <c:pt idx="4">
                  <c:v>State reports on research/policy agenda/strategic plans</c:v>
                </c:pt>
                <c:pt idx="5">
                  <c:v>Federal reports: Special education (Non-EDFacts)</c:v>
                </c:pt>
                <c:pt idx="6">
                  <c:v>Program/intervention placements</c:v>
                </c:pt>
                <c:pt idx="7">
                  <c:v>Funding decisions</c:v>
                </c:pt>
                <c:pt idx="8">
                  <c:v>Resources for public, parents, and community members (e.g. dashboards, scorecards)</c:v>
                </c:pt>
                <c:pt idx="9">
                  <c:v>Policy updates/changes</c:v>
                </c:pt>
              </c:strCache>
            </c:strRef>
          </c:cat>
          <c:val>
            <c:numRef>
              <c:f>'Data Use'!$U$3:$U$12</c:f>
              <c:numCache>
                <c:formatCode>0\%</c:formatCode>
                <c:ptCount val="10"/>
                <c:pt idx="0">
                  <c:v>43.14</c:v>
                </c:pt>
                <c:pt idx="1">
                  <c:v>41.18</c:v>
                </c:pt>
                <c:pt idx="2">
                  <c:v>39.22</c:v>
                </c:pt>
                <c:pt idx="3">
                  <c:v>35.29</c:v>
                </c:pt>
                <c:pt idx="4">
                  <c:v>33.33</c:v>
                </c:pt>
                <c:pt idx="5">
                  <c:v>31.37</c:v>
                </c:pt>
                <c:pt idx="6">
                  <c:v>27.45</c:v>
                </c:pt>
                <c:pt idx="7">
                  <c:v>27.45</c:v>
                </c:pt>
                <c:pt idx="8">
                  <c:v>25.49</c:v>
                </c:pt>
                <c:pt idx="9">
                  <c:v>25.49</c:v>
                </c:pt>
              </c:numCache>
            </c:numRef>
          </c:val>
          <c:extLst>
            <c:ext xmlns:c16="http://schemas.microsoft.com/office/drawing/2014/chart" uri="{C3380CC4-5D6E-409C-BE32-E72D297353CC}">
              <c16:uniqueId val="{00000007-28AB-4202-BF4C-CC0EB9F1DE91}"/>
            </c:ext>
          </c:extLst>
        </c:ser>
        <c:dLbls>
          <c:dLblPos val="ctr"/>
          <c:showLegendKey val="0"/>
          <c:showVal val="1"/>
          <c:showCatName val="0"/>
          <c:showSerName val="0"/>
          <c:showPercent val="0"/>
          <c:showBubbleSize val="0"/>
        </c:dLbls>
        <c:gapWidth val="150"/>
        <c:overlap val="100"/>
        <c:axId val="1169927696"/>
        <c:axId val="1091765760"/>
      </c:barChart>
      <c:catAx>
        <c:axId val="1169927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091765760"/>
        <c:crosses val="autoZero"/>
        <c:auto val="1"/>
        <c:lblAlgn val="ctr"/>
        <c:lblOffset val="100"/>
        <c:noMultiLvlLbl val="0"/>
      </c:catAx>
      <c:valAx>
        <c:axId val="1091765760"/>
        <c:scaling>
          <c:orientation val="minMax"/>
          <c:max val="100"/>
        </c:scaling>
        <c:delete val="1"/>
        <c:axPos val="b"/>
        <c:numFmt formatCode="0\%" sourceLinked="1"/>
        <c:majorTickMark val="none"/>
        <c:minorTickMark val="none"/>
        <c:tickLblPos val="nextTo"/>
        <c:crossAx val="1169927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5188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51882"/>
          </a:xfrm>
          <a:prstGeom prst="rect">
            <a:avLst/>
          </a:prstGeom>
        </p:spPr>
        <p:txBody>
          <a:bodyPr vert="horz" lIns="91440" tIns="45720" rIns="91440" bIns="45720" rtlCol="0"/>
          <a:lstStyle>
            <a:lvl1pPr algn="r">
              <a:defRPr sz="1200"/>
            </a:lvl1pPr>
          </a:lstStyle>
          <a:p>
            <a:fld id="{4822CA9B-3B1B-FC4F-89F6-1C478E112BAD}" type="datetimeFigureOut">
              <a:rPr lang="en-US" smtClean="0"/>
              <a:t>9/1/2021</a:t>
            </a:fld>
            <a:endParaRPr lang="en-US"/>
          </a:p>
        </p:txBody>
      </p:sp>
      <p:sp>
        <p:nvSpPr>
          <p:cNvPr id="4" name="Footer Placeholder 3"/>
          <p:cNvSpPr>
            <a:spLocks noGrp="1"/>
          </p:cNvSpPr>
          <p:nvPr>
            <p:ph type="ftr" sz="quarter" idx="2"/>
          </p:nvPr>
        </p:nvSpPr>
        <p:spPr>
          <a:xfrm>
            <a:off x="0" y="8584188"/>
            <a:ext cx="3077739" cy="45188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584188"/>
            <a:ext cx="3077739" cy="451882"/>
          </a:xfrm>
          <a:prstGeom prst="rect">
            <a:avLst/>
          </a:prstGeom>
        </p:spPr>
        <p:txBody>
          <a:bodyPr vert="horz" lIns="91440" tIns="45720" rIns="91440" bIns="45720" rtlCol="0" anchor="b"/>
          <a:lstStyle>
            <a:lvl1pPr algn="r">
              <a:defRPr sz="1200"/>
            </a:lvl1pPr>
          </a:lstStyle>
          <a:p>
            <a:fld id="{65B4C365-8340-5C44-8A18-D19C0CF1E7ED}" type="slidenum">
              <a:rPr lang="en-US" smtClean="0"/>
              <a:t>‹#›</a:t>
            </a:fld>
            <a:endParaRPr lang="en-US"/>
          </a:p>
        </p:txBody>
      </p:sp>
    </p:spTree>
    <p:extLst>
      <p:ext uri="{BB962C8B-B14F-4D97-AF65-F5344CB8AC3E}">
        <p14:creationId xmlns:p14="http://schemas.microsoft.com/office/powerpoint/2010/main" val="3008239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5188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3092" y="0"/>
            <a:ext cx="3077739" cy="451882"/>
          </a:xfrm>
          <a:prstGeom prst="rect">
            <a:avLst/>
          </a:prstGeom>
        </p:spPr>
        <p:txBody>
          <a:bodyPr vert="horz" lIns="91440" tIns="45720" rIns="91440" bIns="45720" rtlCol="0"/>
          <a:lstStyle>
            <a:lvl1pPr algn="r">
              <a:defRPr sz="1200"/>
            </a:lvl1pPr>
          </a:lstStyle>
          <a:p>
            <a:fld id="{AD1A7DB7-73B3-4AE0-A842-AAAEEC7C0C42}" type="datetimeFigureOut">
              <a:rPr lang="en-US" smtClean="0"/>
              <a:pPr/>
              <a:t>9/1/2021</a:t>
            </a:fld>
            <a:endParaRPr lang="en-US"/>
          </a:p>
        </p:txBody>
      </p:sp>
      <p:sp>
        <p:nvSpPr>
          <p:cNvPr id="4" name="Slide Image Placeholder 3"/>
          <p:cNvSpPr>
            <a:spLocks noGrp="1" noRot="1" noChangeAspect="1"/>
          </p:cNvSpPr>
          <p:nvPr>
            <p:ph type="sldImg" idx="2"/>
          </p:nvPr>
        </p:nvSpPr>
        <p:spPr>
          <a:xfrm>
            <a:off x="539750" y="677863"/>
            <a:ext cx="6022975" cy="33893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10248" y="4292878"/>
            <a:ext cx="5681980" cy="40669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584188"/>
            <a:ext cx="3077739" cy="45188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584188"/>
            <a:ext cx="3077739" cy="451882"/>
          </a:xfrm>
          <a:prstGeom prst="rect">
            <a:avLst/>
          </a:prstGeom>
        </p:spPr>
        <p:txBody>
          <a:bodyPr vert="horz" lIns="91440" tIns="45720" rIns="91440" bIns="45720" rtlCol="0" anchor="b"/>
          <a:lstStyle>
            <a:lvl1pPr algn="r">
              <a:defRPr sz="1200"/>
            </a:lvl1pPr>
          </a:lstStyle>
          <a:p>
            <a:fld id="{459C58CA-12E4-4F31-9B48-6F56F73F44E1}" type="slidenum">
              <a:rPr lang="en-US" smtClean="0"/>
              <a:pPr/>
              <a:t>‹#›</a:t>
            </a:fld>
            <a:endParaRPr lang="en-US"/>
          </a:p>
        </p:txBody>
      </p:sp>
    </p:spTree>
    <p:extLst>
      <p:ext uri="{BB962C8B-B14F-4D97-AF65-F5344CB8AC3E}">
        <p14:creationId xmlns:p14="http://schemas.microsoft.com/office/powerpoint/2010/main" val="307564967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77863"/>
            <a:ext cx="6022975" cy="338931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9C58CA-12E4-4F31-9B48-6F56F73F44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4345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800" b="0" i="0" dirty="0">
                <a:solidFill>
                  <a:srgbClr val="444444"/>
                </a:solidFill>
                <a:effectLst/>
                <a:latin typeface="Times New Roman" panose="02020603050405020304" pitchFamily="18" charset="0"/>
              </a:rPr>
              <a:t>Jeff</a:t>
            </a:r>
          </a:p>
          <a:p>
            <a:endParaRPr lang="en-US" sz="1800" b="0" i="0" dirty="0">
              <a:solidFill>
                <a:srgbClr val="444444"/>
              </a:solidFill>
              <a:effectLst/>
              <a:latin typeface="Times New Roman" panose="02020603050405020304" pitchFamily="18" charset="0"/>
            </a:endParaRPr>
          </a:p>
          <a:p>
            <a:r>
              <a:rPr lang="en-US" sz="1800" b="0" i="0" dirty="0">
                <a:solidFill>
                  <a:srgbClr val="444444"/>
                </a:solidFill>
                <a:effectLst/>
                <a:latin typeface="Times New Roman" panose="02020603050405020304" pitchFamily="18" charset="0"/>
              </a:rPr>
              <a:t>In a </a:t>
            </a:r>
            <a:r>
              <a:rPr lang="en-US" sz="1800" b="1" i="0" dirty="0">
                <a:solidFill>
                  <a:srgbClr val="444444"/>
                </a:solidFill>
                <a:effectLst/>
                <a:latin typeface="Times New Roman" panose="02020603050405020304" pitchFamily="18" charset="0"/>
              </a:rPr>
              <a:t>federated data system </a:t>
            </a:r>
            <a:r>
              <a:rPr lang="en-US" sz="1800" b="0" i="0" dirty="0">
                <a:solidFill>
                  <a:srgbClr val="444444"/>
                </a:solidFill>
                <a:effectLst/>
                <a:latin typeface="Times New Roman" panose="02020603050405020304" pitchFamily="18" charset="0"/>
              </a:rPr>
              <a:t>model, participating early childhood programs and agencies maintain control over their own data but agree through memoranda of understanding or data sharing agreements to share the data with other ECIDS partners upon request</a:t>
            </a:r>
          </a:p>
          <a:p>
            <a:endParaRPr lang="en-US" sz="1800" b="0" i="0" dirty="0">
              <a:solidFill>
                <a:srgbClr val="444444"/>
              </a:solidFill>
              <a:effectLst/>
              <a:latin typeface="Times New Roman" panose="02020603050405020304" pitchFamily="18" charset="0"/>
            </a:endParaRPr>
          </a:p>
          <a:p>
            <a:pPr algn="l" rtl="0" fontAlgn="base"/>
            <a:r>
              <a:rPr lang="en-US" sz="1800" b="0" i="0" dirty="0">
                <a:solidFill>
                  <a:srgbClr val="444444"/>
                </a:solidFill>
                <a:effectLst/>
                <a:latin typeface="Times New Roman" panose="02020603050405020304" pitchFamily="18" charset="0"/>
              </a:rPr>
              <a:t>Federated models have the following strengths: </a:t>
            </a:r>
            <a:endParaRPr lang="en-US" sz="2800" b="0" i="0" dirty="0">
              <a:solidFill>
                <a:srgbClr val="444444"/>
              </a:solidFill>
              <a:effectLst/>
              <a:latin typeface="Times New Roman" panose="02020603050405020304" pitchFamily="18" charset="0"/>
            </a:endParaRPr>
          </a:p>
          <a:p>
            <a:pPr algn="l" rtl="0" fontAlgn="base">
              <a:buFont typeface="Arial" panose="020B0604020202020204" pitchFamily="34" charset="0"/>
              <a:buChar char="•"/>
            </a:pPr>
            <a:r>
              <a:rPr lang="en-US" sz="1800" b="0" i="0" dirty="0">
                <a:solidFill>
                  <a:srgbClr val="444444"/>
                </a:solidFill>
                <a:effectLst/>
                <a:latin typeface="Times New Roman" panose="02020603050405020304" pitchFamily="18" charset="0"/>
              </a:rPr>
              <a:t>There is no costly, centralized database to support.  </a:t>
            </a:r>
          </a:p>
          <a:p>
            <a:pPr algn="l" rtl="0" fontAlgn="base">
              <a:buFont typeface="Arial" panose="020B0604020202020204" pitchFamily="34" charset="0"/>
              <a:buChar char="•"/>
            </a:pPr>
            <a:r>
              <a:rPr lang="en-US" sz="1800" b="0" i="0" dirty="0">
                <a:solidFill>
                  <a:srgbClr val="444444"/>
                </a:solidFill>
                <a:effectLst/>
                <a:latin typeface="Times New Roman" panose="02020603050405020304" pitchFamily="18" charset="0"/>
              </a:rPr>
              <a:t>Fewer resources are needed.  </a:t>
            </a:r>
          </a:p>
          <a:p>
            <a:pPr algn="l" rtl="0" fontAlgn="base">
              <a:buFont typeface="Arial" panose="020B0604020202020204" pitchFamily="34" charset="0"/>
              <a:buChar char="•"/>
            </a:pPr>
            <a:r>
              <a:rPr lang="en-US" sz="1800" b="0" i="0" dirty="0">
                <a:solidFill>
                  <a:srgbClr val="444444"/>
                </a:solidFill>
                <a:effectLst/>
                <a:latin typeface="Times New Roman" panose="02020603050405020304" pitchFamily="18" charset="0"/>
              </a:rPr>
              <a:t>There are fewer concerns about storing all child-level data in a central location. </a:t>
            </a:r>
          </a:p>
          <a:p>
            <a:pPr algn="l" rtl="0" fontAlgn="base">
              <a:buFont typeface="Arial" panose="020B0604020202020204" pitchFamily="34" charset="0"/>
              <a:buChar char="•"/>
            </a:pPr>
            <a:endParaRPr lang="en-US" sz="1800" b="0" i="0" dirty="0">
              <a:solidFill>
                <a:srgbClr val="444444"/>
              </a:solidFill>
              <a:effectLst/>
              <a:latin typeface="Times New Roman" panose="02020603050405020304" pitchFamily="18" charset="0"/>
            </a:endParaRPr>
          </a:p>
          <a:p>
            <a:pPr algn="l" rtl="0" fontAlgn="base"/>
            <a:r>
              <a:rPr lang="en-US" sz="1800" b="0" i="0" dirty="0">
                <a:solidFill>
                  <a:srgbClr val="444444"/>
                </a:solidFill>
                <a:effectLst/>
                <a:latin typeface="Times New Roman" panose="02020603050405020304" pitchFamily="18" charset="0"/>
              </a:rPr>
              <a:t>Federated models have the following limitations: </a:t>
            </a:r>
            <a:endParaRPr lang="en-US" sz="2800" b="0" i="0" dirty="0">
              <a:solidFill>
                <a:srgbClr val="444444"/>
              </a:solidFill>
              <a:effectLst/>
              <a:latin typeface="Times New Roman" panose="02020603050405020304" pitchFamily="18" charset="0"/>
            </a:endParaRPr>
          </a:p>
          <a:p>
            <a:pPr algn="l" rtl="0" fontAlgn="base">
              <a:buFont typeface="Arial" panose="020B0604020202020204" pitchFamily="34" charset="0"/>
              <a:buChar char="•"/>
            </a:pPr>
            <a:r>
              <a:rPr lang="en-US" sz="1800" b="0" i="0" dirty="0">
                <a:solidFill>
                  <a:srgbClr val="444444"/>
                </a:solidFill>
                <a:effectLst/>
                <a:latin typeface="Times New Roman" panose="02020603050405020304" pitchFamily="18" charset="0"/>
              </a:rPr>
              <a:t>Determining longitudinal cohorts across data systems is challenging.  </a:t>
            </a:r>
          </a:p>
          <a:p>
            <a:pPr algn="l" rtl="0" fontAlgn="base">
              <a:buFont typeface="Arial" panose="020B0604020202020204" pitchFamily="34" charset="0"/>
              <a:buChar char="•"/>
            </a:pPr>
            <a:r>
              <a:rPr lang="en-US" sz="1800" b="0" i="0" dirty="0">
                <a:solidFill>
                  <a:srgbClr val="444444"/>
                </a:solidFill>
                <a:effectLst/>
                <a:latin typeface="Times New Roman" panose="02020603050405020304" pitchFamily="18" charset="0"/>
              </a:rPr>
              <a:t>The system can only produce limited-purpose data files; long-term and stored datasets are not available. </a:t>
            </a:r>
          </a:p>
          <a:p>
            <a:pPr algn="l" rtl="0" fontAlgn="base">
              <a:buFont typeface="Arial" panose="020B0604020202020204" pitchFamily="34" charset="0"/>
              <a:buChar char="•"/>
            </a:pPr>
            <a:r>
              <a:rPr lang="en-US" sz="1800" b="0" i="0" dirty="0">
                <a:solidFill>
                  <a:srgbClr val="444444"/>
                </a:solidFill>
                <a:effectLst/>
                <a:latin typeface="Times New Roman" panose="02020603050405020304" pitchFamily="18" charset="0"/>
              </a:rPr>
              <a:t>The system cannot produce reports that rely on persistent data linkages. </a:t>
            </a:r>
          </a:p>
          <a:p>
            <a:r>
              <a:rPr lang="en-US" sz="1800" b="0" i="0" dirty="0">
                <a:solidFill>
                  <a:srgbClr val="444444"/>
                </a:solidFill>
                <a:effectLst/>
                <a:latin typeface="Times New Roman" panose="02020603050405020304" pitchFamily="18" charset="0"/>
              </a:rPr>
              <a:t>. The linked data are not stored by the ECIDS, but rather are cached, delivered to the requestor, and then removed.  </a:t>
            </a:r>
            <a:endParaRPr lang="en-US" dirty="0"/>
          </a:p>
        </p:txBody>
      </p:sp>
      <p:sp>
        <p:nvSpPr>
          <p:cNvPr id="4" name="Slide Number Placeholder 3"/>
          <p:cNvSpPr>
            <a:spLocks noGrp="1"/>
          </p:cNvSpPr>
          <p:nvPr>
            <p:ph type="sldNum" sz="quarter" idx="5"/>
          </p:nvPr>
        </p:nvSpPr>
        <p:spPr/>
        <p:txBody>
          <a:bodyPr/>
          <a:lstStyle/>
          <a:p>
            <a:fld id="{459C58CA-12E4-4F31-9B48-6F56F73F44E1}" type="slidenum">
              <a:rPr lang="en-US" smtClean="0"/>
              <a:pPr/>
              <a:t>13</a:t>
            </a:fld>
            <a:endParaRPr lang="en-US"/>
          </a:p>
        </p:txBody>
      </p:sp>
    </p:spTree>
    <p:extLst>
      <p:ext uri="{BB962C8B-B14F-4D97-AF65-F5344CB8AC3E}">
        <p14:creationId xmlns:p14="http://schemas.microsoft.com/office/powerpoint/2010/main" val="3661011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444444"/>
                </a:solidFill>
                <a:effectLst/>
                <a:latin typeface="Times New Roman" panose="02020603050405020304" pitchFamily="18" charset="0"/>
              </a:rPr>
              <a:t>Jeff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444444"/>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444444"/>
                </a:solidFill>
                <a:effectLst/>
                <a:latin typeface="Times New Roman" panose="02020603050405020304" pitchFamily="18" charset="0"/>
              </a:rPr>
              <a:t>A </a:t>
            </a:r>
            <a:r>
              <a:rPr lang="en-US" sz="1200" b="1" i="0" dirty="0">
                <a:solidFill>
                  <a:srgbClr val="444444"/>
                </a:solidFill>
                <a:effectLst/>
                <a:latin typeface="Times New Roman" panose="02020603050405020304" pitchFamily="18" charset="0"/>
              </a:rPr>
              <a:t>hybrid data system</a:t>
            </a:r>
            <a:r>
              <a:rPr lang="en-US" sz="1200" b="0" i="0" dirty="0">
                <a:solidFill>
                  <a:srgbClr val="444444"/>
                </a:solidFill>
                <a:effectLst/>
                <a:latin typeface="Times New Roman" panose="02020603050405020304" pitchFamily="18" charset="0"/>
              </a:rPr>
              <a:t> model combines features of the centralized and federated models to meet the state’s unique circumstances. Early childhood data generally are not consolidated from across all participating programs and agencies. As in a federated model, each program or agency feeds appropriate data into the ECIDS or potentially into the P-20W+ SLDS directly from its own data source. However, as in a centralized model, linkages between data from multiple sources may persist in a hybrid model. </a:t>
            </a:r>
            <a:endParaRPr lang="en-US" dirty="0"/>
          </a:p>
          <a:p>
            <a:endParaRPr lang="en-US" dirty="0"/>
          </a:p>
          <a:p>
            <a:pPr algn="l" rtl="0" fontAlgn="base"/>
            <a:r>
              <a:rPr lang="en-US" sz="1800" b="0" i="0" dirty="0">
                <a:solidFill>
                  <a:srgbClr val="444444"/>
                </a:solidFill>
                <a:effectLst/>
                <a:latin typeface="Times New Roman" panose="02020603050405020304" pitchFamily="18" charset="0"/>
              </a:rPr>
              <a:t>Hybrid models have the following strengths: </a:t>
            </a:r>
            <a:endParaRPr lang="en-US" b="0" i="0" dirty="0">
              <a:solidFill>
                <a:srgbClr val="444444"/>
              </a:solidFill>
              <a:effectLst/>
              <a:latin typeface="Segoe UI" panose="020B0502040204020203" pitchFamily="34" charset="0"/>
            </a:endParaRPr>
          </a:p>
          <a:p>
            <a:pPr algn="l" rtl="0" fontAlgn="base">
              <a:buFont typeface="Arial" panose="020B0604020202020204" pitchFamily="34" charset="0"/>
              <a:buChar char="•"/>
            </a:pPr>
            <a:r>
              <a:rPr lang="en-US" sz="1800" b="0" i="0" dirty="0">
                <a:solidFill>
                  <a:srgbClr val="444444"/>
                </a:solidFill>
                <a:effectLst/>
                <a:latin typeface="Times New Roman" panose="02020603050405020304" pitchFamily="18" charset="0"/>
              </a:rPr>
              <a:t>The matching process is done only once. </a:t>
            </a:r>
          </a:p>
          <a:p>
            <a:pPr algn="l" rtl="0" fontAlgn="base">
              <a:buFont typeface="Arial" panose="020B0604020202020204" pitchFamily="34" charset="0"/>
              <a:buChar char="•"/>
            </a:pPr>
            <a:r>
              <a:rPr lang="en-US" sz="1800" b="0" i="0" dirty="0">
                <a:solidFill>
                  <a:srgbClr val="444444"/>
                </a:solidFill>
                <a:effectLst/>
                <a:latin typeface="Times New Roman" panose="02020603050405020304" pitchFamily="18" charset="0"/>
              </a:rPr>
              <a:t>Persisting data linkages cut down on processing time.  </a:t>
            </a:r>
          </a:p>
          <a:p>
            <a:pPr algn="l" rtl="0" fontAlgn="base">
              <a:buFont typeface="Arial" panose="020B0604020202020204" pitchFamily="34" charset="0"/>
              <a:buChar char="•"/>
            </a:pPr>
            <a:r>
              <a:rPr lang="en-US" sz="1800" b="0" i="0" dirty="0">
                <a:solidFill>
                  <a:srgbClr val="444444"/>
                </a:solidFill>
                <a:effectLst/>
                <a:latin typeface="Times New Roman" panose="02020603050405020304" pitchFamily="18" charset="0"/>
              </a:rPr>
              <a:t>The system does not need a large central database or significant support to manage matched data. </a:t>
            </a:r>
          </a:p>
          <a:p>
            <a:pPr algn="l" rtl="0" fontAlgn="base">
              <a:buFont typeface="Arial" panose="020B0604020202020204" pitchFamily="34" charset="0"/>
              <a:buChar char="•"/>
            </a:pPr>
            <a:endParaRPr lang="en-US" sz="1800" b="0" i="0" dirty="0">
              <a:solidFill>
                <a:srgbClr val="444444"/>
              </a:solidFill>
              <a:effectLst/>
              <a:latin typeface="Times New Roman" panose="02020603050405020304" pitchFamily="18" charset="0"/>
            </a:endParaRPr>
          </a:p>
          <a:p>
            <a:pPr algn="l" rtl="0" fontAlgn="base"/>
            <a:r>
              <a:rPr lang="en-US" sz="1800" b="0" i="0" dirty="0">
                <a:solidFill>
                  <a:srgbClr val="444444"/>
                </a:solidFill>
                <a:effectLst/>
                <a:latin typeface="Times New Roman" panose="02020603050405020304" pitchFamily="18" charset="0"/>
              </a:rPr>
              <a:t>The primary weakness of a hybrid model is that it faces similar reporting and cohort-defining challenges as a federated model. </a:t>
            </a:r>
          </a:p>
          <a:p>
            <a:pPr algn="l" rtl="0" fontAlgn="base"/>
            <a:endParaRPr lang="en-US" b="0" i="0" dirty="0">
              <a:solidFill>
                <a:srgbClr val="444444"/>
              </a:solidFill>
              <a:effectLst/>
              <a:latin typeface="Segoe UI" panose="020B0502040204020203" pitchFamily="34" charset="0"/>
            </a:endParaRPr>
          </a:p>
          <a:p>
            <a:pPr algn="l" rtl="0" fontAlgn="base"/>
            <a:r>
              <a:rPr lang="en-US" sz="1800" b="0" i="0" dirty="0">
                <a:solidFill>
                  <a:srgbClr val="444444"/>
                </a:solidFill>
                <a:effectLst/>
                <a:latin typeface="Times New Roman" panose="02020603050405020304" pitchFamily="18" charset="0"/>
              </a:rPr>
              <a:t>States can take a number of approaches to protecting personally identifiable information (PII) across all three types of models, such as including only de-identified data in the ECIDS. It is critical to evaluate the benefits and limitations of any approach or model based on the outcomes your state hopes to achieve.</a:t>
            </a:r>
            <a:endParaRPr lang="en-US" b="0" i="0" dirty="0">
              <a:solidFill>
                <a:srgbClr val="444444"/>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459C58CA-12E4-4F31-9B48-6F56F73F44E1}" type="slidenum">
              <a:rPr lang="en-US" smtClean="0"/>
              <a:pPr/>
              <a:t>14</a:t>
            </a:fld>
            <a:endParaRPr lang="en-US"/>
          </a:p>
        </p:txBody>
      </p:sp>
    </p:spTree>
    <p:extLst>
      <p:ext uri="{BB962C8B-B14F-4D97-AF65-F5344CB8AC3E}">
        <p14:creationId xmlns:p14="http://schemas.microsoft.com/office/powerpoint/2010/main" val="33599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Jeff</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9C58CA-12E4-4F31-9B48-6F56F73F44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77863"/>
            <a:ext cx="6022975" cy="3389312"/>
          </a:xfrm>
        </p:spPr>
      </p:sp>
      <p:sp>
        <p:nvSpPr>
          <p:cNvPr id="3" name="Notes Placeholder 2"/>
          <p:cNvSpPr>
            <a:spLocks noGrp="1"/>
          </p:cNvSpPr>
          <p:nvPr>
            <p:ph type="body" idx="1"/>
          </p:nvPr>
        </p:nvSpPr>
        <p:spPr/>
        <p:txBody>
          <a:bodyPr/>
          <a:lstStyle/>
          <a:p>
            <a:pPr lvl="0"/>
            <a:endParaRPr lang="en-US" i="0"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16</a:t>
            </a:fld>
            <a:endParaRPr lang="en-US"/>
          </a:p>
        </p:txBody>
      </p:sp>
    </p:spTree>
    <p:extLst>
      <p:ext uri="{BB962C8B-B14F-4D97-AF65-F5344CB8AC3E}">
        <p14:creationId xmlns:p14="http://schemas.microsoft.com/office/powerpoint/2010/main" val="3194016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9C58CA-12E4-4F31-9B48-6F56F73F44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5052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9C58CA-12E4-4F31-9B48-6F56F73F44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929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9C58CA-12E4-4F31-9B48-6F56F73F44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0754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9C58CA-12E4-4F31-9B48-6F56F73F44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30213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9C58CA-12E4-4F31-9B48-6F56F73F44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65784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9C58CA-12E4-4F31-9B48-6F56F73F44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6578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77863"/>
            <a:ext cx="6022975" cy="3389312"/>
          </a:xfrm>
        </p:spPr>
      </p:sp>
      <p:sp>
        <p:nvSpPr>
          <p:cNvPr id="3" name="Notes Placeholder 2"/>
          <p:cNvSpPr>
            <a:spLocks noGrp="1"/>
          </p:cNvSpPr>
          <p:nvPr>
            <p:ph type="body" idx="1"/>
          </p:nvPr>
        </p:nvSpPr>
        <p:spPr/>
        <p:txBody>
          <a:bodyPr>
            <a:normAutofit/>
          </a:bodyPr>
          <a:lstStyle/>
          <a:p>
            <a:r>
              <a:rPr lang="en-US" dirty="0"/>
              <a:t>Amy</a:t>
            </a:r>
          </a:p>
        </p:txBody>
      </p:sp>
      <p:sp>
        <p:nvSpPr>
          <p:cNvPr id="4" name="Slide Number Placeholder 3"/>
          <p:cNvSpPr>
            <a:spLocks noGrp="1"/>
          </p:cNvSpPr>
          <p:nvPr>
            <p:ph type="sldNum" sz="quarter" idx="10"/>
          </p:nvPr>
        </p:nvSpPr>
        <p:spPr/>
        <p:txBody>
          <a:bodyPr/>
          <a:lstStyle/>
          <a:p>
            <a:fld id="{459C58CA-12E4-4F31-9B48-6F56F73F44E1}" type="slidenum">
              <a:rPr lang="en-US" smtClean="0"/>
              <a:pPr/>
              <a:t>2</a:t>
            </a:fld>
            <a:endParaRPr lang="en-US"/>
          </a:p>
        </p:txBody>
      </p:sp>
    </p:spTree>
    <p:extLst>
      <p:ext uri="{BB962C8B-B14F-4D97-AF65-F5344CB8AC3E}">
        <p14:creationId xmlns:p14="http://schemas.microsoft.com/office/powerpoint/2010/main" val="19193682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9C58CA-12E4-4F31-9B48-6F56F73F44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99805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9C58CA-12E4-4F31-9B48-6F56F73F44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78911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9C58CA-12E4-4F31-9B48-6F56F73F44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12667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9C58CA-12E4-4F31-9B48-6F56F73F44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75653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9C58CA-12E4-4F31-9B48-6F56F73F44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65784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9C58CA-12E4-4F31-9B48-6F56F73F44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37255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9C58CA-12E4-4F31-9B48-6F56F73F44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98484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9C58CA-12E4-4F31-9B48-6F56F73F44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00343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9C58CA-12E4-4F31-9B48-6F56F73F44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76406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77863"/>
            <a:ext cx="6022975" cy="33893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9C58CA-12E4-4F31-9B48-6F56F73F44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040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9C58CA-12E4-4F31-9B48-6F56F73F44E1}" type="slidenum">
              <a:rPr lang="en-US" smtClean="0"/>
              <a:pPr/>
              <a:t>3</a:t>
            </a:fld>
            <a:endParaRPr lang="en-US"/>
          </a:p>
        </p:txBody>
      </p:sp>
    </p:spTree>
    <p:extLst>
      <p:ext uri="{BB962C8B-B14F-4D97-AF65-F5344CB8AC3E}">
        <p14:creationId xmlns:p14="http://schemas.microsoft.com/office/powerpoint/2010/main" val="4975724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033ECB-EE5C-40BF-A781-5FC422D485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94719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033ECB-EE5C-40BF-A781-5FC422D485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18294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033ECB-EE5C-40BF-A781-5FC422D485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40634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033ECB-EE5C-40BF-A781-5FC422D485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13510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033ECB-EE5C-40BF-A781-5FC422D485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50912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033ECB-EE5C-40BF-A781-5FC422D485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3082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77863"/>
            <a:ext cx="6022975" cy="33893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53</a:t>
            </a:fld>
            <a:endParaRPr lang="en-US"/>
          </a:p>
        </p:txBody>
      </p:sp>
    </p:spTree>
    <p:extLst>
      <p:ext uri="{BB962C8B-B14F-4D97-AF65-F5344CB8AC3E}">
        <p14:creationId xmlns:p14="http://schemas.microsoft.com/office/powerpoint/2010/main" val="37487336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77863"/>
            <a:ext cx="6022975" cy="33893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54</a:t>
            </a:fld>
            <a:endParaRPr lang="en-US"/>
          </a:p>
        </p:txBody>
      </p:sp>
    </p:spTree>
    <p:extLst>
      <p:ext uri="{BB962C8B-B14F-4D97-AF65-F5344CB8AC3E}">
        <p14:creationId xmlns:p14="http://schemas.microsoft.com/office/powerpoint/2010/main" val="25399911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9C58CA-12E4-4F31-9B48-6F56F73F44E1}" type="slidenum">
              <a:rPr lang="en-US" smtClean="0"/>
              <a:pPr/>
              <a:t>57</a:t>
            </a:fld>
            <a:endParaRPr lang="en-US"/>
          </a:p>
        </p:txBody>
      </p:sp>
    </p:spTree>
    <p:extLst>
      <p:ext uri="{BB962C8B-B14F-4D97-AF65-F5344CB8AC3E}">
        <p14:creationId xmlns:p14="http://schemas.microsoft.com/office/powerpoint/2010/main" val="122172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77863"/>
            <a:ext cx="6022975" cy="3389312"/>
          </a:xfrm>
        </p:spPr>
      </p:sp>
      <p:sp>
        <p:nvSpPr>
          <p:cNvPr id="3" name="Notes Placeholder 2"/>
          <p:cNvSpPr>
            <a:spLocks noGrp="1"/>
          </p:cNvSpPr>
          <p:nvPr>
            <p:ph type="body" idx="1"/>
          </p:nvPr>
        </p:nvSpPr>
        <p:spPr/>
        <p:txBody>
          <a:bodyPr>
            <a:normAutofit/>
          </a:bodyPr>
          <a:lstStyle/>
          <a:p>
            <a:r>
              <a:rPr lang="en-US" dirty="0"/>
              <a:t>Amy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9C58CA-12E4-4F31-9B48-6F56F73F44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9183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77863"/>
            <a:ext cx="6022975" cy="3389312"/>
          </a:xfrm>
        </p:spPr>
      </p:sp>
      <p:sp>
        <p:nvSpPr>
          <p:cNvPr id="3" name="Notes Placeholder 2"/>
          <p:cNvSpPr>
            <a:spLocks noGrp="1"/>
          </p:cNvSpPr>
          <p:nvPr>
            <p:ph type="body" idx="1"/>
          </p:nvPr>
        </p:nvSpPr>
        <p:spPr/>
        <p:txBody>
          <a:bodyPr/>
          <a:lstStyle/>
          <a:p>
            <a:pPr lvl="0"/>
            <a:r>
              <a:rPr lang="en-US" i="0" dirty="0"/>
              <a:t>Amy</a:t>
            </a:r>
          </a:p>
        </p:txBody>
      </p:sp>
      <p:sp>
        <p:nvSpPr>
          <p:cNvPr id="4" name="Slide Number Placeholder 3"/>
          <p:cNvSpPr>
            <a:spLocks noGrp="1"/>
          </p:cNvSpPr>
          <p:nvPr>
            <p:ph type="sldNum" sz="quarter" idx="10"/>
          </p:nvPr>
        </p:nvSpPr>
        <p:spPr/>
        <p:txBody>
          <a:bodyPr/>
          <a:lstStyle/>
          <a:p>
            <a:fld id="{459C58CA-12E4-4F31-9B48-6F56F73F44E1}" type="slidenum">
              <a:rPr lang="en-US" smtClean="0"/>
              <a:pPr/>
              <a:t>5</a:t>
            </a:fld>
            <a:endParaRPr lang="en-US"/>
          </a:p>
        </p:txBody>
      </p:sp>
    </p:spTree>
    <p:extLst>
      <p:ext uri="{BB962C8B-B14F-4D97-AF65-F5344CB8AC3E}">
        <p14:creationId xmlns:p14="http://schemas.microsoft.com/office/powerpoint/2010/main" val="515052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Amy</a:t>
            </a:r>
          </a:p>
          <a:p>
            <a:endParaRPr lang="en-US" dirty="0"/>
          </a:p>
        </p:txBody>
      </p:sp>
      <p:sp>
        <p:nvSpPr>
          <p:cNvPr id="4" name="Slide Number Placeholder 3"/>
          <p:cNvSpPr>
            <a:spLocks noGrp="1"/>
          </p:cNvSpPr>
          <p:nvPr>
            <p:ph type="sldNum" sz="quarter" idx="5"/>
          </p:nvPr>
        </p:nvSpPr>
        <p:spPr/>
        <p:txBody>
          <a:bodyPr/>
          <a:lstStyle/>
          <a:p>
            <a:fld id="{459C58CA-12E4-4F31-9B48-6F56F73F44E1}" type="slidenum">
              <a:rPr lang="en-US" smtClean="0"/>
              <a:pPr/>
              <a:t>6</a:t>
            </a:fld>
            <a:endParaRPr lang="en-US"/>
          </a:p>
        </p:txBody>
      </p:sp>
    </p:spTree>
    <p:extLst>
      <p:ext uri="{BB962C8B-B14F-4D97-AF65-F5344CB8AC3E}">
        <p14:creationId xmlns:p14="http://schemas.microsoft.com/office/powerpoint/2010/main" val="811706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Comprehensive = includes definitions option sets, field type, length, etc.</a:t>
            </a:r>
          </a:p>
        </p:txBody>
      </p:sp>
      <p:sp>
        <p:nvSpPr>
          <p:cNvPr id="4" name="Slide Number Placeholder 3"/>
          <p:cNvSpPr>
            <a:spLocks noGrp="1"/>
          </p:cNvSpPr>
          <p:nvPr>
            <p:ph type="sldNum" sz="quarter" idx="5"/>
          </p:nvPr>
        </p:nvSpPr>
        <p:spPr/>
        <p:txBody>
          <a:bodyPr/>
          <a:lstStyle/>
          <a:p>
            <a:fld id="{459C58CA-12E4-4F31-9B48-6F56F73F44E1}" type="slidenum">
              <a:rPr lang="en-US" smtClean="0"/>
              <a:pPr/>
              <a:t>8</a:t>
            </a:fld>
            <a:endParaRPr lang="en-US"/>
          </a:p>
        </p:txBody>
      </p:sp>
    </p:spTree>
    <p:extLst>
      <p:ext uri="{BB962C8B-B14F-4D97-AF65-F5344CB8AC3E}">
        <p14:creationId xmlns:p14="http://schemas.microsoft.com/office/powerpoint/2010/main" val="2782232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Amy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80 percent of states and territories report planned, in progress, or operational automated linkages between K–12 and </a:t>
            </a:r>
            <a:r>
              <a:rPr lang="en-US" b="0" dirty="0"/>
              <a:t>early childhood data.</a:t>
            </a:r>
          </a:p>
        </p:txBody>
      </p:sp>
      <p:sp>
        <p:nvSpPr>
          <p:cNvPr id="4" name="Slide Number Placeholder 3"/>
          <p:cNvSpPr>
            <a:spLocks noGrp="1"/>
          </p:cNvSpPr>
          <p:nvPr>
            <p:ph type="sldNum" sz="quarter" idx="5"/>
          </p:nvPr>
        </p:nvSpPr>
        <p:spPr/>
        <p:txBody>
          <a:bodyPr/>
          <a:lstStyle/>
          <a:p>
            <a:fld id="{459C58CA-12E4-4F31-9B48-6F56F73F44E1}" type="slidenum">
              <a:rPr lang="en-US" smtClean="0"/>
              <a:pPr/>
              <a:t>11</a:t>
            </a:fld>
            <a:endParaRPr lang="en-US"/>
          </a:p>
        </p:txBody>
      </p:sp>
    </p:spTree>
    <p:extLst>
      <p:ext uri="{BB962C8B-B14F-4D97-AF65-F5344CB8AC3E}">
        <p14:creationId xmlns:p14="http://schemas.microsoft.com/office/powerpoint/2010/main" val="3044406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0" i="0" dirty="0">
                <a:solidFill>
                  <a:srgbClr val="444444"/>
                </a:solidFill>
                <a:effectLst/>
                <a:latin typeface="Times New Roman" panose="02020603050405020304" pitchFamily="18" charset="0"/>
              </a:rPr>
              <a:t>Jeff</a:t>
            </a:r>
          </a:p>
          <a:p>
            <a:endParaRPr lang="en-US" b="0" i="0" dirty="0">
              <a:solidFill>
                <a:srgbClr val="444444"/>
              </a:solidFill>
              <a:effectLst/>
              <a:latin typeface="Times New Roman" panose="02020603050405020304" pitchFamily="18" charset="0"/>
            </a:endParaRPr>
          </a:p>
          <a:p>
            <a:r>
              <a:rPr lang="en-US" b="0" i="0" dirty="0">
                <a:solidFill>
                  <a:srgbClr val="444444"/>
                </a:solidFill>
                <a:effectLst/>
                <a:latin typeface="Times New Roman" panose="02020603050405020304" pitchFamily="18" charset="0"/>
              </a:rPr>
              <a:t>There are three primary models for integrating early childhood data into an ECIDS or into the P-20W+ SLDS: centralized, federated, and hybrid.</a:t>
            </a:r>
          </a:p>
          <a:p>
            <a:endParaRPr lang="en-US" b="0" i="0" dirty="0">
              <a:solidFill>
                <a:srgbClr val="444444"/>
              </a:solidFill>
              <a:effectLst/>
              <a:latin typeface="Times New Roman" panose="02020603050405020304" pitchFamily="18" charset="0"/>
            </a:endParaRPr>
          </a:p>
          <a:p>
            <a:r>
              <a:rPr lang="en-US" sz="1800" b="0" i="0" dirty="0">
                <a:solidFill>
                  <a:srgbClr val="444444"/>
                </a:solidFill>
                <a:effectLst/>
                <a:latin typeface="Times New Roman" panose="02020603050405020304" pitchFamily="18" charset="0"/>
              </a:rPr>
              <a:t>Under a </a:t>
            </a:r>
            <a:r>
              <a:rPr lang="en-US" sz="1800" b="1" i="0" dirty="0">
                <a:solidFill>
                  <a:srgbClr val="444444"/>
                </a:solidFill>
                <a:effectLst/>
                <a:latin typeface="Times New Roman" panose="02020603050405020304" pitchFamily="18" charset="0"/>
              </a:rPr>
              <a:t>centralized data system</a:t>
            </a:r>
            <a:r>
              <a:rPr lang="en-US" sz="1800" b="0" i="0" dirty="0">
                <a:solidFill>
                  <a:srgbClr val="444444"/>
                </a:solidFill>
                <a:effectLst/>
                <a:latin typeface="Times New Roman" panose="02020603050405020304" pitchFamily="18" charset="0"/>
              </a:rPr>
              <a:t> model, early childhood data from across all participating programs and agencies are copied to a single, centrally located data repository where they are organized, integrated, and stored using a common data standard. Once the data are incorporated into a centralized ECIDS, the state can then feed appropriate data into the P-20W+ SLDS, if needed. </a:t>
            </a:r>
          </a:p>
          <a:p>
            <a:endParaRPr lang="en-US" sz="1800" b="0" i="0" dirty="0">
              <a:solidFill>
                <a:srgbClr val="444444"/>
              </a:solidFill>
              <a:effectLst/>
              <a:latin typeface="Times New Roman" panose="02020603050405020304" pitchFamily="18" charset="0"/>
            </a:endParaRPr>
          </a:p>
          <a:p>
            <a:pPr algn="l" rtl="0" fontAlgn="base"/>
            <a:r>
              <a:rPr lang="en-US" sz="1800" b="0" i="0" dirty="0">
                <a:solidFill>
                  <a:srgbClr val="444444"/>
                </a:solidFill>
                <a:effectLst/>
                <a:latin typeface="Times New Roman" panose="02020603050405020304" pitchFamily="18" charset="0"/>
              </a:rPr>
              <a:t>Centralized models have the following strengths: </a:t>
            </a:r>
            <a:endParaRPr lang="en-US" b="0" i="0" dirty="0">
              <a:solidFill>
                <a:srgbClr val="444444"/>
              </a:solidFill>
              <a:effectLst/>
              <a:latin typeface="Times New Roman" panose="02020603050405020304" pitchFamily="18" charset="0"/>
            </a:endParaRPr>
          </a:p>
          <a:p>
            <a:pPr algn="l" rtl="0" fontAlgn="base">
              <a:buFont typeface="Arial" panose="020B0604020202020204" pitchFamily="34" charset="0"/>
              <a:buChar char="•"/>
            </a:pPr>
            <a:r>
              <a:rPr lang="en-US" sz="1800" b="0" i="0" dirty="0">
                <a:solidFill>
                  <a:srgbClr val="444444"/>
                </a:solidFill>
                <a:effectLst/>
                <a:latin typeface="Times New Roman" panose="02020603050405020304" pitchFamily="18" charset="0"/>
              </a:rPr>
              <a:t>Queries and reports can be run easily and in a timely manner. </a:t>
            </a:r>
          </a:p>
          <a:p>
            <a:pPr algn="l" rtl="0" fontAlgn="base">
              <a:buFont typeface="Arial" panose="020B0604020202020204" pitchFamily="34" charset="0"/>
              <a:buChar char="•"/>
            </a:pPr>
            <a:r>
              <a:rPr lang="en-US" sz="1800" b="0" i="0" dirty="0">
                <a:solidFill>
                  <a:srgbClr val="444444"/>
                </a:solidFill>
                <a:effectLst/>
                <a:latin typeface="Times New Roman" panose="02020603050405020304" pitchFamily="18" charset="0"/>
              </a:rPr>
              <a:t>The ECIDS produces consistent data. </a:t>
            </a:r>
          </a:p>
          <a:p>
            <a:pPr algn="l" rtl="0" fontAlgn="base">
              <a:buFont typeface="Arial" panose="020B0604020202020204" pitchFamily="34" charset="0"/>
              <a:buChar char="•"/>
            </a:pPr>
            <a:r>
              <a:rPr lang="en-US" sz="1800" b="0" i="0" dirty="0">
                <a:solidFill>
                  <a:srgbClr val="444444"/>
                </a:solidFill>
                <a:effectLst/>
                <a:latin typeface="Times New Roman" panose="02020603050405020304" pitchFamily="18" charset="0"/>
              </a:rPr>
              <a:t>It is easier to create a wide range of short- and long-term data reports. </a:t>
            </a:r>
          </a:p>
          <a:p>
            <a:pPr algn="l" rtl="0" fontAlgn="base">
              <a:buFont typeface="Arial" panose="020B0604020202020204" pitchFamily="34" charset="0"/>
              <a:buChar char="•"/>
            </a:pPr>
            <a:endParaRPr lang="en-US" sz="1800" b="0" i="0" dirty="0">
              <a:solidFill>
                <a:srgbClr val="444444"/>
              </a:solidFill>
              <a:effectLst/>
              <a:latin typeface="Times New Roman" panose="02020603050405020304" pitchFamily="18" charset="0"/>
            </a:endParaRPr>
          </a:p>
          <a:p>
            <a:pPr algn="l" rtl="0" fontAlgn="base"/>
            <a:r>
              <a:rPr lang="en-US" sz="1800" b="0" i="0" dirty="0">
                <a:solidFill>
                  <a:srgbClr val="444444"/>
                </a:solidFill>
                <a:effectLst/>
                <a:latin typeface="Times New Roman" panose="02020603050405020304" pitchFamily="18" charset="0"/>
              </a:rPr>
              <a:t>Centralized models have the following limitations: </a:t>
            </a:r>
            <a:endParaRPr lang="en-US" b="0" i="0" dirty="0">
              <a:solidFill>
                <a:srgbClr val="444444"/>
              </a:solidFill>
              <a:effectLst/>
              <a:latin typeface="Times New Roman" panose="02020603050405020304" pitchFamily="18" charset="0"/>
            </a:endParaRPr>
          </a:p>
          <a:p>
            <a:pPr algn="l" rtl="0" fontAlgn="base">
              <a:buFont typeface="Arial" panose="020B0604020202020204" pitchFamily="34" charset="0"/>
              <a:buChar char="•"/>
            </a:pPr>
            <a:r>
              <a:rPr lang="en-US" sz="1800" b="0" i="0" dirty="0">
                <a:solidFill>
                  <a:srgbClr val="444444"/>
                </a:solidFill>
                <a:effectLst/>
                <a:latin typeface="Times New Roman" panose="02020603050405020304" pitchFamily="18" charset="0"/>
              </a:rPr>
              <a:t>The consolidated database requires extensive support, including a database administrator, storage capacity, and server.  </a:t>
            </a:r>
          </a:p>
          <a:p>
            <a:pPr algn="l" rtl="0" fontAlgn="base">
              <a:buFont typeface="Arial" panose="020B0604020202020204" pitchFamily="34" charset="0"/>
              <a:buChar char="•"/>
            </a:pPr>
            <a:r>
              <a:rPr lang="en-US" sz="1800" b="0" i="0" dirty="0">
                <a:solidFill>
                  <a:srgbClr val="444444"/>
                </a:solidFill>
                <a:effectLst/>
                <a:latin typeface="Times New Roman" panose="02020603050405020304" pitchFamily="18" charset="0"/>
              </a:rPr>
              <a:t>The public may be concerned about children’s personally identifiable information being stored in one place or misused. </a:t>
            </a:r>
          </a:p>
          <a:p>
            <a:endParaRPr lang="en-US" dirty="0"/>
          </a:p>
        </p:txBody>
      </p:sp>
      <p:sp>
        <p:nvSpPr>
          <p:cNvPr id="4" name="Slide Number Placeholder 3"/>
          <p:cNvSpPr>
            <a:spLocks noGrp="1"/>
          </p:cNvSpPr>
          <p:nvPr>
            <p:ph type="sldNum" sz="quarter" idx="5"/>
          </p:nvPr>
        </p:nvSpPr>
        <p:spPr/>
        <p:txBody>
          <a:bodyPr/>
          <a:lstStyle/>
          <a:p>
            <a:fld id="{459C58CA-12E4-4F31-9B48-6F56F73F44E1}" type="slidenum">
              <a:rPr lang="en-US" smtClean="0"/>
              <a:pPr/>
              <a:t>12</a:t>
            </a:fld>
            <a:endParaRPr lang="en-US"/>
          </a:p>
        </p:txBody>
      </p:sp>
    </p:spTree>
    <p:extLst>
      <p:ext uri="{BB962C8B-B14F-4D97-AF65-F5344CB8AC3E}">
        <p14:creationId xmlns:p14="http://schemas.microsoft.com/office/powerpoint/2010/main" val="26052923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Gray">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3556820-5BD6-7C41-9F35-0709DCBA7BA6}"/>
              </a:ext>
            </a:extLst>
          </p:cNvPr>
          <p:cNvSpPr>
            <a:spLocks/>
          </p:cNvSpPr>
          <p:nvPr userDrawn="1"/>
        </p:nvSpPr>
        <p:spPr>
          <a:xfrm>
            <a:off x="595" y="135815"/>
            <a:ext cx="9142810" cy="4435116"/>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solidFill>
                <a:schemeClr val="bg1"/>
              </a:solidFill>
            </a:endParaRPr>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17" name="Title 1">
            <a:extLst>
              <a:ext uri="{FF2B5EF4-FFF2-40B4-BE49-F238E27FC236}">
                <a16:creationId xmlns:a16="http://schemas.microsoft.com/office/drawing/2014/main" id="{723EBEA2-C871-924D-9669-D4CEBEA34A2B}"/>
              </a:ext>
            </a:extLst>
          </p:cNvPr>
          <p:cNvSpPr>
            <a:spLocks noGrp="1"/>
          </p:cNvSpPr>
          <p:nvPr>
            <p:ph type="ctrTitle" hasCustomPrompt="1"/>
          </p:nvPr>
        </p:nvSpPr>
        <p:spPr>
          <a:xfrm>
            <a:off x="850811" y="1885950"/>
            <a:ext cx="7685087" cy="1211898"/>
          </a:xfrm>
        </p:spPr>
        <p:txBody>
          <a:bodyPr lIns="0" tIns="0" rIns="0" bIns="0">
            <a:normAutofit/>
          </a:bodyPr>
          <a:lstStyle>
            <a:lvl1pPr>
              <a:defRPr sz="3000" b="0" i="0" baseline="0">
                <a:solidFill>
                  <a:schemeClr val="bg1"/>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br>
              <a:rPr lang="en-US" dirty="0"/>
            </a:br>
            <a:r>
              <a:rPr lang="en-US" dirty="0"/>
              <a:t>2nd line</a:t>
            </a:r>
          </a:p>
        </p:txBody>
      </p:sp>
      <p:sp>
        <p:nvSpPr>
          <p:cNvPr id="8" name="Text Placeholder 7">
            <a:extLst>
              <a:ext uri="{FF2B5EF4-FFF2-40B4-BE49-F238E27FC236}">
                <a16:creationId xmlns:a16="http://schemas.microsoft.com/office/drawing/2014/main" id="{C73C284A-D09B-B543-AF7E-5F419F34CE5B}"/>
              </a:ext>
            </a:extLst>
          </p:cNvPr>
          <p:cNvSpPr>
            <a:spLocks noGrp="1"/>
          </p:cNvSpPr>
          <p:nvPr>
            <p:ph type="body" sz="quarter" idx="14"/>
          </p:nvPr>
        </p:nvSpPr>
        <p:spPr>
          <a:xfrm>
            <a:off x="850593" y="3171826"/>
            <a:ext cx="1092851" cy="1113356"/>
          </a:xfrm>
        </p:spPr>
        <p:txBody>
          <a:bodyPr>
            <a:normAutofit/>
          </a:bodyPr>
          <a:lstStyle>
            <a:lvl1pPr>
              <a:defRPr sz="1000">
                <a:solidFill>
                  <a:schemeClr val="bg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32" name="Text Placeholder 7">
            <a:extLst>
              <a:ext uri="{FF2B5EF4-FFF2-40B4-BE49-F238E27FC236}">
                <a16:creationId xmlns:a16="http://schemas.microsoft.com/office/drawing/2014/main" id="{81E09265-B90B-4F4C-A68D-386E7DC88C22}"/>
              </a:ext>
            </a:extLst>
          </p:cNvPr>
          <p:cNvSpPr>
            <a:spLocks noGrp="1"/>
          </p:cNvSpPr>
          <p:nvPr>
            <p:ph type="body" sz="quarter" idx="15"/>
          </p:nvPr>
        </p:nvSpPr>
        <p:spPr>
          <a:xfrm>
            <a:off x="1998760" y="3171826"/>
            <a:ext cx="1092851" cy="1113356"/>
          </a:xfrm>
        </p:spPr>
        <p:txBody>
          <a:bodyPr>
            <a:normAutofit/>
          </a:bodyPr>
          <a:lstStyle>
            <a:lvl1pPr>
              <a:defRPr sz="1000">
                <a:solidFill>
                  <a:schemeClr val="bg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cxnSp>
        <p:nvCxnSpPr>
          <p:cNvPr id="3" name="Straight Connector 2"/>
          <p:cNvCxnSpPr/>
          <p:nvPr userDrawn="1"/>
        </p:nvCxnSpPr>
        <p:spPr>
          <a:xfrm>
            <a:off x="1981200" y="4629150"/>
            <a:ext cx="0" cy="49530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209867" y="4572000"/>
            <a:ext cx="685800" cy="514350"/>
          </a:xfrm>
          <a:prstGeom prst="rect">
            <a:avLst/>
          </a:prstGeom>
        </p:spPr>
      </p:pic>
    </p:spTree>
    <p:extLst>
      <p:ext uri="{BB962C8B-B14F-4D97-AF65-F5344CB8AC3E}">
        <p14:creationId xmlns:p14="http://schemas.microsoft.com/office/powerpoint/2010/main" val="2324021858"/>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Text Slide — 01">
    <p:spTree>
      <p:nvGrpSpPr>
        <p:cNvPr id="1" name=""/>
        <p:cNvGrpSpPr/>
        <p:nvPr/>
      </p:nvGrpSpPr>
      <p:grpSpPr>
        <a:xfrm>
          <a:off x="0" y="0"/>
          <a:ext cx="0" cy="0"/>
          <a:chOff x="0" y="0"/>
          <a:chExt cx="0" cy="0"/>
        </a:xfrm>
      </p:grpSpPr>
      <p:sp>
        <p:nvSpPr>
          <p:cNvPr id="2" name="Title 1"/>
          <p:cNvSpPr>
            <a:spLocks noGrp="1"/>
          </p:cNvSpPr>
          <p:nvPr>
            <p:ph type="ctrTitle"/>
          </p:nvPr>
        </p:nvSpPr>
        <p:spPr>
          <a:xfrm>
            <a:off x="429166" y="428625"/>
            <a:ext cx="4005509" cy="457192"/>
          </a:xfrm>
        </p:spPr>
        <p:txBody>
          <a:bodyPr lIns="0" tIns="0" rIns="0" bIns="0">
            <a:normAutofit/>
          </a:bodyPr>
          <a:lstStyle>
            <a:lvl1pPr>
              <a:defRPr sz="29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283928" y="4570931"/>
            <a:ext cx="8571384"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22" name="Picture Placeholder 4">
            <a:extLst>
              <a:ext uri="{FF2B5EF4-FFF2-40B4-BE49-F238E27FC236}">
                <a16:creationId xmlns:a16="http://schemas.microsoft.com/office/drawing/2014/main" id="{C16D0DC0-1B50-B44F-A922-A1E6CBC25C7B}"/>
              </a:ext>
            </a:extLst>
          </p:cNvPr>
          <p:cNvSpPr>
            <a:spLocks noGrp="1"/>
          </p:cNvSpPr>
          <p:nvPr>
            <p:ph type="pic" sz="quarter" idx="21"/>
          </p:nvPr>
        </p:nvSpPr>
        <p:spPr>
          <a:xfrm>
            <a:off x="4714859" y="428626"/>
            <a:ext cx="3994449" cy="3857625"/>
          </a:xfrm>
          <a:prstGeom prst="rect">
            <a:avLst/>
          </a:prstGeom>
        </p:spPr>
        <p:txBody>
          <a:bodyPr/>
          <a:lstStyle/>
          <a:p>
            <a:endParaRPr lang="en-US"/>
          </a:p>
        </p:txBody>
      </p:sp>
      <p:sp>
        <p:nvSpPr>
          <p:cNvPr id="23" name="Text Placeholder 7">
            <a:extLst>
              <a:ext uri="{FF2B5EF4-FFF2-40B4-BE49-F238E27FC236}">
                <a16:creationId xmlns:a16="http://schemas.microsoft.com/office/drawing/2014/main" id="{F557ABA0-2CF0-894D-BFC5-E24C93581EC6}"/>
              </a:ext>
            </a:extLst>
          </p:cNvPr>
          <p:cNvSpPr>
            <a:spLocks noGrp="1"/>
          </p:cNvSpPr>
          <p:nvPr>
            <p:ph type="body" sz="quarter" idx="15"/>
          </p:nvPr>
        </p:nvSpPr>
        <p:spPr>
          <a:xfrm>
            <a:off x="429166" y="1182282"/>
            <a:ext cx="4005509" cy="1447685"/>
          </a:xfrm>
        </p:spPr>
        <p:txBody>
          <a:bodyPr>
            <a:normAutofit/>
          </a:bodyPr>
          <a:lstStyle>
            <a:lvl1pPr>
              <a:defRPr sz="20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4" name="Text Placeholder 7">
            <a:extLst>
              <a:ext uri="{FF2B5EF4-FFF2-40B4-BE49-F238E27FC236}">
                <a16:creationId xmlns:a16="http://schemas.microsoft.com/office/drawing/2014/main" id="{CA97B1A4-557A-8842-A7CF-CEF459F857B2}"/>
              </a:ext>
            </a:extLst>
          </p:cNvPr>
          <p:cNvSpPr>
            <a:spLocks noGrp="1"/>
          </p:cNvSpPr>
          <p:nvPr>
            <p:ph type="body" sz="quarter" idx="16"/>
          </p:nvPr>
        </p:nvSpPr>
        <p:spPr>
          <a:xfrm>
            <a:off x="429166" y="2918215"/>
            <a:ext cx="4005509" cy="1368037"/>
          </a:xfrm>
        </p:spPr>
        <p:txBody>
          <a:bodyPr>
            <a:normAutofit/>
          </a:bodyPr>
          <a:lstStyle>
            <a:lvl1pPr marL="191944" indent="-191944">
              <a:buFont typeface="Arial" panose="020B0604020202020204" pitchFamily="34" charset="0"/>
              <a:buChar char="•"/>
              <a:defRPr sz="12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cxnSp>
        <p:nvCxnSpPr>
          <p:cNvPr id="10" name="Straight Connector 9"/>
          <p:cNvCxnSpPr/>
          <p:nvPr userDrawn="1"/>
        </p:nvCxnSpPr>
        <p:spPr>
          <a:xfrm>
            <a:off x="1981200" y="4629150"/>
            <a:ext cx="0" cy="49530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BE711411-C24E-4648-951C-08CA3D9FA40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209867" y="4572000"/>
            <a:ext cx="685800" cy="514350"/>
          </a:xfrm>
          <a:prstGeom prst="rect">
            <a:avLst/>
          </a:prstGeom>
        </p:spPr>
      </p:pic>
    </p:spTree>
    <p:extLst>
      <p:ext uri="{BB962C8B-B14F-4D97-AF65-F5344CB8AC3E}">
        <p14:creationId xmlns:p14="http://schemas.microsoft.com/office/powerpoint/2010/main" val="2930063041"/>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441" userDrawn="1">
          <p15:clr>
            <a:srgbClr val="FBAE40"/>
          </p15:clr>
        </p15:guide>
        <p15:guide id="11" pos="792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Text Slide — 02">
    <p:spTree>
      <p:nvGrpSpPr>
        <p:cNvPr id="1" name=""/>
        <p:cNvGrpSpPr/>
        <p:nvPr/>
      </p:nvGrpSpPr>
      <p:grpSpPr>
        <a:xfrm>
          <a:off x="0" y="0"/>
          <a:ext cx="0" cy="0"/>
          <a:chOff x="0" y="0"/>
          <a:chExt cx="0" cy="0"/>
        </a:xfrm>
      </p:grpSpPr>
      <p:sp>
        <p:nvSpPr>
          <p:cNvPr id="2" name="Title 1"/>
          <p:cNvSpPr>
            <a:spLocks noGrp="1"/>
          </p:cNvSpPr>
          <p:nvPr>
            <p:ph type="ctrTitle"/>
          </p:nvPr>
        </p:nvSpPr>
        <p:spPr>
          <a:xfrm>
            <a:off x="429166" y="428625"/>
            <a:ext cx="8285671" cy="457192"/>
          </a:xfrm>
        </p:spPr>
        <p:txBody>
          <a:bodyPr lIns="0" tIns="0" rIns="0" bIns="0">
            <a:normAutofit/>
          </a:bodyPr>
          <a:lstStyle>
            <a:lvl1pPr>
              <a:defRPr sz="29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283928" y="4570931"/>
            <a:ext cx="8571384"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24" name="Picture Placeholder 4">
            <a:extLst>
              <a:ext uri="{FF2B5EF4-FFF2-40B4-BE49-F238E27FC236}">
                <a16:creationId xmlns:a16="http://schemas.microsoft.com/office/drawing/2014/main" id="{3D023766-93E8-6C43-9772-CDA7FC6144F7}"/>
              </a:ext>
            </a:extLst>
          </p:cNvPr>
          <p:cNvSpPr>
            <a:spLocks noGrp="1"/>
          </p:cNvSpPr>
          <p:nvPr>
            <p:ph type="pic" sz="quarter" idx="21"/>
          </p:nvPr>
        </p:nvSpPr>
        <p:spPr>
          <a:xfrm>
            <a:off x="429167" y="1171567"/>
            <a:ext cx="8280141" cy="1743080"/>
          </a:xfrm>
          <a:prstGeom prst="rect">
            <a:avLst/>
          </a:prstGeom>
        </p:spPr>
        <p:txBody>
          <a:bodyPr/>
          <a:lstStyle/>
          <a:p>
            <a:endParaRPr lang="en-US"/>
          </a:p>
        </p:txBody>
      </p:sp>
      <p:sp>
        <p:nvSpPr>
          <p:cNvPr id="28" name="Text Placeholder 7">
            <a:extLst>
              <a:ext uri="{FF2B5EF4-FFF2-40B4-BE49-F238E27FC236}">
                <a16:creationId xmlns:a16="http://schemas.microsoft.com/office/drawing/2014/main" id="{269D219F-F78E-9E4A-B025-7F24BB66706A}"/>
              </a:ext>
            </a:extLst>
          </p:cNvPr>
          <p:cNvSpPr>
            <a:spLocks noGrp="1"/>
          </p:cNvSpPr>
          <p:nvPr>
            <p:ph type="body" sz="quarter" idx="17"/>
          </p:nvPr>
        </p:nvSpPr>
        <p:spPr>
          <a:xfrm>
            <a:off x="4714858" y="3199327"/>
            <a:ext cx="4005509" cy="1086924"/>
          </a:xfrm>
        </p:spPr>
        <p:txBody>
          <a:bodyPr>
            <a:normAutofit/>
          </a:bodyPr>
          <a:lstStyle>
            <a:lvl1pPr marL="191944" indent="-191944">
              <a:buFont typeface="Arial" panose="020B0604020202020204" pitchFamily="34" charset="0"/>
              <a:buChar char="•"/>
              <a:defRPr sz="12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9" name="Text Placeholder 7">
            <a:extLst>
              <a:ext uri="{FF2B5EF4-FFF2-40B4-BE49-F238E27FC236}">
                <a16:creationId xmlns:a16="http://schemas.microsoft.com/office/drawing/2014/main" id="{D3B36E90-1930-594F-A27D-BBFA1CA70557}"/>
              </a:ext>
            </a:extLst>
          </p:cNvPr>
          <p:cNvSpPr>
            <a:spLocks noGrp="1"/>
          </p:cNvSpPr>
          <p:nvPr>
            <p:ph type="body" sz="quarter" idx="15"/>
          </p:nvPr>
        </p:nvSpPr>
        <p:spPr>
          <a:xfrm>
            <a:off x="429166" y="3199327"/>
            <a:ext cx="4005509" cy="1086924"/>
          </a:xfrm>
        </p:spPr>
        <p:txBody>
          <a:bodyPr>
            <a:normAutofit/>
          </a:bodyPr>
          <a:lstStyle>
            <a:lvl1pPr>
              <a:defRPr sz="20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cxnSp>
        <p:nvCxnSpPr>
          <p:cNvPr id="10" name="Straight Connector 9"/>
          <p:cNvCxnSpPr/>
          <p:nvPr userDrawn="1"/>
        </p:nvCxnSpPr>
        <p:spPr>
          <a:xfrm>
            <a:off x="1981200" y="4629150"/>
            <a:ext cx="0" cy="49530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0F48804A-CC6D-8449-92F2-A9C58455B6B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209867" y="4572000"/>
            <a:ext cx="685800" cy="514350"/>
          </a:xfrm>
          <a:prstGeom prst="rect">
            <a:avLst/>
          </a:prstGeom>
        </p:spPr>
      </p:pic>
    </p:spTree>
    <p:extLst>
      <p:ext uri="{BB962C8B-B14F-4D97-AF65-F5344CB8AC3E}">
        <p14:creationId xmlns:p14="http://schemas.microsoft.com/office/powerpoint/2010/main" val="3465892580"/>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Text Slide — 03">
    <p:spTree>
      <p:nvGrpSpPr>
        <p:cNvPr id="1" name=""/>
        <p:cNvGrpSpPr/>
        <p:nvPr/>
      </p:nvGrpSpPr>
      <p:grpSpPr>
        <a:xfrm>
          <a:off x="0" y="0"/>
          <a:ext cx="0" cy="0"/>
          <a:chOff x="0" y="0"/>
          <a:chExt cx="0" cy="0"/>
        </a:xfrm>
      </p:grpSpPr>
      <p:sp>
        <p:nvSpPr>
          <p:cNvPr id="2" name="Title 1"/>
          <p:cNvSpPr>
            <a:spLocks noGrp="1"/>
          </p:cNvSpPr>
          <p:nvPr>
            <p:ph type="ctrTitle"/>
          </p:nvPr>
        </p:nvSpPr>
        <p:spPr>
          <a:xfrm>
            <a:off x="429166" y="428625"/>
            <a:ext cx="8285671" cy="457192"/>
          </a:xfrm>
        </p:spPr>
        <p:txBody>
          <a:bodyPr lIns="0" tIns="0" rIns="0" bIns="0">
            <a:normAutofit/>
          </a:bodyPr>
          <a:lstStyle>
            <a:lvl1pPr>
              <a:defRPr sz="29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283928" y="4570931"/>
            <a:ext cx="8571384"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24" name="Picture Placeholder 4">
            <a:extLst>
              <a:ext uri="{FF2B5EF4-FFF2-40B4-BE49-F238E27FC236}">
                <a16:creationId xmlns:a16="http://schemas.microsoft.com/office/drawing/2014/main" id="{3D023766-93E8-6C43-9772-CDA7FC6144F7}"/>
              </a:ext>
            </a:extLst>
          </p:cNvPr>
          <p:cNvSpPr>
            <a:spLocks noGrp="1"/>
          </p:cNvSpPr>
          <p:nvPr>
            <p:ph type="pic" sz="quarter" idx="21"/>
          </p:nvPr>
        </p:nvSpPr>
        <p:spPr>
          <a:xfrm>
            <a:off x="429166" y="1171567"/>
            <a:ext cx="3999979" cy="1743080"/>
          </a:xfrm>
          <a:prstGeom prst="rect">
            <a:avLst/>
          </a:prstGeom>
        </p:spPr>
        <p:txBody>
          <a:bodyPr/>
          <a:lstStyle/>
          <a:p>
            <a:endParaRPr lang="en-US"/>
          </a:p>
        </p:txBody>
      </p:sp>
      <p:sp>
        <p:nvSpPr>
          <p:cNvPr id="16" name="Picture Placeholder 4">
            <a:extLst>
              <a:ext uri="{FF2B5EF4-FFF2-40B4-BE49-F238E27FC236}">
                <a16:creationId xmlns:a16="http://schemas.microsoft.com/office/drawing/2014/main" id="{8B25342B-08E1-464F-AC27-5A6519898803}"/>
              </a:ext>
            </a:extLst>
          </p:cNvPr>
          <p:cNvSpPr>
            <a:spLocks noGrp="1"/>
          </p:cNvSpPr>
          <p:nvPr>
            <p:ph type="pic" sz="quarter" idx="22"/>
          </p:nvPr>
        </p:nvSpPr>
        <p:spPr>
          <a:xfrm>
            <a:off x="4721716" y="1171567"/>
            <a:ext cx="3999979" cy="1743080"/>
          </a:xfrm>
          <a:prstGeom prst="rect">
            <a:avLst/>
          </a:prstGeom>
        </p:spPr>
        <p:txBody>
          <a:bodyPr/>
          <a:lstStyle/>
          <a:p>
            <a:endParaRPr lang="en-US"/>
          </a:p>
        </p:txBody>
      </p:sp>
      <p:sp>
        <p:nvSpPr>
          <p:cNvPr id="20" name="Text Placeholder 7">
            <a:extLst>
              <a:ext uri="{FF2B5EF4-FFF2-40B4-BE49-F238E27FC236}">
                <a16:creationId xmlns:a16="http://schemas.microsoft.com/office/drawing/2014/main" id="{7AFEBE52-7AC4-8A4F-A882-82DC4FA897C6}"/>
              </a:ext>
            </a:extLst>
          </p:cNvPr>
          <p:cNvSpPr>
            <a:spLocks noGrp="1"/>
          </p:cNvSpPr>
          <p:nvPr>
            <p:ph type="body" sz="quarter" idx="16"/>
          </p:nvPr>
        </p:nvSpPr>
        <p:spPr>
          <a:xfrm>
            <a:off x="429166" y="3199327"/>
            <a:ext cx="4005509" cy="1086924"/>
          </a:xfrm>
        </p:spPr>
        <p:txBody>
          <a:bodyPr>
            <a:normAutofit/>
          </a:bodyPr>
          <a:lstStyle>
            <a:lvl1pPr marL="0" indent="0">
              <a:buFont typeface="Arial" panose="020B0604020202020204" pitchFamily="34" charset="0"/>
              <a:buNone/>
              <a:defRPr sz="12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1" name="Text Placeholder 7">
            <a:extLst>
              <a:ext uri="{FF2B5EF4-FFF2-40B4-BE49-F238E27FC236}">
                <a16:creationId xmlns:a16="http://schemas.microsoft.com/office/drawing/2014/main" id="{1BCA72C9-9805-E34B-BBDE-3CF10D461ABA}"/>
              </a:ext>
            </a:extLst>
          </p:cNvPr>
          <p:cNvSpPr>
            <a:spLocks noGrp="1"/>
          </p:cNvSpPr>
          <p:nvPr>
            <p:ph type="body" sz="quarter" idx="17"/>
          </p:nvPr>
        </p:nvSpPr>
        <p:spPr>
          <a:xfrm>
            <a:off x="4714858" y="3199327"/>
            <a:ext cx="4005509" cy="1086924"/>
          </a:xfrm>
        </p:spPr>
        <p:txBody>
          <a:bodyPr>
            <a:normAutofit/>
          </a:bodyPr>
          <a:lstStyle>
            <a:lvl1pPr marL="0" indent="0">
              <a:buFont typeface="Arial" panose="020B0604020202020204" pitchFamily="34" charset="0"/>
              <a:buNone/>
              <a:defRPr sz="12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cxnSp>
        <p:nvCxnSpPr>
          <p:cNvPr id="11" name="Straight Connector 10"/>
          <p:cNvCxnSpPr/>
          <p:nvPr userDrawn="1"/>
        </p:nvCxnSpPr>
        <p:spPr>
          <a:xfrm>
            <a:off x="1981200" y="4629150"/>
            <a:ext cx="0" cy="49530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5" name="Picture 14">
            <a:extLst>
              <a:ext uri="{FF2B5EF4-FFF2-40B4-BE49-F238E27FC236}">
                <a16:creationId xmlns:a16="http://schemas.microsoft.com/office/drawing/2014/main" id="{07522723-E23B-E544-A1D5-8061CDEB9D0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209867" y="4572000"/>
            <a:ext cx="685800" cy="514350"/>
          </a:xfrm>
          <a:prstGeom prst="rect">
            <a:avLst/>
          </a:prstGeom>
        </p:spPr>
      </p:pic>
    </p:spTree>
    <p:extLst>
      <p:ext uri="{BB962C8B-B14F-4D97-AF65-F5344CB8AC3E}">
        <p14:creationId xmlns:p14="http://schemas.microsoft.com/office/powerpoint/2010/main" val="1287124997"/>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Text Slide — 04">
    <p:spTree>
      <p:nvGrpSpPr>
        <p:cNvPr id="1" name=""/>
        <p:cNvGrpSpPr/>
        <p:nvPr/>
      </p:nvGrpSpPr>
      <p:grpSpPr>
        <a:xfrm>
          <a:off x="0" y="0"/>
          <a:ext cx="0" cy="0"/>
          <a:chOff x="0" y="0"/>
          <a:chExt cx="0" cy="0"/>
        </a:xfrm>
      </p:grpSpPr>
      <p:sp>
        <p:nvSpPr>
          <p:cNvPr id="2" name="Title 1"/>
          <p:cNvSpPr>
            <a:spLocks noGrp="1"/>
          </p:cNvSpPr>
          <p:nvPr>
            <p:ph type="ctrTitle"/>
          </p:nvPr>
        </p:nvSpPr>
        <p:spPr>
          <a:xfrm>
            <a:off x="429166" y="428625"/>
            <a:ext cx="8285671" cy="457192"/>
          </a:xfrm>
        </p:spPr>
        <p:txBody>
          <a:bodyPr lIns="0" tIns="0" rIns="0" bIns="0">
            <a:normAutofit/>
          </a:bodyPr>
          <a:lstStyle>
            <a:lvl1pPr>
              <a:defRPr sz="29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283928" y="4570931"/>
            <a:ext cx="8571384"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24" name="Picture Placeholder 4">
            <a:extLst>
              <a:ext uri="{FF2B5EF4-FFF2-40B4-BE49-F238E27FC236}">
                <a16:creationId xmlns:a16="http://schemas.microsoft.com/office/drawing/2014/main" id="{3D023766-93E8-6C43-9772-CDA7FC6144F7}"/>
              </a:ext>
            </a:extLst>
          </p:cNvPr>
          <p:cNvSpPr>
            <a:spLocks noGrp="1"/>
          </p:cNvSpPr>
          <p:nvPr>
            <p:ph type="pic" sz="quarter" idx="21"/>
          </p:nvPr>
        </p:nvSpPr>
        <p:spPr>
          <a:xfrm>
            <a:off x="429166" y="1171567"/>
            <a:ext cx="2571415" cy="1743080"/>
          </a:xfrm>
          <a:prstGeom prst="rect">
            <a:avLst/>
          </a:prstGeom>
        </p:spPr>
        <p:txBody>
          <a:bodyPr/>
          <a:lstStyle/>
          <a:p>
            <a:endParaRPr lang="en-US" dirty="0"/>
          </a:p>
        </p:txBody>
      </p:sp>
      <p:sp>
        <p:nvSpPr>
          <p:cNvPr id="25" name="Picture Placeholder 4">
            <a:extLst>
              <a:ext uri="{FF2B5EF4-FFF2-40B4-BE49-F238E27FC236}">
                <a16:creationId xmlns:a16="http://schemas.microsoft.com/office/drawing/2014/main" id="{9243F34B-2502-DB4F-9DB5-EDCF7DC7B5D5}"/>
              </a:ext>
            </a:extLst>
          </p:cNvPr>
          <p:cNvSpPr>
            <a:spLocks noGrp="1"/>
          </p:cNvSpPr>
          <p:nvPr>
            <p:ph type="pic" sz="quarter" idx="23"/>
          </p:nvPr>
        </p:nvSpPr>
        <p:spPr>
          <a:xfrm>
            <a:off x="3286294" y="1171567"/>
            <a:ext cx="2571415" cy="1743080"/>
          </a:xfrm>
          <a:prstGeom prst="rect">
            <a:avLst/>
          </a:prstGeom>
        </p:spPr>
        <p:txBody>
          <a:bodyPr/>
          <a:lstStyle/>
          <a:p>
            <a:endParaRPr lang="en-US"/>
          </a:p>
        </p:txBody>
      </p:sp>
      <p:sp>
        <p:nvSpPr>
          <p:cNvPr id="30" name="Picture Placeholder 4">
            <a:extLst>
              <a:ext uri="{FF2B5EF4-FFF2-40B4-BE49-F238E27FC236}">
                <a16:creationId xmlns:a16="http://schemas.microsoft.com/office/drawing/2014/main" id="{4236B20B-B550-8142-AEF8-60BDD719F696}"/>
              </a:ext>
            </a:extLst>
          </p:cNvPr>
          <p:cNvSpPr>
            <a:spLocks noGrp="1"/>
          </p:cNvSpPr>
          <p:nvPr>
            <p:ph type="pic" sz="quarter" idx="25"/>
          </p:nvPr>
        </p:nvSpPr>
        <p:spPr>
          <a:xfrm>
            <a:off x="6143422" y="1171567"/>
            <a:ext cx="2571415" cy="1743080"/>
          </a:xfrm>
          <a:prstGeom prst="rect">
            <a:avLst/>
          </a:prstGeom>
        </p:spPr>
        <p:txBody>
          <a:bodyPr/>
          <a:lstStyle/>
          <a:p>
            <a:endParaRPr lang="en-US"/>
          </a:p>
        </p:txBody>
      </p:sp>
      <p:sp>
        <p:nvSpPr>
          <p:cNvPr id="31" name="Text Placeholder 7">
            <a:extLst>
              <a:ext uri="{FF2B5EF4-FFF2-40B4-BE49-F238E27FC236}">
                <a16:creationId xmlns:a16="http://schemas.microsoft.com/office/drawing/2014/main" id="{805AEC2D-775B-BF4D-8D0A-574C4B109908}"/>
              </a:ext>
            </a:extLst>
          </p:cNvPr>
          <p:cNvSpPr>
            <a:spLocks noGrp="1"/>
          </p:cNvSpPr>
          <p:nvPr>
            <p:ph type="body" sz="quarter" idx="16"/>
          </p:nvPr>
        </p:nvSpPr>
        <p:spPr>
          <a:xfrm>
            <a:off x="429164" y="3199327"/>
            <a:ext cx="2571416" cy="1086924"/>
          </a:xfrm>
        </p:spPr>
        <p:txBody>
          <a:bodyPr>
            <a:normAutofit/>
          </a:bodyPr>
          <a:lstStyle>
            <a:lvl1pPr marL="0" indent="0">
              <a:buFont typeface="Arial" panose="020B0604020202020204" pitchFamily="34" charset="0"/>
              <a:buNone/>
              <a:defRPr sz="12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32" name="Text Placeholder 7">
            <a:extLst>
              <a:ext uri="{FF2B5EF4-FFF2-40B4-BE49-F238E27FC236}">
                <a16:creationId xmlns:a16="http://schemas.microsoft.com/office/drawing/2014/main" id="{F5503E3A-1422-CD4D-8A89-397D3BA42065}"/>
              </a:ext>
            </a:extLst>
          </p:cNvPr>
          <p:cNvSpPr>
            <a:spLocks noGrp="1"/>
          </p:cNvSpPr>
          <p:nvPr>
            <p:ph type="body" sz="quarter" idx="26"/>
          </p:nvPr>
        </p:nvSpPr>
        <p:spPr>
          <a:xfrm>
            <a:off x="3289863" y="3199327"/>
            <a:ext cx="2571416" cy="1086924"/>
          </a:xfrm>
        </p:spPr>
        <p:txBody>
          <a:bodyPr>
            <a:normAutofit/>
          </a:bodyPr>
          <a:lstStyle>
            <a:lvl1pPr marL="0" indent="0">
              <a:buFont typeface="Arial" panose="020B0604020202020204" pitchFamily="34" charset="0"/>
              <a:buNone/>
              <a:defRPr sz="12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33" name="Text Placeholder 7">
            <a:extLst>
              <a:ext uri="{FF2B5EF4-FFF2-40B4-BE49-F238E27FC236}">
                <a16:creationId xmlns:a16="http://schemas.microsoft.com/office/drawing/2014/main" id="{0064A36D-65DD-F745-A342-E072B9827553}"/>
              </a:ext>
            </a:extLst>
          </p:cNvPr>
          <p:cNvSpPr>
            <a:spLocks noGrp="1"/>
          </p:cNvSpPr>
          <p:nvPr>
            <p:ph type="body" sz="quarter" idx="27"/>
          </p:nvPr>
        </p:nvSpPr>
        <p:spPr>
          <a:xfrm>
            <a:off x="6139848" y="3199327"/>
            <a:ext cx="2571416" cy="1086924"/>
          </a:xfrm>
        </p:spPr>
        <p:txBody>
          <a:bodyPr>
            <a:normAutofit/>
          </a:bodyPr>
          <a:lstStyle>
            <a:lvl1pPr marL="0" indent="0">
              <a:buFont typeface="Arial" panose="020B0604020202020204" pitchFamily="34" charset="0"/>
              <a:buNone/>
              <a:defRPr sz="12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cxnSp>
        <p:nvCxnSpPr>
          <p:cNvPr id="13" name="Straight Connector 12"/>
          <p:cNvCxnSpPr/>
          <p:nvPr userDrawn="1"/>
        </p:nvCxnSpPr>
        <p:spPr>
          <a:xfrm>
            <a:off x="1981200" y="4629150"/>
            <a:ext cx="0" cy="49530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6" name="Picture 15">
            <a:extLst>
              <a:ext uri="{FF2B5EF4-FFF2-40B4-BE49-F238E27FC236}">
                <a16:creationId xmlns:a16="http://schemas.microsoft.com/office/drawing/2014/main" id="{D5A38CA9-CBEF-0644-8C7F-0FEC946EBAB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209867" y="4572000"/>
            <a:ext cx="685800" cy="514350"/>
          </a:xfrm>
          <a:prstGeom prst="rect">
            <a:avLst/>
          </a:prstGeom>
        </p:spPr>
      </p:pic>
    </p:spTree>
    <p:extLst>
      <p:ext uri="{BB962C8B-B14F-4D97-AF65-F5344CB8AC3E}">
        <p14:creationId xmlns:p14="http://schemas.microsoft.com/office/powerpoint/2010/main" val="347564684"/>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guide id="12" pos="5041" userDrawn="1">
          <p15:clr>
            <a:srgbClr val="FBAE40"/>
          </p15:clr>
        </p15:guide>
        <p15:guide id="13" pos="5521" userDrawn="1">
          <p15:clr>
            <a:srgbClr val="FBAE40"/>
          </p15:clr>
        </p15:guide>
        <p15:guide id="14" pos="9841" userDrawn="1">
          <p15:clr>
            <a:srgbClr val="FBAE40"/>
          </p15:clr>
        </p15:guide>
        <p15:guide id="15" pos="10321"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Text Slide — 05">
    <p:spTree>
      <p:nvGrpSpPr>
        <p:cNvPr id="1" name=""/>
        <p:cNvGrpSpPr/>
        <p:nvPr/>
      </p:nvGrpSpPr>
      <p:grpSpPr>
        <a:xfrm>
          <a:off x="0" y="0"/>
          <a:ext cx="0" cy="0"/>
          <a:chOff x="0" y="0"/>
          <a:chExt cx="0" cy="0"/>
        </a:xfrm>
      </p:grpSpPr>
      <p:sp>
        <p:nvSpPr>
          <p:cNvPr id="2" name="Title 1"/>
          <p:cNvSpPr>
            <a:spLocks noGrp="1"/>
          </p:cNvSpPr>
          <p:nvPr>
            <p:ph type="ctrTitle"/>
          </p:nvPr>
        </p:nvSpPr>
        <p:spPr>
          <a:xfrm>
            <a:off x="429166" y="428625"/>
            <a:ext cx="8285671" cy="457192"/>
          </a:xfrm>
        </p:spPr>
        <p:txBody>
          <a:bodyPr lIns="0" tIns="0" rIns="0" bIns="0">
            <a:normAutofit/>
          </a:bodyPr>
          <a:lstStyle>
            <a:lvl1pPr>
              <a:defRPr sz="29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283928" y="4570931"/>
            <a:ext cx="8571384"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20" name="Content Placeholder 4">
            <a:extLst>
              <a:ext uri="{FF2B5EF4-FFF2-40B4-BE49-F238E27FC236}">
                <a16:creationId xmlns:a16="http://schemas.microsoft.com/office/drawing/2014/main" id="{66682ECA-8356-F142-94A1-921EA9421350}"/>
              </a:ext>
            </a:extLst>
          </p:cNvPr>
          <p:cNvSpPr>
            <a:spLocks noGrp="1"/>
          </p:cNvSpPr>
          <p:nvPr>
            <p:ph sz="quarter" idx="16" hasCustomPrompt="1"/>
          </p:nvPr>
        </p:nvSpPr>
        <p:spPr>
          <a:xfrm>
            <a:off x="429165" y="1170497"/>
            <a:ext cx="3999979" cy="3114675"/>
          </a:xfrm>
          <a:prstGeom prst="rect">
            <a:avLst/>
          </a:prstGeom>
        </p:spPr>
        <p:txBody>
          <a:bodyPr>
            <a:normAutofit/>
          </a:bodyPr>
          <a:lstStyle>
            <a:lvl1pPr>
              <a:tabLst>
                <a:tab pos="47987" algn="l"/>
              </a:tabLst>
              <a:defRPr sz="2000">
                <a:solidFill>
                  <a:srgbClr val="576F7F"/>
                </a:solidFill>
              </a:defRPr>
            </a:lvl1pPr>
            <a:lvl2pPr marL="47987" indent="-47987">
              <a:tabLst/>
              <a:defRPr sz="400">
                <a:solidFill>
                  <a:schemeClr val="bg1">
                    <a:lumMod val="50000"/>
                  </a:schemeClr>
                </a:solidFill>
              </a:defRPr>
            </a:lvl2pPr>
            <a:lvl3pPr marL="96639" indent="-48653">
              <a:tabLst/>
              <a:defRPr sz="400">
                <a:solidFill>
                  <a:schemeClr val="bg1">
                    <a:lumMod val="50000"/>
                  </a:schemeClr>
                </a:solidFill>
              </a:defRPr>
            </a:lvl3pPr>
          </a:lstStyle>
          <a:p>
            <a:pPr lvl="0"/>
            <a:r>
              <a:rPr lang="tr-TR" dirty="0"/>
              <a:t>Picture</a:t>
            </a:r>
          </a:p>
        </p:txBody>
      </p:sp>
      <p:sp>
        <p:nvSpPr>
          <p:cNvPr id="21" name="Text Placeholder 7">
            <a:extLst>
              <a:ext uri="{FF2B5EF4-FFF2-40B4-BE49-F238E27FC236}">
                <a16:creationId xmlns:a16="http://schemas.microsoft.com/office/drawing/2014/main" id="{6428EAA1-0C81-0745-89CD-1A39835C4F74}"/>
              </a:ext>
            </a:extLst>
          </p:cNvPr>
          <p:cNvSpPr>
            <a:spLocks noGrp="1"/>
          </p:cNvSpPr>
          <p:nvPr>
            <p:ph type="body" sz="quarter" idx="17"/>
          </p:nvPr>
        </p:nvSpPr>
        <p:spPr>
          <a:xfrm>
            <a:off x="4714857" y="1170499"/>
            <a:ext cx="3999978" cy="3114674"/>
          </a:xfrm>
        </p:spPr>
        <p:txBody>
          <a:bodyPr>
            <a:normAutofit/>
          </a:bodyPr>
          <a:lstStyle>
            <a:lvl1pPr marL="191944" indent="-191944">
              <a:buFont typeface="Arial" panose="020B0604020202020204" pitchFamily="34" charset="0"/>
              <a:buChar char="•"/>
              <a:defRPr sz="12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cxnSp>
        <p:nvCxnSpPr>
          <p:cNvPr id="9" name="Straight Connector 8"/>
          <p:cNvCxnSpPr/>
          <p:nvPr userDrawn="1"/>
        </p:nvCxnSpPr>
        <p:spPr>
          <a:xfrm>
            <a:off x="1981200" y="4629150"/>
            <a:ext cx="0" cy="49530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6A019588-826F-214D-B3BA-199F91AC9C9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209867" y="4572000"/>
            <a:ext cx="685800" cy="514350"/>
          </a:xfrm>
          <a:prstGeom prst="rect">
            <a:avLst/>
          </a:prstGeom>
        </p:spPr>
      </p:pic>
    </p:spTree>
    <p:extLst>
      <p:ext uri="{BB962C8B-B14F-4D97-AF65-F5344CB8AC3E}">
        <p14:creationId xmlns:p14="http://schemas.microsoft.com/office/powerpoint/2010/main" val="3224869767"/>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cxnSp>
        <p:nvCxnSpPr>
          <p:cNvPr id="20" name="Straight Connector 19">
            <a:extLst>
              <a:ext uri="{FF2B5EF4-FFF2-40B4-BE49-F238E27FC236}">
                <a16:creationId xmlns:a16="http://schemas.microsoft.com/office/drawing/2014/main" id="{A1AB842C-6BB1-7849-B78D-1D793CD25166}"/>
              </a:ext>
            </a:extLst>
          </p:cNvPr>
          <p:cNvCxnSpPr/>
          <p:nvPr userDrawn="1"/>
        </p:nvCxnSpPr>
        <p:spPr>
          <a:xfrm>
            <a:off x="283928" y="4570931"/>
            <a:ext cx="8571384"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AA9EDA39-870A-E945-9A81-5D7CFB06F0C7}"/>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cxnSp>
        <p:nvCxnSpPr>
          <p:cNvPr id="6" name="Straight Connector 5"/>
          <p:cNvCxnSpPr/>
          <p:nvPr userDrawn="1"/>
        </p:nvCxnSpPr>
        <p:spPr>
          <a:xfrm>
            <a:off x="1981200" y="4629150"/>
            <a:ext cx="0" cy="49530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E7D4B6F5-F2FD-FA40-95FF-2ABAB98E1DF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209867" y="4572000"/>
            <a:ext cx="685800" cy="514350"/>
          </a:xfrm>
          <a:prstGeom prst="rect">
            <a:avLst/>
          </a:prstGeom>
        </p:spPr>
      </p:pic>
    </p:spTree>
    <p:extLst>
      <p:ext uri="{BB962C8B-B14F-4D97-AF65-F5344CB8AC3E}">
        <p14:creationId xmlns:p14="http://schemas.microsoft.com/office/powerpoint/2010/main" val="1325450870"/>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guide id="11" pos="7441" userDrawn="1">
          <p15:clr>
            <a:srgbClr val="FBAE40"/>
          </p15:clr>
        </p15:guide>
        <p15:guide id="12" pos="7921" userDrawn="1">
          <p15:clr>
            <a:srgbClr val="FBAE40"/>
          </p15:clr>
        </p15:guide>
        <p15:guide id="13" pos="5521" userDrawn="1">
          <p15:clr>
            <a:srgbClr val="FBAE40"/>
          </p15:clr>
        </p15:guide>
        <p15:guide id="14" pos="5041" userDrawn="1">
          <p15:clr>
            <a:srgbClr val="FBAE40"/>
          </p15:clr>
        </p15:guide>
        <p15:guide id="15" pos="9841" userDrawn="1">
          <p15:clr>
            <a:srgbClr val="FBAE40"/>
          </p15:clr>
        </p15:guide>
        <p15:guide id="16" pos="1032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73CCC-2363-134E-A7C9-A06551A26D38}"/>
              </a:ext>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588991E-3D1C-6946-9BAF-3798965F4E76}"/>
              </a:ext>
            </a:extLst>
          </p:cNvPr>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1405827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7C8EB-6469-FB42-9A13-96E2F301C8C2}"/>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315AD2D-FCDF-5D4B-AC0E-AAE58316F8D6}"/>
              </a:ext>
            </a:extLst>
          </p:cNvPr>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87905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D635B-5E2F-1843-9FFD-9F2074EB1ADD}"/>
              </a:ext>
            </a:extLst>
          </p:cNvPr>
          <p:cNvSpPr>
            <a:spLocks noGrp="1"/>
          </p:cNvSpPr>
          <p:nvPr>
            <p:ph type="title"/>
          </p:nvPr>
        </p:nvSpPr>
        <p:spPr>
          <a:xfrm>
            <a:off x="623888" y="1282304"/>
            <a:ext cx="7886700" cy="2139553"/>
          </a:xfrm>
          <a:prstGeom prst="rect">
            <a:avLst/>
          </a:prstGeo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1D437ECA-7277-444A-98A7-53B23B8458F6}"/>
              </a:ext>
            </a:extLst>
          </p:cNvPr>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854581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D9E73-7A78-D34E-9AF0-1D0B12F22FB9}"/>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7147493-990E-9340-8E36-4395F8993284}"/>
              </a:ext>
            </a:extLst>
          </p:cNvPr>
          <p:cNvSpPr>
            <a:spLocks noGrp="1"/>
          </p:cNvSpPr>
          <p:nvPr>
            <p:ph sz="half" idx="1"/>
          </p:nvPr>
        </p:nvSpPr>
        <p:spPr>
          <a:xfrm>
            <a:off x="6286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B8681E-6558-C748-8E9F-D3768798878C}"/>
              </a:ext>
            </a:extLst>
          </p:cNvPr>
          <p:cNvSpPr>
            <a:spLocks noGrp="1"/>
          </p:cNvSpPr>
          <p:nvPr>
            <p:ph sz="half" idx="2"/>
          </p:nvPr>
        </p:nvSpPr>
        <p:spPr>
          <a:xfrm>
            <a:off x="46291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9081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Yellow">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3556820-5BD6-7C41-9F35-0709DCBA7BA6}"/>
              </a:ext>
            </a:extLst>
          </p:cNvPr>
          <p:cNvSpPr>
            <a:spLocks/>
          </p:cNvSpPr>
          <p:nvPr userDrawn="1"/>
        </p:nvSpPr>
        <p:spPr>
          <a:xfrm>
            <a:off x="595" y="135815"/>
            <a:ext cx="9142810" cy="4435116"/>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26" name="Title 1">
            <a:extLst>
              <a:ext uri="{FF2B5EF4-FFF2-40B4-BE49-F238E27FC236}">
                <a16:creationId xmlns:a16="http://schemas.microsoft.com/office/drawing/2014/main" id="{0FAE0E86-F5B0-2643-9F7C-9B5DF5AB2A62}"/>
              </a:ext>
            </a:extLst>
          </p:cNvPr>
          <p:cNvSpPr>
            <a:spLocks noGrp="1"/>
          </p:cNvSpPr>
          <p:nvPr>
            <p:ph type="ctrTitle" hasCustomPrompt="1"/>
          </p:nvPr>
        </p:nvSpPr>
        <p:spPr>
          <a:xfrm>
            <a:off x="850811" y="1885950"/>
            <a:ext cx="7685087" cy="1211898"/>
          </a:xfrm>
        </p:spPr>
        <p:txBody>
          <a:bodyPr lIns="0" tIns="0" rIns="0" bIns="0">
            <a:normAutofit/>
          </a:bodyPr>
          <a:lstStyle>
            <a:lvl1pPr>
              <a:defRPr sz="3000" b="0" i="0" baseline="0">
                <a:solidFill>
                  <a:schemeClr val="tx1"/>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br>
              <a:rPr lang="en-US" dirty="0"/>
            </a:br>
            <a:r>
              <a:rPr lang="en-US" dirty="0"/>
              <a:t>2nd line</a:t>
            </a:r>
          </a:p>
        </p:txBody>
      </p:sp>
      <p:sp>
        <p:nvSpPr>
          <p:cNvPr id="31" name="Text Placeholder 7">
            <a:extLst>
              <a:ext uri="{FF2B5EF4-FFF2-40B4-BE49-F238E27FC236}">
                <a16:creationId xmlns:a16="http://schemas.microsoft.com/office/drawing/2014/main" id="{4311E8C8-3143-A74B-8FDA-F85A6F535B0E}"/>
              </a:ext>
            </a:extLst>
          </p:cNvPr>
          <p:cNvSpPr>
            <a:spLocks noGrp="1"/>
          </p:cNvSpPr>
          <p:nvPr>
            <p:ph type="body" sz="quarter" idx="14"/>
          </p:nvPr>
        </p:nvSpPr>
        <p:spPr>
          <a:xfrm>
            <a:off x="850593" y="3171826"/>
            <a:ext cx="1092851" cy="1113356"/>
          </a:xfrm>
        </p:spPr>
        <p:txBody>
          <a:bodyPr>
            <a:normAutofit/>
          </a:bodyPr>
          <a:lstStyle>
            <a:lvl1pPr>
              <a:defRPr sz="1000">
                <a:solidFill>
                  <a:schemeClr val="tx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32" name="Text Placeholder 7">
            <a:extLst>
              <a:ext uri="{FF2B5EF4-FFF2-40B4-BE49-F238E27FC236}">
                <a16:creationId xmlns:a16="http://schemas.microsoft.com/office/drawing/2014/main" id="{9B12BEB6-E28E-0A42-AF4D-0E33CBE7B6D1}"/>
              </a:ext>
            </a:extLst>
          </p:cNvPr>
          <p:cNvSpPr>
            <a:spLocks noGrp="1"/>
          </p:cNvSpPr>
          <p:nvPr>
            <p:ph type="body" sz="quarter" idx="15"/>
          </p:nvPr>
        </p:nvSpPr>
        <p:spPr>
          <a:xfrm>
            <a:off x="1998760" y="3171826"/>
            <a:ext cx="1092851" cy="1113356"/>
          </a:xfrm>
        </p:spPr>
        <p:txBody>
          <a:bodyPr>
            <a:normAutofit/>
          </a:bodyPr>
          <a:lstStyle>
            <a:lvl1pPr>
              <a:defRPr sz="1000">
                <a:solidFill>
                  <a:schemeClr val="tx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cxnSp>
        <p:nvCxnSpPr>
          <p:cNvPr id="9" name="Straight Connector 8"/>
          <p:cNvCxnSpPr/>
          <p:nvPr userDrawn="1"/>
        </p:nvCxnSpPr>
        <p:spPr>
          <a:xfrm>
            <a:off x="1981200" y="4629150"/>
            <a:ext cx="0" cy="49530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7340B9C7-DDCA-4748-BF38-2B54BB6815C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209867" y="4572000"/>
            <a:ext cx="685800" cy="514350"/>
          </a:xfrm>
          <a:prstGeom prst="rect">
            <a:avLst/>
          </a:prstGeom>
        </p:spPr>
      </p:pic>
    </p:spTree>
    <p:extLst>
      <p:ext uri="{BB962C8B-B14F-4D97-AF65-F5344CB8AC3E}">
        <p14:creationId xmlns:p14="http://schemas.microsoft.com/office/powerpoint/2010/main" val="303099650"/>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E6A4B-BD9D-EC47-B778-0DAF8D28680E}"/>
              </a:ext>
            </a:extLst>
          </p:cNvPr>
          <p:cNvSpPr>
            <a:spLocks noGrp="1"/>
          </p:cNvSpPr>
          <p:nvPr>
            <p:ph type="title"/>
          </p:nvPr>
        </p:nvSpPr>
        <p:spPr>
          <a:xfrm>
            <a:off x="629841" y="273844"/>
            <a:ext cx="7886700" cy="994172"/>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673ED0B-A500-0346-85B2-7B189123C702}"/>
              </a:ext>
            </a:extLst>
          </p:cNvPr>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A65E3CB-AAA5-884A-A658-9633AFA43127}"/>
              </a:ext>
            </a:extLst>
          </p:cNvPr>
          <p:cNvSpPr>
            <a:spLocks noGrp="1"/>
          </p:cNvSpPr>
          <p:nvPr>
            <p:ph sz="half" idx="2"/>
          </p:nvPr>
        </p:nvSpPr>
        <p:spPr>
          <a:xfrm>
            <a:off x="629842" y="1878806"/>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EC0D86-72FE-9C44-84C1-B18891921ABD}"/>
              </a:ext>
            </a:extLst>
          </p:cNvPr>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AEEF0FB-3997-894E-9DF1-2CBEFB433747}"/>
              </a:ext>
            </a:extLst>
          </p:cNvPr>
          <p:cNvSpPr>
            <a:spLocks noGrp="1"/>
          </p:cNvSpPr>
          <p:nvPr>
            <p:ph sz="quarter" idx="4"/>
          </p:nvPr>
        </p:nvSpPr>
        <p:spPr>
          <a:xfrm>
            <a:off x="4629150" y="1878806"/>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40944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95884-89CA-194C-B628-2D31E5EA171F}"/>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1364797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93923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4B846-1374-3F47-98D7-0E38D36AFC6A}"/>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DDC7BBC7-90EB-024E-9788-9B8A18E6C2C8}"/>
              </a:ext>
            </a:extLst>
          </p:cNvPr>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6B33AA-CC47-764A-BFB1-1FBD9689B07D}"/>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13966927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52EF4-2ADD-7349-BF91-7FE17B6520E3}"/>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13CE835-86BD-F845-AB47-B6D9188BF18F}"/>
              </a:ext>
            </a:extLst>
          </p:cNvPr>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AC430FA-9ACF-2F40-AD71-3E9F104E2A66}"/>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25123576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4C4C8-5B0A-194F-91B0-8F171EDCD230}"/>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C2E43C-C60D-7B4D-9855-13E0619146F7}"/>
              </a:ext>
            </a:extLst>
          </p:cNvPr>
          <p:cNvSpPr>
            <a:spLocks noGrp="1"/>
          </p:cNvSpPr>
          <p:nvPr>
            <p:ph type="body" orient="vert" idx="1"/>
          </p:nvPr>
        </p:nvSpPr>
        <p:spPr>
          <a:xfrm>
            <a:off x="628650" y="1369219"/>
            <a:ext cx="7886700" cy="326350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78177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A76BC7-6D08-484E-BE7F-516F6D4E556D}"/>
              </a:ext>
            </a:extLst>
          </p:cNvPr>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2F3C1B-094E-AF48-A908-BE0B3CC5FB34}"/>
              </a:ext>
            </a:extLst>
          </p:cNvPr>
          <p:cNvSpPr>
            <a:spLocks noGrp="1"/>
          </p:cNvSpPr>
          <p:nvPr>
            <p:ph type="body" orient="vert" idx="1"/>
          </p:nvPr>
        </p:nvSpPr>
        <p:spPr>
          <a:xfrm>
            <a:off x="628650" y="273844"/>
            <a:ext cx="5800725" cy="43588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70595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 Gray">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3556820-5BD6-7C41-9F35-0709DCBA7BA6}"/>
              </a:ext>
            </a:extLst>
          </p:cNvPr>
          <p:cNvSpPr>
            <a:spLocks/>
          </p:cNvSpPr>
          <p:nvPr userDrawn="1"/>
        </p:nvSpPr>
        <p:spPr>
          <a:xfrm>
            <a:off x="595" y="135815"/>
            <a:ext cx="9142810" cy="4435116"/>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solidFill>
                <a:schemeClr val="bg1"/>
              </a:solidFill>
            </a:endParaRPr>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sp>
        <p:nvSpPr>
          <p:cNvPr id="17" name="Title 1">
            <a:extLst>
              <a:ext uri="{FF2B5EF4-FFF2-40B4-BE49-F238E27FC236}">
                <a16:creationId xmlns:a16="http://schemas.microsoft.com/office/drawing/2014/main" id="{723EBEA2-C871-924D-9669-D4CEBEA34A2B}"/>
              </a:ext>
            </a:extLst>
          </p:cNvPr>
          <p:cNvSpPr>
            <a:spLocks noGrp="1"/>
          </p:cNvSpPr>
          <p:nvPr>
            <p:ph type="ctrTitle" hasCustomPrompt="1"/>
          </p:nvPr>
        </p:nvSpPr>
        <p:spPr>
          <a:xfrm>
            <a:off x="850811" y="1885950"/>
            <a:ext cx="7685087" cy="1211898"/>
          </a:xfrm>
        </p:spPr>
        <p:txBody>
          <a:bodyPr lIns="0" tIns="0" rIns="0" bIns="0">
            <a:normAutofit/>
          </a:bodyPr>
          <a:lstStyle>
            <a:lvl1pPr>
              <a:defRPr sz="3000" b="0" i="0" baseline="0">
                <a:solidFill>
                  <a:schemeClr val="bg1"/>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br>
              <a:rPr lang="en-US" dirty="0"/>
            </a:br>
            <a:r>
              <a:rPr lang="en-US" dirty="0"/>
              <a:t>2nd line</a:t>
            </a:r>
          </a:p>
        </p:txBody>
      </p:sp>
      <p:sp>
        <p:nvSpPr>
          <p:cNvPr id="8" name="Text Placeholder 7">
            <a:extLst>
              <a:ext uri="{FF2B5EF4-FFF2-40B4-BE49-F238E27FC236}">
                <a16:creationId xmlns:a16="http://schemas.microsoft.com/office/drawing/2014/main" id="{C73C284A-D09B-B543-AF7E-5F419F34CE5B}"/>
              </a:ext>
            </a:extLst>
          </p:cNvPr>
          <p:cNvSpPr>
            <a:spLocks noGrp="1"/>
          </p:cNvSpPr>
          <p:nvPr>
            <p:ph type="body" sz="quarter" idx="14"/>
          </p:nvPr>
        </p:nvSpPr>
        <p:spPr>
          <a:xfrm>
            <a:off x="850593" y="3171826"/>
            <a:ext cx="1092851" cy="1113356"/>
          </a:xfrm>
        </p:spPr>
        <p:txBody>
          <a:bodyPr>
            <a:normAutofit/>
          </a:bodyPr>
          <a:lstStyle>
            <a:lvl1pPr>
              <a:defRPr sz="1000">
                <a:solidFill>
                  <a:schemeClr val="bg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32" name="Text Placeholder 7">
            <a:extLst>
              <a:ext uri="{FF2B5EF4-FFF2-40B4-BE49-F238E27FC236}">
                <a16:creationId xmlns:a16="http://schemas.microsoft.com/office/drawing/2014/main" id="{81E09265-B90B-4F4C-A68D-386E7DC88C22}"/>
              </a:ext>
            </a:extLst>
          </p:cNvPr>
          <p:cNvSpPr>
            <a:spLocks noGrp="1"/>
          </p:cNvSpPr>
          <p:nvPr>
            <p:ph type="body" sz="quarter" idx="15"/>
          </p:nvPr>
        </p:nvSpPr>
        <p:spPr>
          <a:xfrm>
            <a:off x="1998760" y="3171826"/>
            <a:ext cx="1092851" cy="1113356"/>
          </a:xfrm>
        </p:spPr>
        <p:txBody>
          <a:bodyPr>
            <a:normAutofit/>
          </a:bodyPr>
          <a:lstStyle>
            <a:lvl1pPr>
              <a:defRPr sz="1000">
                <a:solidFill>
                  <a:schemeClr val="bg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Tree>
    <p:extLst>
      <p:ext uri="{BB962C8B-B14F-4D97-AF65-F5344CB8AC3E}">
        <p14:creationId xmlns:p14="http://schemas.microsoft.com/office/powerpoint/2010/main" val="3835145602"/>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 Yellow">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3556820-5BD6-7C41-9F35-0709DCBA7BA6}"/>
              </a:ext>
            </a:extLst>
          </p:cNvPr>
          <p:cNvSpPr>
            <a:spLocks/>
          </p:cNvSpPr>
          <p:nvPr userDrawn="1"/>
        </p:nvSpPr>
        <p:spPr>
          <a:xfrm>
            <a:off x="595" y="135815"/>
            <a:ext cx="9142810" cy="4435116"/>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sp>
        <p:nvSpPr>
          <p:cNvPr id="26" name="Title 1">
            <a:extLst>
              <a:ext uri="{FF2B5EF4-FFF2-40B4-BE49-F238E27FC236}">
                <a16:creationId xmlns:a16="http://schemas.microsoft.com/office/drawing/2014/main" id="{0FAE0E86-F5B0-2643-9F7C-9B5DF5AB2A62}"/>
              </a:ext>
            </a:extLst>
          </p:cNvPr>
          <p:cNvSpPr>
            <a:spLocks noGrp="1"/>
          </p:cNvSpPr>
          <p:nvPr>
            <p:ph type="ctrTitle" hasCustomPrompt="1"/>
          </p:nvPr>
        </p:nvSpPr>
        <p:spPr>
          <a:xfrm>
            <a:off x="850811" y="1885950"/>
            <a:ext cx="7685087" cy="1211898"/>
          </a:xfrm>
        </p:spPr>
        <p:txBody>
          <a:bodyPr lIns="0" tIns="0" rIns="0" bIns="0">
            <a:normAutofit/>
          </a:bodyPr>
          <a:lstStyle>
            <a:lvl1pPr>
              <a:defRPr sz="3000" b="0" i="0" baseline="0">
                <a:solidFill>
                  <a:schemeClr val="tx1"/>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br>
              <a:rPr lang="en-US" dirty="0"/>
            </a:br>
            <a:r>
              <a:rPr lang="en-US" dirty="0"/>
              <a:t>2nd line</a:t>
            </a:r>
          </a:p>
        </p:txBody>
      </p:sp>
      <p:sp>
        <p:nvSpPr>
          <p:cNvPr id="31" name="Text Placeholder 7">
            <a:extLst>
              <a:ext uri="{FF2B5EF4-FFF2-40B4-BE49-F238E27FC236}">
                <a16:creationId xmlns:a16="http://schemas.microsoft.com/office/drawing/2014/main" id="{4311E8C8-3143-A74B-8FDA-F85A6F535B0E}"/>
              </a:ext>
            </a:extLst>
          </p:cNvPr>
          <p:cNvSpPr>
            <a:spLocks noGrp="1"/>
          </p:cNvSpPr>
          <p:nvPr>
            <p:ph type="body" sz="quarter" idx="14"/>
          </p:nvPr>
        </p:nvSpPr>
        <p:spPr>
          <a:xfrm>
            <a:off x="850593" y="3171826"/>
            <a:ext cx="1092851" cy="1113356"/>
          </a:xfrm>
        </p:spPr>
        <p:txBody>
          <a:bodyPr>
            <a:normAutofit/>
          </a:bodyPr>
          <a:lstStyle>
            <a:lvl1pPr>
              <a:defRPr sz="1000">
                <a:solidFill>
                  <a:schemeClr val="tx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32" name="Text Placeholder 7">
            <a:extLst>
              <a:ext uri="{FF2B5EF4-FFF2-40B4-BE49-F238E27FC236}">
                <a16:creationId xmlns:a16="http://schemas.microsoft.com/office/drawing/2014/main" id="{9B12BEB6-E28E-0A42-AF4D-0E33CBE7B6D1}"/>
              </a:ext>
            </a:extLst>
          </p:cNvPr>
          <p:cNvSpPr>
            <a:spLocks noGrp="1"/>
          </p:cNvSpPr>
          <p:nvPr>
            <p:ph type="body" sz="quarter" idx="15"/>
          </p:nvPr>
        </p:nvSpPr>
        <p:spPr>
          <a:xfrm>
            <a:off x="1998760" y="3171826"/>
            <a:ext cx="1092851" cy="1113356"/>
          </a:xfrm>
        </p:spPr>
        <p:txBody>
          <a:bodyPr>
            <a:normAutofit/>
          </a:bodyPr>
          <a:lstStyle>
            <a:lvl1pPr>
              <a:defRPr sz="1000">
                <a:solidFill>
                  <a:schemeClr val="tx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Tree>
    <p:extLst>
      <p:ext uri="{BB962C8B-B14F-4D97-AF65-F5344CB8AC3E}">
        <p14:creationId xmlns:p14="http://schemas.microsoft.com/office/powerpoint/2010/main" val="1765657648"/>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Slide — Gray">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3556820-5BD6-7C41-9F35-0709DCBA7BA6}"/>
              </a:ext>
            </a:extLst>
          </p:cNvPr>
          <p:cNvSpPr>
            <a:spLocks/>
          </p:cNvSpPr>
          <p:nvPr userDrawn="1"/>
        </p:nvSpPr>
        <p:spPr>
          <a:xfrm>
            <a:off x="595" y="135815"/>
            <a:ext cx="9142810" cy="4435116"/>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21" name="Slide Number Placeholder 6">
            <a:extLst>
              <a:ext uri="{FF2B5EF4-FFF2-40B4-BE49-F238E27FC236}">
                <a16:creationId xmlns:a16="http://schemas.microsoft.com/office/drawing/2014/main" id="{94254CDA-9455-1F48-A703-E7C2342F39CF}"/>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sp>
        <p:nvSpPr>
          <p:cNvPr id="14" name="Title 1">
            <a:extLst>
              <a:ext uri="{FF2B5EF4-FFF2-40B4-BE49-F238E27FC236}">
                <a16:creationId xmlns:a16="http://schemas.microsoft.com/office/drawing/2014/main" id="{3F940754-C6EA-AC4C-8314-59739CD84FF9}"/>
              </a:ext>
            </a:extLst>
          </p:cNvPr>
          <p:cNvSpPr>
            <a:spLocks noGrp="1"/>
          </p:cNvSpPr>
          <p:nvPr>
            <p:ph type="ctrTitle" hasCustomPrompt="1"/>
          </p:nvPr>
        </p:nvSpPr>
        <p:spPr>
          <a:xfrm>
            <a:off x="850811" y="2074227"/>
            <a:ext cx="7685087" cy="1211898"/>
          </a:xfrm>
        </p:spPr>
        <p:txBody>
          <a:bodyPr lIns="0" tIns="0" rIns="0" bIns="0">
            <a:normAutofit/>
          </a:bodyPr>
          <a:lstStyle>
            <a:lvl1pPr>
              <a:defRPr sz="3000" b="0" i="0" baseline="0">
                <a:solidFill>
                  <a:schemeClr val="bg1"/>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br>
              <a:rPr lang="en-US" dirty="0"/>
            </a:br>
            <a:r>
              <a:rPr lang="en-US" dirty="0"/>
              <a:t>2nd line</a:t>
            </a:r>
          </a:p>
        </p:txBody>
      </p:sp>
    </p:spTree>
    <p:extLst>
      <p:ext uri="{BB962C8B-B14F-4D97-AF65-F5344CB8AC3E}">
        <p14:creationId xmlns:p14="http://schemas.microsoft.com/office/powerpoint/2010/main" val="1851461549"/>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 Gray">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3556820-5BD6-7C41-9F35-0709DCBA7BA6}"/>
              </a:ext>
            </a:extLst>
          </p:cNvPr>
          <p:cNvSpPr>
            <a:spLocks/>
          </p:cNvSpPr>
          <p:nvPr userDrawn="1"/>
        </p:nvSpPr>
        <p:spPr>
          <a:xfrm>
            <a:off x="595" y="135815"/>
            <a:ext cx="9142810" cy="4435116"/>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21" name="Slide Number Placeholder 6">
            <a:extLst>
              <a:ext uri="{FF2B5EF4-FFF2-40B4-BE49-F238E27FC236}">
                <a16:creationId xmlns:a16="http://schemas.microsoft.com/office/drawing/2014/main" id="{94254CDA-9455-1F48-A703-E7C2342F39CF}"/>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sp>
        <p:nvSpPr>
          <p:cNvPr id="14" name="Title 1">
            <a:extLst>
              <a:ext uri="{FF2B5EF4-FFF2-40B4-BE49-F238E27FC236}">
                <a16:creationId xmlns:a16="http://schemas.microsoft.com/office/drawing/2014/main" id="{3F940754-C6EA-AC4C-8314-59739CD84FF9}"/>
              </a:ext>
            </a:extLst>
          </p:cNvPr>
          <p:cNvSpPr>
            <a:spLocks noGrp="1"/>
          </p:cNvSpPr>
          <p:nvPr>
            <p:ph type="ctrTitle" hasCustomPrompt="1"/>
          </p:nvPr>
        </p:nvSpPr>
        <p:spPr>
          <a:xfrm>
            <a:off x="850811" y="2074227"/>
            <a:ext cx="7685087" cy="1211898"/>
          </a:xfrm>
        </p:spPr>
        <p:txBody>
          <a:bodyPr lIns="0" tIns="0" rIns="0" bIns="0">
            <a:normAutofit/>
          </a:bodyPr>
          <a:lstStyle>
            <a:lvl1pPr>
              <a:defRPr sz="3000" b="0" i="0" baseline="0">
                <a:solidFill>
                  <a:schemeClr val="bg1"/>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br>
              <a:rPr lang="en-US" dirty="0"/>
            </a:br>
            <a:r>
              <a:rPr lang="en-US" dirty="0"/>
              <a:t>2nd line</a:t>
            </a:r>
          </a:p>
        </p:txBody>
      </p:sp>
      <p:cxnSp>
        <p:nvCxnSpPr>
          <p:cNvPr id="7" name="Straight Connector 6"/>
          <p:cNvCxnSpPr/>
          <p:nvPr userDrawn="1"/>
        </p:nvCxnSpPr>
        <p:spPr>
          <a:xfrm>
            <a:off x="1981200" y="4629150"/>
            <a:ext cx="0" cy="49530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5227E476-8AD7-C341-862F-090E2FE5B92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209867" y="4572000"/>
            <a:ext cx="685800" cy="514350"/>
          </a:xfrm>
          <a:prstGeom prst="rect">
            <a:avLst/>
          </a:prstGeom>
        </p:spPr>
      </p:pic>
    </p:spTree>
    <p:extLst>
      <p:ext uri="{BB962C8B-B14F-4D97-AF65-F5344CB8AC3E}">
        <p14:creationId xmlns:p14="http://schemas.microsoft.com/office/powerpoint/2010/main" val="3186232973"/>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Slide — Yellow">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3556820-5BD6-7C41-9F35-0709DCBA7BA6}"/>
              </a:ext>
            </a:extLst>
          </p:cNvPr>
          <p:cNvSpPr>
            <a:spLocks/>
          </p:cNvSpPr>
          <p:nvPr userDrawn="1"/>
        </p:nvSpPr>
        <p:spPr>
          <a:xfrm>
            <a:off x="595" y="135815"/>
            <a:ext cx="9142810" cy="4435116"/>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b="0" cap="none" spc="0">
              <a:ln>
                <a:noFill/>
              </a:ln>
              <a:solidFill>
                <a:schemeClr val="tx1"/>
              </a:solidFill>
              <a:effectLst/>
            </a:endParaRPr>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sp>
        <p:nvSpPr>
          <p:cNvPr id="21" name="Title 1">
            <a:extLst>
              <a:ext uri="{FF2B5EF4-FFF2-40B4-BE49-F238E27FC236}">
                <a16:creationId xmlns:a16="http://schemas.microsoft.com/office/drawing/2014/main" id="{F7B7FAD3-3A70-6441-A8ED-D420541B3A87}"/>
              </a:ext>
            </a:extLst>
          </p:cNvPr>
          <p:cNvSpPr>
            <a:spLocks noGrp="1"/>
          </p:cNvSpPr>
          <p:nvPr>
            <p:ph type="ctrTitle" hasCustomPrompt="1"/>
          </p:nvPr>
        </p:nvSpPr>
        <p:spPr>
          <a:xfrm>
            <a:off x="850811" y="2074227"/>
            <a:ext cx="7685087" cy="1211898"/>
          </a:xfrm>
        </p:spPr>
        <p:txBody>
          <a:bodyPr lIns="0" tIns="0" rIns="0" bIns="0">
            <a:normAutofit/>
          </a:bodyPr>
          <a:lstStyle>
            <a:lvl1pPr>
              <a:defRPr sz="3000" b="0" i="0" baseline="0">
                <a:solidFill>
                  <a:schemeClr val="tx1"/>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br>
              <a:rPr lang="en-US" dirty="0"/>
            </a:br>
            <a:r>
              <a:rPr lang="en-US" dirty="0"/>
              <a:t>2nd line</a:t>
            </a:r>
          </a:p>
        </p:txBody>
      </p:sp>
    </p:spTree>
    <p:extLst>
      <p:ext uri="{BB962C8B-B14F-4D97-AF65-F5344CB8AC3E}">
        <p14:creationId xmlns:p14="http://schemas.microsoft.com/office/powerpoint/2010/main" val="771002056"/>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 Slide — White">
    <p:spTree>
      <p:nvGrpSpPr>
        <p:cNvPr id="1" name=""/>
        <p:cNvGrpSpPr/>
        <p:nvPr/>
      </p:nvGrpSpPr>
      <p:grpSpPr>
        <a:xfrm>
          <a:off x="0" y="0"/>
          <a:ext cx="0" cy="0"/>
          <a:chOff x="0" y="0"/>
          <a:chExt cx="0" cy="0"/>
        </a:xfrm>
      </p:grpSpPr>
      <p:cxnSp>
        <p:nvCxnSpPr>
          <p:cNvPr id="7" name="Straight Connector 6"/>
          <p:cNvCxnSpPr/>
          <p:nvPr userDrawn="1"/>
        </p:nvCxnSpPr>
        <p:spPr>
          <a:xfrm>
            <a:off x="283928" y="4570931"/>
            <a:ext cx="8571384"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sp>
        <p:nvSpPr>
          <p:cNvPr id="17" name="Title 1">
            <a:extLst>
              <a:ext uri="{FF2B5EF4-FFF2-40B4-BE49-F238E27FC236}">
                <a16:creationId xmlns:a16="http://schemas.microsoft.com/office/drawing/2014/main" id="{827B5FC5-D8F1-064D-8DDF-573695AF66C8}"/>
              </a:ext>
            </a:extLst>
          </p:cNvPr>
          <p:cNvSpPr>
            <a:spLocks noGrp="1"/>
          </p:cNvSpPr>
          <p:nvPr>
            <p:ph type="ctrTitle" hasCustomPrompt="1"/>
          </p:nvPr>
        </p:nvSpPr>
        <p:spPr>
          <a:xfrm>
            <a:off x="850811" y="2074227"/>
            <a:ext cx="7685087" cy="1211898"/>
          </a:xfrm>
        </p:spPr>
        <p:txBody>
          <a:bodyPr lIns="0" tIns="0" rIns="0" bIns="0">
            <a:normAutofit/>
          </a:bodyPr>
          <a:lstStyle>
            <a:lvl1pPr>
              <a:defRPr sz="30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br>
              <a:rPr lang="en-US" dirty="0"/>
            </a:br>
            <a:r>
              <a:rPr lang="en-US" dirty="0"/>
              <a:t>2nd line</a:t>
            </a:r>
          </a:p>
        </p:txBody>
      </p:sp>
    </p:spTree>
    <p:extLst>
      <p:ext uri="{BB962C8B-B14F-4D97-AF65-F5344CB8AC3E}">
        <p14:creationId xmlns:p14="http://schemas.microsoft.com/office/powerpoint/2010/main" val="1140392352"/>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Slide — 01">
    <p:spTree>
      <p:nvGrpSpPr>
        <p:cNvPr id="1" name=""/>
        <p:cNvGrpSpPr/>
        <p:nvPr/>
      </p:nvGrpSpPr>
      <p:grpSpPr>
        <a:xfrm>
          <a:off x="0" y="0"/>
          <a:ext cx="0" cy="0"/>
          <a:chOff x="0" y="0"/>
          <a:chExt cx="0" cy="0"/>
        </a:xfrm>
      </p:grpSpPr>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sp>
        <p:nvSpPr>
          <p:cNvPr id="17" name="Picture Placeholder 4">
            <a:extLst>
              <a:ext uri="{FF2B5EF4-FFF2-40B4-BE49-F238E27FC236}">
                <a16:creationId xmlns:a16="http://schemas.microsoft.com/office/drawing/2014/main" id="{389C38FD-514A-3045-9263-6A1BF07AB988}"/>
              </a:ext>
            </a:extLst>
          </p:cNvPr>
          <p:cNvSpPr>
            <a:spLocks noGrp="1"/>
          </p:cNvSpPr>
          <p:nvPr>
            <p:ph type="pic" sz="quarter" idx="21"/>
          </p:nvPr>
        </p:nvSpPr>
        <p:spPr>
          <a:xfrm>
            <a:off x="-11976" y="135816"/>
            <a:ext cx="9155976" cy="4435117"/>
          </a:xfrm>
          <a:prstGeom prst="rect">
            <a:avLst/>
          </a:prstGeom>
        </p:spPr>
        <p:txBody>
          <a:bodyPr/>
          <a:lstStyle/>
          <a:p>
            <a:endParaRPr lang="en-US"/>
          </a:p>
        </p:txBody>
      </p:sp>
      <p:sp>
        <p:nvSpPr>
          <p:cNvPr id="21" name="Rectangle 20">
            <a:extLst>
              <a:ext uri="{FF2B5EF4-FFF2-40B4-BE49-F238E27FC236}">
                <a16:creationId xmlns:a16="http://schemas.microsoft.com/office/drawing/2014/main" id="{7F51C926-0B7B-F040-990F-6DAD17F61D10}"/>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Tree>
    <p:extLst>
      <p:ext uri="{BB962C8B-B14F-4D97-AF65-F5344CB8AC3E}">
        <p14:creationId xmlns:p14="http://schemas.microsoft.com/office/powerpoint/2010/main" val="2744420711"/>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Slide — 02">
    <p:spTree>
      <p:nvGrpSpPr>
        <p:cNvPr id="1" name=""/>
        <p:cNvGrpSpPr/>
        <p:nvPr/>
      </p:nvGrpSpPr>
      <p:grpSpPr>
        <a:xfrm>
          <a:off x="0" y="0"/>
          <a:ext cx="0" cy="0"/>
          <a:chOff x="0" y="0"/>
          <a:chExt cx="0" cy="0"/>
        </a:xfrm>
      </p:grpSpPr>
      <p:cxnSp>
        <p:nvCxnSpPr>
          <p:cNvPr id="7" name="Straight Connector 6"/>
          <p:cNvCxnSpPr/>
          <p:nvPr userDrawn="1"/>
        </p:nvCxnSpPr>
        <p:spPr>
          <a:xfrm>
            <a:off x="283928" y="4570931"/>
            <a:ext cx="8571384"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sp>
        <p:nvSpPr>
          <p:cNvPr id="22" name="Picture Placeholder 4">
            <a:extLst>
              <a:ext uri="{FF2B5EF4-FFF2-40B4-BE49-F238E27FC236}">
                <a16:creationId xmlns:a16="http://schemas.microsoft.com/office/drawing/2014/main" id="{C16D0DC0-1B50-B44F-A922-A1E6CBC25C7B}"/>
              </a:ext>
            </a:extLst>
          </p:cNvPr>
          <p:cNvSpPr>
            <a:spLocks noGrp="1"/>
          </p:cNvSpPr>
          <p:nvPr>
            <p:ph type="pic" sz="quarter" idx="21"/>
          </p:nvPr>
        </p:nvSpPr>
        <p:spPr>
          <a:xfrm>
            <a:off x="429167" y="428626"/>
            <a:ext cx="8280141" cy="3857625"/>
          </a:xfrm>
          <a:prstGeom prst="rect">
            <a:avLst/>
          </a:prstGeom>
        </p:spPr>
        <p:txBody>
          <a:bodyPr/>
          <a:lstStyle/>
          <a:p>
            <a:endParaRPr lang="en-US"/>
          </a:p>
        </p:txBody>
      </p:sp>
    </p:spTree>
    <p:extLst>
      <p:ext uri="{BB962C8B-B14F-4D97-AF65-F5344CB8AC3E}">
        <p14:creationId xmlns:p14="http://schemas.microsoft.com/office/powerpoint/2010/main" val="468921581"/>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441">
          <p15:clr>
            <a:srgbClr val="FBAE40"/>
          </p15:clr>
        </p15:guide>
        <p15:guide id="11" pos="792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Slide — 01">
    <p:spTree>
      <p:nvGrpSpPr>
        <p:cNvPr id="1" name=""/>
        <p:cNvGrpSpPr/>
        <p:nvPr/>
      </p:nvGrpSpPr>
      <p:grpSpPr>
        <a:xfrm>
          <a:off x="0" y="0"/>
          <a:ext cx="0" cy="0"/>
          <a:chOff x="0" y="0"/>
          <a:chExt cx="0" cy="0"/>
        </a:xfrm>
      </p:grpSpPr>
      <p:sp>
        <p:nvSpPr>
          <p:cNvPr id="2" name="Title 1"/>
          <p:cNvSpPr>
            <a:spLocks noGrp="1"/>
          </p:cNvSpPr>
          <p:nvPr>
            <p:ph type="ctrTitle"/>
          </p:nvPr>
        </p:nvSpPr>
        <p:spPr>
          <a:xfrm>
            <a:off x="429166" y="428625"/>
            <a:ext cx="8285671" cy="457192"/>
          </a:xfrm>
        </p:spPr>
        <p:txBody>
          <a:bodyPr lIns="0" tIns="0" rIns="0" bIns="0">
            <a:normAutofit/>
          </a:bodyPr>
          <a:lstStyle>
            <a:lvl1pPr>
              <a:defRPr sz="29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283928" y="4570931"/>
            <a:ext cx="8571384"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sp>
        <p:nvSpPr>
          <p:cNvPr id="21" name="Text Placeholder 7">
            <a:extLst>
              <a:ext uri="{FF2B5EF4-FFF2-40B4-BE49-F238E27FC236}">
                <a16:creationId xmlns:a16="http://schemas.microsoft.com/office/drawing/2014/main" id="{3A2D9A2B-8B34-F540-99A1-C92EEC6DA8F4}"/>
              </a:ext>
            </a:extLst>
          </p:cNvPr>
          <p:cNvSpPr>
            <a:spLocks noGrp="1"/>
          </p:cNvSpPr>
          <p:nvPr>
            <p:ph type="body" sz="quarter" idx="14"/>
          </p:nvPr>
        </p:nvSpPr>
        <p:spPr>
          <a:xfrm>
            <a:off x="429164" y="1182283"/>
            <a:ext cx="8285672" cy="2852848"/>
          </a:xfrm>
        </p:spPr>
        <p:txBody>
          <a:bodyPr>
            <a:normAutofit/>
          </a:bodyPr>
          <a:lstStyle>
            <a:lvl1pPr marL="287916" indent="-287916">
              <a:buFont typeface="Arial" panose="020B0604020202020204" pitchFamily="34" charset="0"/>
              <a:buChar char="•"/>
              <a:defRPr sz="20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Tree>
    <p:extLst>
      <p:ext uri="{BB962C8B-B14F-4D97-AF65-F5344CB8AC3E}">
        <p14:creationId xmlns:p14="http://schemas.microsoft.com/office/powerpoint/2010/main" val="1553301419"/>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Slide — 02">
    <p:spTree>
      <p:nvGrpSpPr>
        <p:cNvPr id="1" name=""/>
        <p:cNvGrpSpPr/>
        <p:nvPr/>
      </p:nvGrpSpPr>
      <p:grpSpPr>
        <a:xfrm>
          <a:off x="0" y="0"/>
          <a:ext cx="0" cy="0"/>
          <a:chOff x="0" y="0"/>
          <a:chExt cx="0" cy="0"/>
        </a:xfrm>
      </p:grpSpPr>
      <p:sp>
        <p:nvSpPr>
          <p:cNvPr id="2" name="Title 1"/>
          <p:cNvSpPr>
            <a:spLocks noGrp="1"/>
          </p:cNvSpPr>
          <p:nvPr>
            <p:ph type="ctrTitle"/>
          </p:nvPr>
        </p:nvSpPr>
        <p:spPr>
          <a:xfrm>
            <a:off x="429166" y="428625"/>
            <a:ext cx="8285671" cy="457192"/>
          </a:xfrm>
        </p:spPr>
        <p:txBody>
          <a:bodyPr lIns="0" tIns="0" rIns="0" bIns="0">
            <a:normAutofit/>
          </a:bodyPr>
          <a:lstStyle>
            <a:lvl1pPr>
              <a:defRPr sz="29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283928" y="4570931"/>
            <a:ext cx="8571384"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sp>
        <p:nvSpPr>
          <p:cNvPr id="26" name="Text Placeholder 7">
            <a:extLst>
              <a:ext uri="{FF2B5EF4-FFF2-40B4-BE49-F238E27FC236}">
                <a16:creationId xmlns:a16="http://schemas.microsoft.com/office/drawing/2014/main" id="{712FB6B8-B494-0F4A-88E7-5A10924214A0}"/>
              </a:ext>
            </a:extLst>
          </p:cNvPr>
          <p:cNvSpPr>
            <a:spLocks noGrp="1"/>
          </p:cNvSpPr>
          <p:nvPr>
            <p:ph type="body" sz="quarter" idx="15"/>
          </p:nvPr>
        </p:nvSpPr>
        <p:spPr>
          <a:xfrm>
            <a:off x="429164" y="1182282"/>
            <a:ext cx="8285672" cy="1447685"/>
          </a:xfrm>
        </p:spPr>
        <p:txBody>
          <a:bodyPr>
            <a:normAutofit/>
          </a:bodyPr>
          <a:lstStyle>
            <a:lvl1pPr>
              <a:defRPr sz="20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7" name="Text Placeholder 7">
            <a:extLst>
              <a:ext uri="{FF2B5EF4-FFF2-40B4-BE49-F238E27FC236}">
                <a16:creationId xmlns:a16="http://schemas.microsoft.com/office/drawing/2014/main" id="{E07D1BF5-CC75-D548-877A-F9B67A02FBA6}"/>
              </a:ext>
            </a:extLst>
          </p:cNvPr>
          <p:cNvSpPr>
            <a:spLocks noGrp="1"/>
          </p:cNvSpPr>
          <p:nvPr>
            <p:ph type="body" sz="quarter" idx="16"/>
          </p:nvPr>
        </p:nvSpPr>
        <p:spPr>
          <a:xfrm>
            <a:off x="429166" y="2918215"/>
            <a:ext cx="4005509" cy="1368037"/>
          </a:xfrm>
        </p:spPr>
        <p:txBody>
          <a:bodyPr>
            <a:normAutofit/>
          </a:bodyPr>
          <a:lstStyle>
            <a:lvl1pPr marL="191944" indent="-191944">
              <a:buFont typeface="Arial" panose="020B0604020202020204" pitchFamily="34" charset="0"/>
              <a:buChar char="•"/>
              <a:defRPr sz="12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8" name="Text Placeholder 7">
            <a:extLst>
              <a:ext uri="{FF2B5EF4-FFF2-40B4-BE49-F238E27FC236}">
                <a16:creationId xmlns:a16="http://schemas.microsoft.com/office/drawing/2014/main" id="{CE106A9F-1969-0644-9A50-A23079A8A24E}"/>
              </a:ext>
            </a:extLst>
          </p:cNvPr>
          <p:cNvSpPr>
            <a:spLocks noGrp="1"/>
          </p:cNvSpPr>
          <p:nvPr>
            <p:ph type="body" sz="quarter" idx="17"/>
          </p:nvPr>
        </p:nvSpPr>
        <p:spPr>
          <a:xfrm>
            <a:off x="4714858" y="2918215"/>
            <a:ext cx="4005509" cy="1368037"/>
          </a:xfrm>
        </p:spPr>
        <p:txBody>
          <a:bodyPr>
            <a:normAutofit/>
          </a:bodyPr>
          <a:lstStyle>
            <a:lvl1pPr marL="191944" indent="-191944">
              <a:buFont typeface="Arial" panose="020B0604020202020204" pitchFamily="34" charset="0"/>
              <a:buChar char="•"/>
              <a:defRPr sz="12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Tree>
    <p:extLst>
      <p:ext uri="{BB962C8B-B14F-4D97-AF65-F5344CB8AC3E}">
        <p14:creationId xmlns:p14="http://schemas.microsoft.com/office/powerpoint/2010/main" val="879177375"/>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Text Slide — 01">
    <p:spTree>
      <p:nvGrpSpPr>
        <p:cNvPr id="1" name=""/>
        <p:cNvGrpSpPr/>
        <p:nvPr/>
      </p:nvGrpSpPr>
      <p:grpSpPr>
        <a:xfrm>
          <a:off x="0" y="0"/>
          <a:ext cx="0" cy="0"/>
          <a:chOff x="0" y="0"/>
          <a:chExt cx="0" cy="0"/>
        </a:xfrm>
      </p:grpSpPr>
      <p:sp>
        <p:nvSpPr>
          <p:cNvPr id="2" name="Title 1"/>
          <p:cNvSpPr>
            <a:spLocks noGrp="1"/>
          </p:cNvSpPr>
          <p:nvPr>
            <p:ph type="ctrTitle"/>
          </p:nvPr>
        </p:nvSpPr>
        <p:spPr>
          <a:xfrm>
            <a:off x="429166" y="428625"/>
            <a:ext cx="4005509" cy="457192"/>
          </a:xfrm>
        </p:spPr>
        <p:txBody>
          <a:bodyPr lIns="0" tIns="0" rIns="0" bIns="0">
            <a:normAutofit/>
          </a:bodyPr>
          <a:lstStyle>
            <a:lvl1pPr>
              <a:defRPr sz="29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283928" y="4570931"/>
            <a:ext cx="8571384"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sp>
        <p:nvSpPr>
          <p:cNvPr id="22" name="Picture Placeholder 4">
            <a:extLst>
              <a:ext uri="{FF2B5EF4-FFF2-40B4-BE49-F238E27FC236}">
                <a16:creationId xmlns:a16="http://schemas.microsoft.com/office/drawing/2014/main" id="{C16D0DC0-1B50-B44F-A922-A1E6CBC25C7B}"/>
              </a:ext>
            </a:extLst>
          </p:cNvPr>
          <p:cNvSpPr>
            <a:spLocks noGrp="1"/>
          </p:cNvSpPr>
          <p:nvPr>
            <p:ph type="pic" sz="quarter" idx="21"/>
          </p:nvPr>
        </p:nvSpPr>
        <p:spPr>
          <a:xfrm>
            <a:off x="4714859" y="428626"/>
            <a:ext cx="3994449" cy="3857625"/>
          </a:xfrm>
          <a:prstGeom prst="rect">
            <a:avLst/>
          </a:prstGeom>
        </p:spPr>
        <p:txBody>
          <a:bodyPr/>
          <a:lstStyle/>
          <a:p>
            <a:endParaRPr lang="en-US"/>
          </a:p>
        </p:txBody>
      </p:sp>
      <p:sp>
        <p:nvSpPr>
          <p:cNvPr id="23" name="Text Placeholder 7">
            <a:extLst>
              <a:ext uri="{FF2B5EF4-FFF2-40B4-BE49-F238E27FC236}">
                <a16:creationId xmlns:a16="http://schemas.microsoft.com/office/drawing/2014/main" id="{F557ABA0-2CF0-894D-BFC5-E24C93581EC6}"/>
              </a:ext>
            </a:extLst>
          </p:cNvPr>
          <p:cNvSpPr>
            <a:spLocks noGrp="1"/>
          </p:cNvSpPr>
          <p:nvPr>
            <p:ph type="body" sz="quarter" idx="15"/>
          </p:nvPr>
        </p:nvSpPr>
        <p:spPr>
          <a:xfrm>
            <a:off x="429166" y="1182282"/>
            <a:ext cx="4005509" cy="1447685"/>
          </a:xfrm>
        </p:spPr>
        <p:txBody>
          <a:bodyPr>
            <a:normAutofit/>
          </a:bodyPr>
          <a:lstStyle>
            <a:lvl1pPr>
              <a:defRPr sz="20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4" name="Text Placeholder 7">
            <a:extLst>
              <a:ext uri="{FF2B5EF4-FFF2-40B4-BE49-F238E27FC236}">
                <a16:creationId xmlns:a16="http://schemas.microsoft.com/office/drawing/2014/main" id="{CA97B1A4-557A-8842-A7CF-CEF459F857B2}"/>
              </a:ext>
            </a:extLst>
          </p:cNvPr>
          <p:cNvSpPr>
            <a:spLocks noGrp="1"/>
          </p:cNvSpPr>
          <p:nvPr>
            <p:ph type="body" sz="quarter" idx="16"/>
          </p:nvPr>
        </p:nvSpPr>
        <p:spPr>
          <a:xfrm>
            <a:off x="429166" y="2918215"/>
            <a:ext cx="4005509" cy="1368037"/>
          </a:xfrm>
        </p:spPr>
        <p:txBody>
          <a:bodyPr>
            <a:normAutofit/>
          </a:bodyPr>
          <a:lstStyle>
            <a:lvl1pPr marL="191944" indent="-191944">
              <a:buFont typeface="Arial" panose="020B0604020202020204" pitchFamily="34" charset="0"/>
              <a:buChar char="•"/>
              <a:defRPr sz="12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Tree>
    <p:extLst>
      <p:ext uri="{BB962C8B-B14F-4D97-AF65-F5344CB8AC3E}">
        <p14:creationId xmlns:p14="http://schemas.microsoft.com/office/powerpoint/2010/main" val="703148152"/>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441">
          <p15:clr>
            <a:srgbClr val="FBAE40"/>
          </p15:clr>
        </p15:guide>
        <p15:guide id="11" pos="792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mage/Text Slide — 02">
    <p:spTree>
      <p:nvGrpSpPr>
        <p:cNvPr id="1" name=""/>
        <p:cNvGrpSpPr/>
        <p:nvPr/>
      </p:nvGrpSpPr>
      <p:grpSpPr>
        <a:xfrm>
          <a:off x="0" y="0"/>
          <a:ext cx="0" cy="0"/>
          <a:chOff x="0" y="0"/>
          <a:chExt cx="0" cy="0"/>
        </a:xfrm>
      </p:grpSpPr>
      <p:sp>
        <p:nvSpPr>
          <p:cNvPr id="2" name="Title 1"/>
          <p:cNvSpPr>
            <a:spLocks noGrp="1"/>
          </p:cNvSpPr>
          <p:nvPr>
            <p:ph type="ctrTitle"/>
          </p:nvPr>
        </p:nvSpPr>
        <p:spPr>
          <a:xfrm>
            <a:off x="429166" y="428625"/>
            <a:ext cx="8285671" cy="457192"/>
          </a:xfrm>
        </p:spPr>
        <p:txBody>
          <a:bodyPr lIns="0" tIns="0" rIns="0" bIns="0">
            <a:normAutofit/>
          </a:bodyPr>
          <a:lstStyle>
            <a:lvl1pPr>
              <a:defRPr sz="29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283928" y="4570931"/>
            <a:ext cx="8571384"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sp>
        <p:nvSpPr>
          <p:cNvPr id="24" name="Picture Placeholder 4">
            <a:extLst>
              <a:ext uri="{FF2B5EF4-FFF2-40B4-BE49-F238E27FC236}">
                <a16:creationId xmlns:a16="http://schemas.microsoft.com/office/drawing/2014/main" id="{3D023766-93E8-6C43-9772-CDA7FC6144F7}"/>
              </a:ext>
            </a:extLst>
          </p:cNvPr>
          <p:cNvSpPr>
            <a:spLocks noGrp="1"/>
          </p:cNvSpPr>
          <p:nvPr>
            <p:ph type="pic" sz="quarter" idx="21"/>
          </p:nvPr>
        </p:nvSpPr>
        <p:spPr>
          <a:xfrm>
            <a:off x="429167" y="1171567"/>
            <a:ext cx="8280141" cy="1743080"/>
          </a:xfrm>
          <a:prstGeom prst="rect">
            <a:avLst/>
          </a:prstGeom>
        </p:spPr>
        <p:txBody>
          <a:bodyPr/>
          <a:lstStyle/>
          <a:p>
            <a:endParaRPr lang="en-US"/>
          </a:p>
        </p:txBody>
      </p:sp>
      <p:sp>
        <p:nvSpPr>
          <p:cNvPr id="28" name="Text Placeholder 7">
            <a:extLst>
              <a:ext uri="{FF2B5EF4-FFF2-40B4-BE49-F238E27FC236}">
                <a16:creationId xmlns:a16="http://schemas.microsoft.com/office/drawing/2014/main" id="{269D219F-F78E-9E4A-B025-7F24BB66706A}"/>
              </a:ext>
            </a:extLst>
          </p:cNvPr>
          <p:cNvSpPr>
            <a:spLocks noGrp="1"/>
          </p:cNvSpPr>
          <p:nvPr>
            <p:ph type="body" sz="quarter" idx="17"/>
          </p:nvPr>
        </p:nvSpPr>
        <p:spPr>
          <a:xfrm>
            <a:off x="4714858" y="3199327"/>
            <a:ext cx="4005509" cy="1086924"/>
          </a:xfrm>
        </p:spPr>
        <p:txBody>
          <a:bodyPr>
            <a:normAutofit/>
          </a:bodyPr>
          <a:lstStyle>
            <a:lvl1pPr marL="191944" indent="-191944">
              <a:buFont typeface="Arial" panose="020B0604020202020204" pitchFamily="34" charset="0"/>
              <a:buChar char="•"/>
              <a:defRPr sz="12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9" name="Text Placeholder 7">
            <a:extLst>
              <a:ext uri="{FF2B5EF4-FFF2-40B4-BE49-F238E27FC236}">
                <a16:creationId xmlns:a16="http://schemas.microsoft.com/office/drawing/2014/main" id="{D3B36E90-1930-594F-A27D-BBFA1CA70557}"/>
              </a:ext>
            </a:extLst>
          </p:cNvPr>
          <p:cNvSpPr>
            <a:spLocks noGrp="1"/>
          </p:cNvSpPr>
          <p:nvPr>
            <p:ph type="body" sz="quarter" idx="15"/>
          </p:nvPr>
        </p:nvSpPr>
        <p:spPr>
          <a:xfrm>
            <a:off x="429166" y="3199327"/>
            <a:ext cx="4005509" cy="1086924"/>
          </a:xfrm>
        </p:spPr>
        <p:txBody>
          <a:bodyPr>
            <a:normAutofit/>
          </a:bodyPr>
          <a:lstStyle>
            <a:lvl1pPr>
              <a:defRPr sz="20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Tree>
    <p:extLst>
      <p:ext uri="{BB962C8B-B14F-4D97-AF65-F5344CB8AC3E}">
        <p14:creationId xmlns:p14="http://schemas.microsoft.com/office/powerpoint/2010/main" val="1786358291"/>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mage/Text Slide — 03">
    <p:spTree>
      <p:nvGrpSpPr>
        <p:cNvPr id="1" name=""/>
        <p:cNvGrpSpPr/>
        <p:nvPr/>
      </p:nvGrpSpPr>
      <p:grpSpPr>
        <a:xfrm>
          <a:off x="0" y="0"/>
          <a:ext cx="0" cy="0"/>
          <a:chOff x="0" y="0"/>
          <a:chExt cx="0" cy="0"/>
        </a:xfrm>
      </p:grpSpPr>
      <p:sp>
        <p:nvSpPr>
          <p:cNvPr id="2" name="Title 1"/>
          <p:cNvSpPr>
            <a:spLocks noGrp="1"/>
          </p:cNvSpPr>
          <p:nvPr>
            <p:ph type="ctrTitle"/>
          </p:nvPr>
        </p:nvSpPr>
        <p:spPr>
          <a:xfrm>
            <a:off x="429166" y="428625"/>
            <a:ext cx="8285671" cy="457192"/>
          </a:xfrm>
        </p:spPr>
        <p:txBody>
          <a:bodyPr lIns="0" tIns="0" rIns="0" bIns="0">
            <a:normAutofit/>
          </a:bodyPr>
          <a:lstStyle>
            <a:lvl1pPr>
              <a:defRPr sz="29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283928" y="4570931"/>
            <a:ext cx="8571384"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sp>
        <p:nvSpPr>
          <p:cNvPr id="24" name="Picture Placeholder 4">
            <a:extLst>
              <a:ext uri="{FF2B5EF4-FFF2-40B4-BE49-F238E27FC236}">
                <a16:creationId xmlns:a16="http://schemas.microsoft.com/office/drawing/2014/main" id="{3D023766-93E8-6C43-9772-CDA7FC6144F7}"/>
              </a:ext>
            </a:extLst>
          </p:cNvPr>
          <p:cNvSpPr>
            <a:spLocks noGrp="1"/>
          </p:cNvSpPr>
          <p:nvPr>
            <p:ph type="pic" sz="quarter" idx="21"/>
          </p:nvPr>
        </p:nvSpPr>
        <p:spPr>
          <a:xfrm>
            <a:off x="429166" y="1171567"/>
            <a:ext cx="3999979" cy="1743080"/>
          </a:xfrm>
          <a:prstGeom prst="rect">
            <a:avLst/>
          </a:prstGeom>
        </p:spPr>
        <p:txBody>
          <a:bodyPr/>
          <a:lstStyle/>
          <a:p>
            <a:endParaRPr lang="en-US"/>
          </a:p>
        </p:txBody>
      </p:sp>
      <p:sp>
        <p:nvSpPr>
          <p:cNvPr id="16" name="Picture Placeholder 4">
            <a:extLst>
              <a:ext uri="{FF2B5EF4-FFF2-40B4-BE49-F238E27FC236}">
                <a16:creationId xmlns:a16="http://schemas.microsoft.com/office/drawing/2014/main" id="{8B25342B-08E1-464F-AC27-5A6519898803}"/>
              </a:ext>
            </a:extLst>
          </p:cNvPr>
          <p:cNvSpPr>
            <a:spLocks noGrp="1"/>
          </p:cNvSpPr>
          <p:nvPr>
            <p:ph type="pic" sz="quarter" idx="22"/>
          </p:nvPr>
        </p:nvSpPr>
        <p:spPr>
          <a:xfrm>
            <a:off x="4721716" y="1171567"/>
            <a:ext cx="3999979" cy="1743080"/>
          </a:xfrm>
          <a:prstGeom prst="rect">
            <a:avLst/>
          </a:prstGeom>
        </p:spPr>
        <p:txBody>
          <a:bodyPr/>
          <a:lstStyle/>
          <a:p>
            <a:endParaRPr lang="en-US"/>
          </a:p>
        </p:txBody>
      </p:sp>
      <p:sp>
        <p:nvSpPr>
          <p:cNvPr id="20" name="Text Placeholder 7">
            <a:extLst>
              <a:ext uri="{FF2B5EF4-FFF2-40B4-BE49-F238E27FC236}">
                <a16:creationId xmlns:a16="http://schemas.microsoft.com/office/drawing/2014/main" id="{7AFEBE52-7AC4-8A4F-A882-82DC4FA897C6}"/>
              </a:ext>
            </a:extLst>
          </p:cNvPr>
          <p:cNvSpPr>
            <a:spLocks noGrp="1"/>
          </p:cNvSpPr>
          <p:nvPr>
            <p:ph type="body" sz="quarter" idx="16"/>
          </p:nvPr>
        </p:nvSpPr>
        <p:spPr>
          <a:xfrm>
            <a:off x="429166" y="3199327"/>
            <a:ext cx="4005509" cy="1086924"/>
          </a:xfrm>
        </p:spPr>
        <p:txBody>
          <a:bodyPr>
            <a:normAutofit/>
          </a:bodyPr>
          <a:lstStyle>
            <a:lvl1pPr marL="0" indent="0">
              <a:buFont typeface="Arial" panose="020B0604020202020204" pitchFamily="34" charset="0"/>
              <a:buNone/>
              <a:defRPr sz="12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1" name="Text Placeholder 7">
            <a:extLst>
              <a:ext uri="{FF2B5EF4-FFF2-40B4-BE49-F238E27FC236}">
                <a16:creationId xmlns:a16="http://schemas.microsoft.com/office/drawing/2014/main" id="{1BCA72C9-9805-E34B-BBDE-3CF10D461ABA}"/>
              </a:ext>
            </a:extLst>
          </p:cNvPr>
          <p:cNvSpPr>
            <a:spLocks noGrp="1"/>
          </p:cNvSpPr>
          <p:nvPr>
            <p:ph type="body" sz="quarter" idx="17"/>
          </p:nvPr>
        </p:nvSpPr>
        <p:spPr>
          <a:xfrm>
            <a:off x="4714858" y="3199327"/>
            <a:ext cx="4005509" cy="1086924"/>
          </a:xfrm>
        </p:spPr>
        <p:txBody>
          <a:bodyPr>
            <a:normAutofit/>
          </a:bodyPr>
          <a:lstStyle>
            <a:lvl1pPr marL="0" indent="0">
              <a:buFont typeface="Arial" panose="020B0604020202020204" pitchFamily="34" charset="0"/>
              <a:buNone/>
              <a:defRPr sz="12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Tree>
    <p:extLst>
      <p:ext uri="{BB962C8B-B14F-4D97-AF65-F5344CB8AC3E}">
        <p14:creationId xmlns:p14="http://schemas.microsoft.com/office/powerpoint/2010/main" val="2969282006"/>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Text Slide — 04">
    <p:spTree>
      <p:nvGrpSpPr>
        <p:cNvPr id="1" name=""/>
        <p:cNvGrpSpPr/>
        <p:nvPr/>
      </p:nvGrpSpPr>
      <p:grpSpPr>
        <a:xfrm>
          <a:off x="0" y="0"/>
          <a:ext cx="0" cy="0"/>
          <a:chOff x="0" y="0"/>
          <a:chExt cx="0" cy="0"/>
        </a:xfrm>
      </p:grpSpPr>
      <p:sp>
        <p:nvSpPr>
          <p:cNvPr id="2" name="Title 1"/>
          <p:cNvSpPr>
            <a:spLocks noGrp="1"/>
          </p:cNvSpPr>
          <p:nvPr>
            <p:ph type="ctrTitle"/>
          </p:nvPr>
        </p:nvSpPr>
        <p:spPr>
          <a:xfrm>
            <a:off x="429166" y="428625"/>
            <a:ext cx="8285671" cy="457192"/>
          </a:xfrm>
        </p:spPr>
        <p:txBody>
          <a:bodyPr lIns="0" tIns="0" rIns="0" bIns="0">
            <a:normAutofit/>
          </a:bodyPr>
          <a:lstStyle>
            <a:lvl1pPr>
              <a:defRPr sz="29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283928" y="4570931"/>
            <a:ext cx="8571384"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sp>
        <p:nvSpPr>
          <p:cNvPr id="24" name="Picture Placeholder 4">
            <a:extLst>
              <a:ext uri="{FF2B5EF4-FFF2-40B4-BE49-F238E27FC236}">
                <a16:creationId xmlns:a16="http://schemas.microsoft.com/office/drawing/2014/main" id="{3D023766-93E8-6C43-9772-CDA7FC6144F7}"/>
              </a:ext>
            </a:extLst>
          </p:cNvPr>
          <p:cNvSpPr>
            <a:spLocks noGrp="1"/>
          </p:cNvSpPr>
          <p:nvPr>
            <p:ph type="pic" sz="quarter" idx="21"/>
          </p:nvPr>
        </p:nvSpPr>
        <p:spPr>
          <a:xfrm>
            <a:off x="429166" y="1171567"/>
            <a:ext cx="2571415" cy="1743080"/>
          </a:xfrm>
          <a:prstGeom prst="rect">
            <a:avLst/>
          </a:prstGeom>
        </p:spPr>
        <p:txBody>
          <a:bodyPr/>
          <a:lstStyle/>
          <a:p>
            <a:endParaRPr lang="en-US" dirty="0"/>
          </a:p>
        </p:txBody>
      </p:sp>
      <p:sp>
        <p:nvSpPr>
          <p:cNvPr id="25" name="Picture Placeholder 4">
            <a:extLst>
              <a:ext uri="{FF2B5EF4-FFF2-40B4-BE49-F238E27FC236}">
                <a16:creationId xmlns:a16="http://schemas.microsoft.com/office/drawing/2014/main" id="{9243F34B-2502-DB4F-9DB5-EDCF7DC7B5D5}"/>
              </a:ext>
            </a:extLst>
          </p:cNvPr>
          <p:cNvSpPr>
            <a:spLocks noGrp="1"/>
          </p:cNvSpPr>
          <p:nvPr>
            <p:ph type="pic" sz="quarter" idx="23"/>
          </p:nvPr>
        </p:nvSpPr>
        <p:spPr>
          <a:xfrm>
            <a:off x="3286294" y="1171567"/>
            <a:ext cx="2571415" cy="1743080"/>
          </a:xfrm>
          <a:prstGeom prst="rect">
            <a:avLst/>
          </a:prstGeom>
        </p:spPr>
        <p:txBody>
          <a:bodyPr/>
          <a:lstStyle/>
          <a:p>
            <a:endParaRPr lang="en-US"/>
          </a:p>
        </p:txBody>
      </p:sp>
      <p:sp>
        <p:nvSpPr>
          <p:cNvPr id="30" name="Picture Placeholder 4">
            <a:extLst>
              <a:ext uri="{FF2B5EF4-FFF2-40B4-BE49-F238E27FC236}">
                <a16:creationId xmlns:a16="http://schemas.microsoft.com/office/drawing/2014/main" id="{4236B20B-B550-8142-AEF8-60BDD719F696}"/>
              </a:ext>
            </a:extLst>
          </p:cNvPr>
          <p:cNvSpPr>
            <a:spLocks noGrp="1"/>
          </p:cNvSpPr>
          <p:nvPr>
            <p:ph type="pic" sz="quarter" idx="25"/>
          </p:nvPr>
        </p:nvSpPr>
        <p:spPr>
          <a:xfrm>
            <a:off x="6143422" y="1171567"/>
            <a:ext cx="2571415" cy="1743080"/>
          </a:xfrm>
          <a:prstGeom prst="rect">
            <a:avLst/>
          </a:prstGeom>
        </p:spPr>
        <p:txBody>
          <a:bodyPr/>
          <a:lstStyle/>
          <a:p>
            <a:endParaRPr lang="en-US"/>
          </a:p>
        </p:txBody>
      </p:sp>
      <p:sp>
        <p:nvSpPr>
          <p:cNvPr id="31" name="Text Placeholder 7">
            <a:extLst>
              <a:ext uri="{FF2B5EF4-FFF2-40B4-BE49-F238E27FC236}">
                <a16:creationId xmlns:a16="http://schemas.microsoft.com/office/drawing/2014/main" id="{805AEC2D-775B-BF4D-8D0A-574C4B109908}"/>
              </a:ext>
            </a:extLst>
          </p:cNvPr>
          <p:cNvSpPr>
            <a:spLocks noGrp="1"/>
          </p:cNvSpPr>
          <p:nvPr>
            <p:ph type="body" sz="quarter" idx="16"/>
          </p:nvPr>
        </p:nvSpPr>
        <p:spPr>
          <a:xfrm>
            <a:off x="429164" y="3199327"/>
            <a:ext cx="2571416" cy="1086924"/>
          </a:xfrm>
        </p:spPr>
        <p:txBody>
          <a:bodyPr>
            <a:normAutofit/>
          </a:bodyPr>
          <a:lstStyle>
            <a:lvl1pPr marL="0" indent="0">
              <a:buFont typeface="Arial" panose="020B0604020202020204" pitchFamily="34" charset="0"/>
              <a:buNone/>
              <a:defRPr sz="12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32" name="Text Placeholder 7">
            <a:extLst>
              <a:ext uri="{FF2B5EF4-FFF2-40B4-BE49-F238E27FC236}">
                <a16:creationId xmlns:a16="http://schemas.microsoft.com/office/drawing/2014/main" id="{F5503E3A-1422-CD4D-8A89-397D3BA42065}"/>
              </a:ext>
            </a:extLst>
          </p:cNvPr>
          <p:cNvSpPr>
            <a:spLocks noGrp="1"/>
          </p:cNvSpPr>
          <p:nvPr>
            <p:ph type="body" sz="quarter" idx="26"/>
          </p:nvPr>
        </p:nvSpPr>
        <p:spPr>
          <a:xfrm>
            <a:off x="3289863" y="3199327"/>
            <a:ext cx="2571416" cy="1086924"/>
          </a:xfrm>
        </p:spPr>
        <p:txBody>
          <a:bodyPr>
            <a:normAutofit/>
          </a:bodyPr>
          <a:lstStyle>
            <a:lvl1pPr marL="0" indent="0">
              <a:buFont typeface="Arial" panose="020B0604020202020204" pitchFamily="34" charset="0"/>
              <a:buNone/>
              <a:defRPr sz="12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33" name="Text Placeholder 7">
            <a:extLst>
              <a:ext uri="{FF2B5EF4-FFF2-40B4-BE49-F238E27FC236}">
                <a16:creationId xmlns:a16="http://schemas.microsoft.com/office/drawing/2014/main" id="{0064A36D-65DD-F745-A342-E072B9827553}"/>
              </a:ext>
            </a:extLst>
          </p:cNvPr>
          <p:cNvSpPr>
            <a:spLocks noGrp="1"/>
          </p:cNvSpPr>
          <p:nvPr>
            <p:ph type="body" sz="quarter" idx="27"/>
          </p:nvPr>
        </p:nvSpPr>
        <p:spPr>
          <a:xfrm>
            <a:off x="6139848" y="3199327"/>
            <a:ext cx="2571416" cy="1086924"/>
          </a:xfrm>
        </p:spPr>
        <p:txBody>
          <a:bodyPr>
            <a:normAutofit/>
          </a:bodyPr>
          <a:lstStyle>
            <a:lvl1pPr marL="0" indent="0">
              <a:buFont typeface="Arial" panose="020B0604020202020204" pitchFamily="34" charset="0"/>
              <a:buNone/>
              <a:defRPr sz="12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Tree>
    <p:extLst>
      <p:ext uri="{BB962C8B-B14F-4D97-AF65-F5344CB8AC3E}">
        <p14:creationId xmlns:p14="http://schemas.microsoft.com/office/powerpoint/2010/main" val="2243596983"/>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guide id="12" pos="5041">
          <p15:clr>
            <a:srgbClr val="FBAE40"/>
          </p15:clr>
        </p15:guide>
        <p15:guide id="13" pos="5521">
          <p15:clr>
            <a:srgbClr val="FBAE40"/>
          </p15:clr>
        </p15:guide>
        <p15:guide id="14" pos="9841">
          <p15:clr>
            <a:srgbClr val="FBAE40"/>
          </p15:clr>
        </p15:guide>
        <p15:guide id="15" pos="1032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 Yellow">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3556820-5BD6-7C41-9F35-0709DCBA7BA6}"/>
              </a:ext>
            </a:extLst>
          </p:cNvPr>
          <p:cNvSpPr>
            <a:spLocks/>
          </p:cNvSpPr>
          <p:nvPr userDrawn="1"/>
        </p:nvSpPr>
        <p:spPr>
          <a:xfrm>
            <a:off x="595" y="135815"/>
            <a:ext cx="9142810" cy="4435116"/>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b="0" cap="none" spc="0">
              <a:ln>
                <a:noFill/>
              </a:ln>
              <a:solidFill>
                <a:schemeClr val="tx1"/>
              </a:solidFill>
              <a:effectLst/>
            </a:endParaRPr>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21" name="Title 1">
            <a:extLst>
              <a:ext uri="{FF2B5EF4-FFF2-40B4-BE49-F238E27FC236}">
                <a16:creationId xmlns:a16="http://schemas.microsoft.com/office/drawing/2014/main" id="{F7B7FAD3-3A70-6441-A8ED-D420541B3A87}"/>
              </a:ext>
            </a:extLst>
          </p:cNvPr>
          <p:cNvSpPr>
            <a:spLocks noGrp="1"/>
          </p:cNvSpPr>
          <p:nvPr>
            <p:ph type="ctrTitle" hasCustomPrompt="1"/>
          </p:nvPr>
        </p:nvSpPr>
        <p:spPr>
          <a:xfrm>
            <a:off x="850811" y="2074227"/>
            <a:ext cx="7685087" cy="1211898"/>
          </a:xfrm>
        </p:spPr>
        <p:txBody>
          <a:bodyPr lIns="0" tIns="0" rIns="0" bIns="0">
            <a:normAutofit/>
          </a:bodyPr>
          <a:lstStyle>
            <a:lvl1pPr>
              <a:defRPr sz="3000" b="0" i="0" baseline="0">
                <a:solidFill>
                  <a:schemeClr val="tx1"/>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br>
              <a:rPr lang="en-US" dirty="0"/>
            </a:br>
            <a:r>
              <a:rPr lang="en-US" dirty="0"/>
              <a:t>2nd line</a:t>
            </a:r>
          </a:p>
        </p:txBody>
      </p:sp>
      <p:cxnSp>
        <p:nvCxnSpPr>
          <p:cNvPr id="7" name="Straight Connector 6"/>
          <p:cNvCxnSpPr/>
          <p:nvPr userDrawn="1"/>
        </p:nvCxnSpPr>
        <p:spPr>
          <a:xfrm>
            <a:off x="1981200" y="4629150"/>
            <a:ext cx="0" cy="49530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14047357-B968-9C41-A761-C0C1C1EFF44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209867" y="4572000"/>
            <a:ext cx="685800" cy="514350"/>
          </a:xfrm>
          <a:prstGeom prst="rect">
            <a:avLst/>
          </a:prstGeom>
        </p:spPr>
      </p:pic>
    </p:spTree>
    <p:extLst>
      <p:ext uri="{BB962C8B-B14F-4D97-AF65-F5344CB8AC3E}">
        <p14:creationId xmlns:p14="http://schemas.microsoft.com/office/powerpoint/2010/main" val="2528223582"/>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Text Slide — 05">
    <p:spTree>
      <p:nvGrpSpPr>
        <p:cNvPr id="1" name=""/>
        <p:cNvGrpSpPr/>
        <p:nvPr/>
      </p:nvGrpSpPr>
      <p:grpSpPr>
        <a:xfrm>
          <a:off x="0" y="0"/>
          <a:ext cx="0" cy="0"/>
          <a:chOff x="0" y="0"/>
          <a:chExt cx="0" cy="0"/>
        </a:xfrm>
      </p:grpSpPr>
      <p:sp>
        <p:nvSpPr>
          <p:cNvPr id="2" name="Title 1"/>
          <p:cNvSpPr>
            <a:spLocks noGrp="1"/>
          </p:cNvSpPr>
          <p:nvPr>
            <p:ph type="ctrTitle"/>
          </p:nvPr>
        </p:nvSpPr>
        <p:spPr>
          <a:xfrm>
            <a:off x="429166" y="428625"/>
            <a:ext cx="8285671" cy="457192"/>
          </a:xfrm>
        </p:spPr>
        <p:txBody>
          <a:bodyPr lIns="0" tIns="0" rIns="0" bIns="0">
            <a:normAutofit/>
          </a:bodyPr>
          <a:lstStyle>
            <a:lvl1pPr>
              <a:defRPr sz="29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283928" y="4570931"/>
            <a:ext cx="8571384"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sp>
        <p:nvSpPr>
          <p:cNvPr id="20" name="Content Placeholder 4">
            <a:extLst>
              <a:ext uri="{FF2B5EF4-FFF2-40B4-BE49-F238E27FC236}">
                <a16:creationId xmlns:a16="http://schemas.microsoft.com/office/drawing/2014/main" id="{66682ECA-8356-F142-94A1-921EA9421350}"/>
              </a:ext>
            </a:extLst>
          </p:cNvPr>
          <p:cNvSpPr>
            <a:spLocks noGrp="1"/>
          </p:cNvSpPr>
          <p:nvPr>
            <p:ph sz="quarter" idx="16" hasCustomPrompt="1"/>
          </p:nvPr>
        </p:nvSpPr>
        <p:spPr>
          <a:xfrm>
            <a:off x="429165" y="1170497"/>
            <a:ext cx="3999979" cy="3114675"/>
          </a:xfrm>
          <a:prstGeom prst="rect">
            <a:avLst/>
          </a:prstGeom>
        </p:spPr>
        <p:txBody>
          <a:bodyPr>
            <a:normAutofit/>
          </a:bodyPr>
          <a:lstStyle>
            <a:lvl1pPr>
              <a:tabLst>
                <a:tab pos="47987" algn="l"/>
              </a:tabLst>
              <a:defRPr sz="2000">
                <a:solidFill>
                  <a:srgbClr val="576F7F"/>
                </a:solidFill>
              </a:defRPr>
            </a:lvl1pPr>
            <a:lvl2pPr marL="47987" indent="-47987">
              <a:tabLst/>
              <a:defRPr sz="400">
                <a:solidFill>
                  <a:schemeClr val="bg1">
                    <a:lumMod val="50000"/>
                  </a:schemeClr>
                </a:solidFill>
              </a:defRPr>
            </a:lvl2pPr>
            <a:lvl3pPr marL="96639" indent="-48653">
              <a:tabLst/>
              <a:defRPr sz="400">
                <a:solidFill>
                  <a:schemeClr val="bg1">
                    <a:lumMod val="50000"/>
                  </a:schemeClr>
                </a:solidFill>
              </a:defRPr>
            </a:lvl3pPr>
          </a:lstStyle>
          <a:p>
            <a:pPr lvl="0"/>
            <a:r>
              <a:rPr lang="tr-TR" dirty="0"/>
              <a:t>Picture</a:t>
            </a:r>
          </a:p>
        </p:txBody>
      </p:sp>
      <p:sp>
        <p:nvSpPr>
          <p:cNvPr id="21" name="Text Placeholder 7">
            <a:extLst>
              <a:ext uri="{FF2B5EF4-FFF2-40B4-BE49-F238E27FC236}">
                <a16:creationId xmlns:a16="http://schemas.microsoft.com/office/drawing/2014/main" id="{6428EAA1-0C81-0745-89CD-1A39835C4F74}"/>
              </a:ext>
            </a:extLst>
          </p:cNvPr>
          <p:cNvSpPr>
            <a:spLocks noGrp="1"/>
          </p:cNvSpPr>
          <p:nvPr>
            <p:ph type="body" sz="quarter" idx="17"/>
          </p:nvPr>
        </p:nvSpPr>
        <p:spPr>
          <a:xfrm>
            <a:off x="4714857" y="1170499"/>
            <a:ext cx="3999978" cy="3114674"/>
          </a:xfrm>
        </p:spPr>
        <p:txBody>
          <a:bodyPr>
            <a:normAutofit/>
          </a:bodyPr>
          <a:lstStyle>
            <a:lvl1pPr marL="191944" indent="-191944">
              <a:buFont typeface="Arial" panose="020B0604020202020204" pitchFamily="34" charset="0"/>
              <a:buChar char="•"/>
              <a:defRPr sz="12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Tree>
    <p:extLst>
      <p:ext uri="{BB962C8B-B14F-4D97-AF65-F5344CB8AC3E}">
        <p14:creationId xmlns:p14="http://schemas.microsoft.com/office/powerpoint/2010/main" val="1402091954"/>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cxnSp>
        <p:nvCxnSpPr>
          <p:cNvPr id="20" name="Straight Connector 19">
            <a:extLst>
              <a:ext uri="{FF2B5EF4-FFF2-40B4-BE49-F238E27FC236}">
                <a16:creationId xmlns:a16="http://schemas.microsoft.com/office/drawing/2014/main" id="{A1AB842C-6BB1-7849-B78D-1D793CD25166}"/>
              </a:ext>
            </a:extLst>
          </p:cNvPr>
          <p:cNvCxnSpPr/>
          <p:nvPr userDrawn="1"/>
        </p:nvCxnSpPr>
        <p:spPr>
          <a:xfrm>
            <a:off x="283928" y="4570931"/>
            <a:ext cx="8571384"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AA9EDA39-870A-E945-9A81-5D7CFB06F0C7}"/>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Tree>
    <p:extLst>
      <p:ext uri="{BB962C8B-B14F-4D97-AF65-F5344CB8AC3E}">
        <p14:creationId xmlns:p14="http://schemas.microsoft.com/office/powerpoint/2010/main" val="2552599343"/>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guide id="11" pos="7441">
          <p15:clr>
            <a:srgbClr val="FBAE40"/>
          </p15:clr>
        </p15:guide>
        <p15:guide id="12" pos="7921">
          <p15:clr>
            <a:srgbClr val="FBAE40"/>
          </p15:clr>
        </p15:guide>
        <p15:guide id="13" pos="5521">
          <p15:clr>
            <a:srgbClr val="FBAE40"/>
          </p15:clr>
        </p15:guide>
        <p15:guide id="14" pos="5041">
          <p15:clr>
            <a:srgbClr val="FBAE40"/>
          </p15:clr>
        </p15:guide>
        <p15:guide id="15" pos="9841">
          <p15:clr>
            <a:srgbClr val="FBAE40"/>
          </p15:clr>
        </p15:guide>
        <p15:guide id="16" pos="1032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Slide - Photo header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4674" y="1550929"/>
            <a:ext cx="1608987" cy="1493135"/>
          </a:xfrm>
          <a:prstGeom prst="rect">
            <a:avLst/>
          </a:prstGeom>
        </p:spPr>
      </p:pic>
      <p:sp>
        <p:nvSpPr>
          <p:cNvPr id="11" name="Rectangle 10"/>
          <p:cNvSpPr/>
          <p:nvPr userDrawn="1"/>
        </p:nvSpPr>
        <p:spPr>
          <a:xfrm>
            <a:off x="0" y="4955563"/>
            <a:ext cx="9144000" cy="187937"/>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dirty="0">
              <a:solidFill>
                <a:schemeClr val="accent3">
                  <a:lumMod val="75000"/>
                </a:schemeClr>
              </a:solidFill>
              <a:latin typeface="Calibri" panose="020F0502020204030204" pitchFamily="34" charset="0"/>
            </a:endParaRPr>
          </a:p>
        </p:txBody>
      </p:sp>
      <p:sp>
        <p:nvSpPr>
          <p:cNvPr id="15" name="Text Placeholder 13"/>
          <p:cNvSpPr>
            <a:spLocks noGrp="1"/>
          </p:cNvSpPr>
          <p:nvPr>
            <p:ph type="body" sz="quarter" idx="10" hasCustomPrompt="1"/>
          </p:nvPr>
        </p:nvSpPr>
        <p:spPr>
          <a:xfrm>
            <a:off x="2768597" y="1538257"/>
            <a:ext cx="5774267" cy="1515618"/>
          </a:xfrm>
          <a:prstGeom prst="rect">
            <a:avLst/>
          </a:prstGeom>
        </p:spPr>
        <p:txBody>
          <a:bodyPr anchor="ctr">
            <a:noAutofit/>
          </a:bodyPr>
          <a:lstStyle>
            <a:lvl1pPr marL="0" indent="0">
              <a:buNone/>
              <a:defRPr sz="2400" b="1" i="0" baseline="0">
                <a:latin typeface="Calibri" panose="020F0502020204030204" pitchFamily="34" charset="0"/>
                <a:ea typeface="Calibri" panose="020F0502020204030204" pitchFamily="34" charset="0"/>
                <a:cs typeface="Calibri" panose="020F050202020403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7" y="3053875"/>
            <a:ext cx="5774267" cy="711564"/>
          </a:xfrm>
          <a:prstGeom prst="rect">
            <a:avLst/>
          </a:prstGeom>
        </p:spPr>
        <p:txBody>
          <a:bodyPr anchor="b">
            <a:noAutofit/>
          </a:bodyPr>
          <a:lstStyle>
            <a:lvl1pPr marL="0" indent="0">
              <a:lnSpc>
                <a:spcPct val="100000"/>
              </a:lnSpc>
              <a:spcBef>
                <a:spcPts val="0"/>
              </a:spcBef>
              <a:buNone/>
              <a:defRPr sz="2100" b="1" i="0" baseline="0">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7" y="3765439"/>
            <a:ext cx="5774267" cy="366170"/>
          </a:xfrm>
          <a:prstGeom prst="rect">
            <a:avLst/>
          </a:prstGeom>
        </p:spPr>
        <p:txBody>
          <a:bodyPr anchor="b">
            <a:normAutofit/>
          </a:bodyPr>
          <a:lstStyle>
            <a:lvl1pPr marL="0" indent="0">
              <a:buNone/>
              <a:defRPr sz="1800" b="1" i="0" baseline="0">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1791"/>
            <a:ext cx="9144000" cy="1250926"/>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dirty="0">
              <a:solidFill>
                <a:schemeClr val="accent3">
                  <a:lumMod val="75000"/>
                </a:schemeClr>
              </a:solidFill>
              <a:latin typeface="Calibri" panose="020F0502020204030204" pitchFamily="34" charset="0"/>
            </a:endParaRPr>
          </a:p>
        </p:txBody>
      </p:sp>
      <p:pic>
        <p:nvPicPr>
          <p:cNvPr id="22" name="Picture 21">
            <a:extLst>
              <a:ext uri="{FF2B5EF4-FFF2-40B4-BE49-F238E27FC236}">
                <a16:creationId xmlns:a16="http://schemas.microsoft.com/office/drawing/2014/main" id="{E55F9543-F264-E749-BE41-F4DED20160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1709" y="173048"/>
            <a:ext cx="1617803" cy="912473"/>
          </a:xfrm>
          <a:prstGeom prst="rect">
            <a:avLst/>
          </a:prstGeom>
        </p:spPr>
      </p:pic>
      <p:pic>
        <p:nvPicPr>
          <p:cNvPr id="23" name="Picture 22">
            <a:extLst>
              <a:ext uri="{FF2B5EF4-FFF2-40B4-BE49-F238E27FC236}">
                <a16:creationId xmlns:a16="http://schemas.microsoft.com/office/drawing/2014/main" id="{77FB28BE-95CF-A648-9958-233FA3E2FD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9584" y="174165"/>
            <a:ext cx="1617804" cy="910240"/>
          </a:xfrm>
          <a:prstGeom prst="rect">
            <a:avLst/>
          </a:prstGeom>
        </p:spPr>
      </p:pic>
      <p:pic>
        <p:nvPicPr>
          <p:cNvPr id="24" name="Picture 23">
            <a:extLst>
              <a:ext uri="{FF2B5EF4-FFF2-40B4-BE49-F238E27FC236}">
                <a16:creationId xmlns:a16="http://schemas.microsoft.com/office/drawing/2014/main" id="{E36632A4-6418-EB46-8B31-F39C39E1D0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95364" y="172573"/>
            <a:ext cx="1383155" cy="913423"/>
          </a:xfrm>
          <a:prstGeom prst="rect">
            <a:avLst/>
          </a:prstGeom>
        </p:spPr>
      </p:pic>
      <p:pic>
        <p:nvPicPr>
          <p:cNvPr id="25" name="Picture 24">
            <a:extLst>
              <a:ext uri="{FF2B5EF4-FFF2-40B4-BE49-F238E27FC236}">
                <a16:creationId xmlns:a16="http://schemas.microsoft.com/office/drawing/2014/main" id="{92ACDB17-9B72-2747-AC8F-8FD41A14435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783066" y="173495"/>
            <a:ext cx="1485372" cy="911577"/>
          </a:xfrm>
          <a:prstGeom prst="rect">
            <a:avLst/>
          </a:prstGeom>
        </p:spPr>
      </p:pic>
      <p:pic>
        <p:nvPicPr>
          <p:cNvPr id="26" name="Picture 25">
            <a:extLst>
              <a:ext uri="{FF2B5EF4-FFF2-40B4-BE49-F238E27FC236}">
                <a16:creationId xmlns:a16="http://schemas.microsoft.com/office/drawing/2014/main" id="{F764052B-33F9-6041-8EFF-89AD41BE98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554370" y="173495"/>
            <a:ext cx="1589729" cy="911577"/>
          </a:xfrm>
          <a:prstGeom prst="rect">
            <a:avLst/>
          </a:prstGeom>
        </p:spPr>
      </p:pic>
    </p:spTree>
    <p:extLst>
      <p:ext uri="{BB962C8B-B14F-4D97-AF65-F5344CB8AC3E}">
        <p14:creationId xmlns:p14="http://schemas.microsoft.com/office/powerpoint/2010/main" val="11363199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172" y="1550929"/>
            <a:ext cx="1543490" cy="1493135"/>
          </a:xfrm>
          <a:prstGeom prst="rect">
            <a:avLst/>
          </a:prstGeom>
        </p:spPr>
      </p:pic>
      <p:sp>
        <p:nvSpPr>
          <p:cNvPr id="11" name="Rectangle 10"/>
          <p:cNvSpPr/>
          <p:nvPr userDrawn="1"/>
        </p:nvSpPr>
        <p:spPr>
          <a:xfrm>
            <a:off x="0" y="4955563"/>
            <a:ext cx="9144000" cy="187937"/>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dirty="0">
              <a:solidFill>
                <a:schemeClr val="accent3">
                  <a:lumMod val="75000"/>
                </a:schemeClr>
              </a:solidFill>
              <a:latin typeface="Calibri" panose="020F0502020204030204" pitchFamily="34" charset="0"/>
            </a:endParaRPr>
          </a:p>
        </p:txBody>
      </p:sp>
      <p:sp>
        <p:nvSpPr>
          <p:cNvPr id="15" name="Text Placeholder 13"/>
          <p:cNvSpPr>
            <a:spLocks noGrp="1"/>
          </p:cNvSpPr>
          <p:nvPr>
            <p:ph type="body" sz="quarter" idx="10" hasCustomPrompt="1"/>
          </p:nvPr>
        </p:nvSpPr>
        <p:spPr>
          <a:xfrm>
            <a:off x="2768597" y="1538257"/>
            <a:ext cx="5774267" cy="1515618"/>
          </a:xfrm>
          <a:prstGeom prst="rect">
            <a:avLst/>
          </a:prstGeom>
        </p:spPr>
        <p:txBody>
          <a:bodyPr anchor="ctr">
            <a:noAutofit/>
          </a:bodyPr>
          <a:lstStyle>
            <a:lvl1pPr marL="0" indent="0">
              <a:buNone/>
              <a:defRPr sz="2400" b="1" i="0" baseline="0">
                <a:latin typeface="Calibri" panose="020F0502020204030204" pitchFamily="34" charset="0"/>
                <a:ea typeface="Calibri" panose="020F0502020204030204" pitchFamily="34" charset="0"/>
                <a:cs typeface="Calibri" panose="020F050202020403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7" y="3053875"/>
            <a:ext cx="5774267" cy="711564"/>
          </a:xfrm>
          <a:prstGeom prst="rect">
            <a:avLst/>
          </a:prstGeom>
        </p:spPr>
        <p:txBody>
          <a:bodyPr anchor="b">
            <a:noAutofit/>
          </a:bodyPr>
          <a:lstStyle>
            <a:lvl1pPr marL="0" indent="0">
              <a:lnSpc>
                <a:spcPct val="100000"/>
              </a:lnSpc>
              <a:spcBef>
                <a:spcPts val="0"/>
              </a:spcBef>
              <a:buNone/>
              <a:defRPr sz="2100" b="1" i="0" baseline="0">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7" y="3765439"/>
            <a:ext cx="5774267" cy="366170"/>
          </a:xfrm>
          <a:prstGeom prst="rect">
            <a:avLst/>
          </a:prstGeom>
        </p:spPr>
        <p:txBody>
          <a:bodyPr anchor="b">
            <a:normAutofit/>
          </a:bodyPr>
          <a:lstStyle>
            <a:lvl1pPr marL="0" indent="0">
              <a:buNone/>
              <a:defRPr sz="1800" b="1" i="0" baseline="0">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Click to Add Date</a:t>
            </a:r>
          </a:p>
        </p:txBody>
      </p:sp>
      <p:sp>
        <p:nvSpPr>
          <p:cNvPr id="14" name="Rectangle 13"/>
          <p:cNvSpPr/>
          <p:nvPr userDrawn="1"/>
        </p:nvSpPr>
        <p:spPr>
          <a:xfrm>
            <a:off x="0" y="2895"/>
            <a:ext cx="9144000" cy="187937"/>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dirty="0">
              <a:solidFill>
                <a:schemeClr val="accent3">
                  <a:lumMod val="75000"/>
                </a:schemeClr>
              </a:solidFill>
              <a:latin typeface="Calibri" panose="020F0502020204030204" pitchFamily="34" charset="0"/>
            </a:endParaRPr>
          </a:p>
        </p:txBody>
      </p:sp>
    </p:spTree>
    <p:extLst>
      <p:ext uri="{BB962C8B-B14F-4D97-AF65-F5344CB8AC3E}">
        <p14:creationId xmlns:p14="http://schemas.microsoft.com/office/powerpoint/2010/main" val="18269109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233" y="1546490"/>
            <a:ext cx="1603767" cy="1499153"/>
          </a:xfrm>
          <a:prstGeom prst="rect">
            <a:avLst/>
          </a:prstGeom>
        </p:spPr>
      </p:pic>
      <p:sp>
        <p:nvSpPr>
          <p:cNvPr id="10" name="Rectangle 9"/>
          <p:cNvSpPr/>
          <p:nvPr userDrawn="1"/>
        </p:nvSpPr>
        <p:spPr>
          <a:xfrm>
            <a:off x="0" y="2895"/>
            <a:ext cx="9144000" cy="187937"/>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dirty="0">
              <a:solidFill>
                <a:schemeClr val="accent3">
                  <a:lumMod val="75000"/>
                </a:schemeClr>
              </a:solidFill>
              <a:latin typeface="Calibri" panose="020F0502020204030204" pitchFamily="34" charset="0"/>
            </a:endParaRPr>
          </a:p>
        </p:txBody>
      </p:sp>
      <p:sp>
        <p:nvSpPr>
          <p:cNvPr id="11" name="Rectangle 10"/>
          <p:cNvSpPr/>
          <p:nvPr userDrawn="1"/>
        </p:nvSpPr>
        <p:spPr>
          <a:xfrm>
            <a:off x="0" y="4955563"/>
            <a:ext cx="9144000" cy="187937"/>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dirty="0">
              <a:solidFill>
                <a:schemeClr val="accent3">
                  <a:lumMod val="75000"/>
                </a:schemeClr>
              </a:solidFill>
              <a:latin typeface="Calibri" panose="020F0502020204030204" pitchFamily="34" charset="0"/>
            </a:endParaRPr>
          </a:p>
        </p:txBody>
      </p:sp>
      <p:sp>
        <p:nvSpPr>
          <p:cNvPr id="15" name="Text Placeholder 13"/>
          <p:cNvSpPr>
            <a:spLocks noGrp="1"/>
          </p:cNvSpPr>
          <p:nvPr>
            <p:ph type="body" sz="quarter" idx="10" hasCustomPrompt="1"/>
          </p:nvPr>
        </p:nvSpPr>
        <p:spPr>
          <a:xfrm>
            <a:off x="2768597" y="1538257"/>
            <a:ext cx="5774267" cy="1515618"/>
          </a:xfrm>
          <a:prstGeom prst="rect">
            <a:avLst/>
          </a:prstGeom>
        </p:spPr>
        <p:txBody>
          <a:bodyPr anchor="ctr">
            <a:noAutofit/>
          </a:bodyPr>
          <a:lstStyle>
            <a:lvl1pPr marL="0" indent="0">
              <a:buNone/>
              <a:defRPr sz="2400" b="1" i="0" baseline="0">
                <a:latin typeface="Calibri" panose="020F0502020204030204" pitchFamily="34" charset="0"/>
                <a:ea typeface="Calibri" panose="020F0502020204030204" pitchFamily="34" charset="0"/>
                <a:cs typeface="Calibri" panose="020F050202020403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7" y="3053875"/>
            <a:ext cx="5774267" cy="711564"/>
          </a:xfrm>
          <a:prstGeom prst="rect">
            <a:avLst/>
          </a:prstGeom>
        </p:spPr>
        <p:txBody>
          <a:bodyPr anchor="b">
            <a:noAutofit/>
          </a:bodyPr>
          <a:lstStyle>
            <a:lvl1pPr marL="0" indent="0">
              <a:lnSpc>
                <a:spcPct val="100000"/>
              </a:lnSpc>
              <a:spcBef>
                <a:spcPts val="0"/>
              </a:spcBef>
              <a:buNone/>
              <a:defRPr sz="2100" b="1" i="0" baseline="0">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7" y="3765439"/>
            <a:ext cx="5774267" cy="366170"/>
          </a:xfrm>
          <a:prstGeom prst="rect">
            <a:avLst/>
          </a:prstGeom>
        </p:spPr>
        <p:txBody>
          <a:bodyPr anchor="b">
            <a:normAutofit/>
          </a:bodyPr>
          <a:lstStyle>
            <a:lvl1pPr marL="0" indent="0">
              <a:buNone/>
              <a:defRPr sz="1800" b="1" i="0" baseline="0">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14398921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0" y="468041"/>
            <a:ext cx="7843267" cy="411480"/>
          </a:xfrm>
          <a:prstGeom prst="rect">
            <a:avLst/>
          </a:prstGeom>
        </p:spPr>
        <p:txBody>
          <a:bodyPr anchor="t">
            <a:noAutofit/>
          </a:bodyPr>
          <a:lstStyle>
            <a:lvl1pPr algn="l">
              <a:defRPr sz="2400" b="1" i="0" baseline="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add title, 1 line max</a:t>
            </a:r>
          </a:p>
        </p:txBody>
      </p:sp>
      <p:sp>
        <p:nvSpPr>
          <p:cNvPr id="8" name="Rectangle 7"/>
          <p:cNvSpPr/>
          <p:nvPr userDrawn="1"/>
        </p:nvSpPr>
        <p:spPr>
          <a:xfrm>
            <a:off x="0" y="2895"/>
            <a:ext cx="9144000" cy="342987"/>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1"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085851"/>
            <a:ext cx="7888288" cy="3596480"/>
          </a:xfrm>
          <a:prstGeom prst="rect">
            <a:avLst/>
          </a:prstGeom>
        </p:spPr>
        <p:txBody>
          <a:bodyPr>
            <a:noAutofit/>
          </a:bodyPr>
          <a:lstStyle>
            <a:lvl1pPr marL="171450" indent="-171450">
              <a:lnSpc>
                <a:spcPct val="100000"/>
              </a:lnSpc>
              <a:spcBef>
                <a:spcPts val="900"/>
              </a:spcBef>
              <a:defRPr sz="2100" b="1" i="0">
                <a:latin typeface="Calibri" panose="020F0502020204030204" pitchFamily="34" charset="0"/>
                <a:ea typeface="Calibri" panose="020F0502020204030204" pitchFamily="34" charset="0"/>
                <a:cs typeface="Calibri" panose="020F0502020204030204" pitchFamily="34" charset="0"/>
              </a:defRPr>
            </a:lvl1pPr>
            <a:lvl2pPr marL="432197" indent="-175022">
              <a:lnSpc>
                <a:spcPct val="100000"/>
              </a:lnSpc>
              <a:buFont typeface="Franklin Gothic Medium" panose="020B0603020102020204" pitchFamily="34" charset="0"/>
              <a:buChar char="−"/>
              <a:defRPr sz="1800" b="1" i="0">
                <a:latin typeface="Calibri" panose="020F0502020204030204" pitchFamily="34" charset="0"/>
                <a:ea typeface="Calibri" panose="020F0502020204030204" pitchFamily="34" charset="0"/>
                <a:cs typeface="Calibri" panose="020F0502020204030204" pitchFamily="34" charset="0"/>
              </a:defRPr>
            </a:lvl2pPr>
            <a:lvl3pPr marL="729854" indent="-171450">
              <a:lnSpc>
                <a:spcPct val="100000"/>
              </a:lnSpc>
              <a:defRPr sz="1500" b="1" i="0">
                <a:latin typeface="Calibri" panose="020F0502020204030204" pitchFamily="34" charset="0"/>
                <a:ea typeface="Calibri" panose="020F0502020204030204" pitchFamily="34" charset="0"/>
                <a:cs typeface="Calibri" panose="020F050202020403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8" y="4682331"/>
            <a:ext cx="7992005" cy="247650"/>
          </a:xfrm>
          <a:prstGeom prst="rect">
            <a:avLst/>
          </a:prstGeom>
        </p:spPr>
        <p:txBody>
          <a:bodyPr anchor="b">
            <a:noAutofit/>
          </a:bodyPr>
          <a:lstStyle>
            <a:lvl1pPr marL="0" indent="0">
              <a:lnSpc>
                <a:spcPct val="100000"/>
              </a:lnSpc>
              <a:spcBef>
                <a:spcPts val="0"/>
              </a:spcBef>
              <a:buNone/>
              <a:defRPr sz="900" b="1" i="0" baseline="0">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Click to add footnote, reference or source</a:t>
            </a:r>
          </a:p>
        </p:txBody>
      </p:sp>
      <p:cxnSp>
        <p:nvCxnSpPr>
          <p:cNvPr id="18" name="Straight Connector 17"/>
          <p:cNvCxnSpPr/>
          <p:nvPr userDrawn="1"/>
        </p:nvCxnSpPr>
        <p:spPr>
          <a:xfrm>
            <a:off x="0" y="4929981"/>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28039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0" y="468041"/>
            <a:ext cx="7843267" cy="411480"/>
          </a:xfrm>
          <a:prstGeom prst="rect">
            <a:avLst/>
          </a:prstGeom>
        </p:spPr>
        <p:txBody>
          <a:bodyPr anchor="t">
            <a:noAutofit/>
          </a:bodyPr>
          <a:lstStyle>
            <a:lvl1pPr algn="l">
              <a:defRPr sz="2400" b="1" i="0" baseline="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add title, 1 line max</a:t>
            </a:r>
          </a:p>
        </p:txBody>
      </p:sp>
      <p:sp>
        <p:nvSpPr>
          <p:cNvPr id="8" name="Rectangle 7"/>
          <p:cNvSpPr/>
          <p:nvPr userDrawn="1"/>
        </p:nvSpPr>
        <p:spPr>
          <a:xfrm>
            <a:off x="0" y="2895"/>
            <a:ext cx="9144000" cy="342987"/>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0"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001680"/>
            <a:ext cx="7888288" cy="909671"/>
          </a:xfrm>
          <a:prstGeom prst="rect">
            <a:avLst/>
          </a:prstGeom>
        </p:spPr>
        <p:txBody>
          <a:bodyPr>
            <a:noAutofit/>
          </a:bodyPr>
          <a:lstStyle>
            <a:lvl1pPr marL="171450" indent="-171450">
              <a:lnSpc>
                <a:spcPct val="100000"/>
              </a:lnSpc>
              <a:spcBef>
                <a:spcPts val="0"/>
              </a:spcBef>
              <a:defRPr sz="1500" b="1" i="0">
                <a:latin typeface="Calibri" panose="020F0502020204030204" pitchFamily="34" charset="0"/>
                <a:ea typeface="Calibri" panose="020F0502020204030204" pitchFamily="34" charset="0"/>
                <a:cs typeface="Calibri" panose="020F0502020204030204" pitchFamily="34" charset="0"/>
              </a:defRPr>
            </a:lvl1pPr>
            <a:lvl2pPr marL="432197" indent="-175022">
              <a:lnSpc>
                <a:spcPct val="100000"/>
              </a:lnSpc>
              <a:spcBef>
                <a:spcPts val="0"/>
              </a:spcBef>
              <a:buFont typeface="Franklin Gothic Medium" panose="020B0603020102020204" pitchFamily="34" charset="0"/>
              <a:buChar char="−"/>
              <a:defRPr sz="1500" b="1" i="0">
                <a:latin typeface="Calibri" panose="020F0502020204030204" pitchFamily="34" charset="0"/>
                <a:ea typeface="Calibri" panose="020F0502020204030204" pitchFamily="34" charset="0"/>
                <a:cs typeface="Calibri" panose="020F0502020204030204" pitchFamily="34" charset="0"/>
              </a:defRPr>
            </a:lvl2pPr>
            <a:lvl3pPr marL="729854" indent="-171450">
              <a:lnSpc>
                <a:spcPct val="100000"/>
              </a:lnSpc>
              <a:spcBef>
                <a:spcPts val="0"/>
              </a:spcBef>
              <a:defRPr sz="1500" b="1" i="0">
                <a:latin typeface="Calibri" panose="020F0502020204030204" pitchFamily="34" charset="0"/>
                <a:ea typeface="Calibri" panose="020F0502020204030204" pitchFamily="34" charset="0"/>
                <a:cs typeface="Calibri" panose="020F050202020403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8" y="4688681"/>
            <a:ext cx="7992005" cy="247650"/>
          </a:xfrm>
          <a:prstGeom prst="rect">
            <a:avLst/>
          </a:prstGeom>
        </p:spPr>
        <p:txBody>
          <a:bodyPr anchor="b">
            <a:noAutofit/>
          </a:bodyPr>
          <a:lstStyle>
            <a:lvl1pPr marL="0" indent="0">
              <a:lnSpc>
                <a:spcPct val="100000"/>
              </a:lnSpc>
              <a:spcBef>
                <a:spcPts val="0"/>
              </a:spcBef>
              <a:buNone/>
              <a:defRPr sz="900" b="1" i="0" baseline="0">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1911350"/>
            <a:ext cx="7894638" cy="2770673"/>
          </a:xfrm>
          <a:prstGeom prst="rect">
            <a:avLst/>
          </a:prstGeom>
        </p:spPr>
        <p:txBody>
          <a:bodyPr/>
          <a:lstStyle>
            <a:lvl1pPr marL="0" indent="0" algn="ctr">
              <a:buNone/>
              <a:defRPr sz="1800" b="1" i="0" baseline="0">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Click icon below to add table or chart</a:t>
            </a:r>
          </a:p>
        </p:txBody>
      </p:sp>
      <p:cxnSp>
        <p:nvCxnSpPr>
          <p:cNvPr id="7" name="Straight Connector 6"/>
          <p:cNvCxnSpPr/>
          <p:nvPr userDrawn="1"/>
        </p:nvCxnSpPr>
        <p:spPr>
          <a:xfrm>
            <a:off x="0" y="4929981"/>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42953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0" y="468041"/>
            <a:ext cx="7843267" cy="411480"/>
          </a:xfrm>
          <a:prstGeom prst="rect">
            <a:avLst/>
          </a:prstGeom>
        </p:spPr>
        <p:txBody>
          <a:bodyPr anchor="t">
            <a:noAutofit/>
          </a:bodyPr>
          <a:lstStyle>
            <a:lvl1pPr algn="l">
              <a:defRPr sz="2400" b="1" i="0" baseline="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add title, 1 line max</a:t>
            </a:r>
          </a:p>
        </p:txBody>
      </p:sp>
      <p:sp>
        <p:nvSpPr>
          <p:cNvPr id="8" name="Rectangle 7"/>
          <p:cNvSpPr/>
          <p:nvPr userDrawn="1"/>
        </p:nvSpPr>
        <p:spPr>
          <a:xfrm>
            <a:off x="0" y="2895"/>
            <a:ext cx="9144000" cy="342987"/>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1"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4" y="4687094"/>
            <a:ext cx="7992005" cy="247650"/>
          </a:xfrm>
          <a:prstGeom prst="rect">
            <a:avLst/>
          </a:prstGeom>
        </p:spPr>
        <p:txBody>
          <a:bodyPr anchor="b">
            <a:noAutofit/>
          </a:bodyPr>
          <a:lstStyle>
            <a:lvl1pPr marL="0" indent="0">
              <a:lnSpc>
                <a:spcPct val="100000"/>
              </a:lnSpc>
              <a:spcBef>
                <a:spcPts val="0"/>
              </a:spcBef>
              <a:buNone/>
              <a:defRPr sz="900" b="1" i="0" baseline="0">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1001680"/>
            <a:ext cx="7894638" cy="3677168"/>
          </a:xfrm>
          <a:prstGeom prst="rect">
            <a:avLst/>
          </a:prstGeom>
        </p:spPr>
        <p:txBody>
          <a:bodyPr/>
          <a:lstStyle>
            <a:lvl1pPr marL="0" indent="0" algn="ctr">
              <a:buNone/>
              <a:defRPr b="1" i="0" baseline="0">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Click icon below to add table or chart</a:t>
            </a:r>
          </a:p>
        </p:txBody>
      </p:sp>
      <p:cxnSp>
        <p:nvCxnSpPr>
          <p:cNvPr id="6" name="Straight Connector 5"/>
          <p:cNvCxnSpPr/>
          <p:nvPr userDrawn="1"/>
        </p:nvCxnSpPr>
        <p:spPr>
          <a:xfrm>
            <a:off x="0" y="4929981"/>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35519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0" y="468041"/>
            <a:ext cx="7843267" cy="411480"/>
          </a:xfrm>
          <a:prstGeom prst="rect">
            <a:avLst/>
          </a:prstGeom>
        </p:spPr>
        <p:txBody>
          <a:bodyPr anchor="t">
            <a:noAutofit/>
          </a:bodyPr>
          <a:lstStyle>
            <a:lvl1pPr algn="l">
              <a:defRPr sz="2400" b="1" i="0" baseline="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add title, 1 line max</a:t>
            </a:r>
          </a:p>
        </p:txBody>
      </p:sp>
      <p:sp>
        <p:nvSpPr>
          <p:cNvPr id="8" name="Rectangle 7"/>
          <p:cNvSpPr/>
          <p:nvPr userDrawn="1"/>
        </p:nvSpPr>
        <p:spPr>
          <a:xfrm>
            <a:off x="0" y="2895"/>
            <a:ext cx="9144000" cy="342987"/>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4" y="4687094"/>
            <a:ext cx="7992005" cy="247650"/>
          </a:xfrm>
          <a:prstGeom prst="rect">
            <a:avLst/>
          </a:prstGeom>
        </p:spPr>
        <p:txBody>
          <a:bodyPr anchor="b">
            <a:noAutofit/>
          </a:bodyPr>
          <a:lstStyle>
            <a:lvl1pPr marL="0" indent="0">
              <a:lnSpc>
                <a:spcPct val="100000"/>
              </a:lnSpc>
              <a:spcBef>
                <a:spcPts val="0"/>
              </a:spcBef>
              <a:buNone/>
              <a:defRPr sz="900" b="1" i="0" baseline="0">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299" y="1384298"/>
            <a:ext cx="3840480" cy="3294549"/>
          </a:xfrm>
          <a:prstGeom prst="rect">
            <a:avLst/>
          </a:prstGeom>
        </p:spPr>
        <p:txBody>
          <a:bodyPr/>
          <a:lstStyle>
            <a:lvl1pPr marL="0" indent="0" algn="ctr">
              <a:buNone/>
              <a:defRPr sz="1500" b="1" i="0" baseline="0">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384298"/>
            <a:ext cx="3840480" cy="3294549"/>
          </a:xfrm>
          <a:prstGeom prst="rect">
            <a:avLst/>
          </a:prstGeom>
        </p:spPr>
        <p:txBody>
          <a:bodyPr/>
          <a:lstStyle>
            <a:lvl1pPr marL="0" indent="0" algn="ctr">
              <a:buNone/>
              <a:defRPr sz="1500" b="1" i="0" baseline="0">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622300" y="958849"/>
            <a:ext cx="3840480" cy="375047"/>
          </a:xfrm>
          <a:prstGeom prst="rect">
            <a:avLst/>
          </a:prstGeom>
        </p:spPr>
        <p:txBody>
          <a:bodyPr anchor="b">
            <a:noAutofit/>
          </a:bodyPr>
          <a:lstStyle>
            <a:lvl1pPr marL="0" indent="0" algn="ctr">
              <a:buNone/>
              <a:defRPr sz="1800" b="1" i="0">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958849"/>
            <a:ext cx="3840480" cy="375047"/>
          </a:xfrm>
          <a:prstGeom prst="rect">
            <a:avLst/>
          </a:prstGeom>
        </p:spPr>
        <p:txBody>
          <a:bodyPr anchor="b">
            <a:noAutofit/>
          </a:bodyPr>
          <a:lstStyle>
            <a:lvl1pPr marL="0" indent="0" algn="ctr">
              <a:buNone/>
              <a:defRPr sz="1800" b="1" i="0">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Click to add title</a:t>
            </a:r>
          </a:p>
        </p:txBody>
      </p:sp>
      <p:cxnSp>
        <p:nvCxnSpPr>
          <p:cNvPr id="11" name="Straight Connector 10"/>
          <p:cNvCxnSpPr/>
          <p:nvPr userDrawn="1"/>
        </p:nvCxnSpPr>
        <p:spPr>
          <a:xfrm>
            <a:off x="0" y="4929981"/>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82335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1" y="1387080"/>
            <a:ext cx="3840163" cy="3301603"/>
          </a:xfrm>
          <a:prstGeom prst="rect">
            <a:avLst/>
          </a:prstGeom>
        </p:spPr>
        <p:txBody>
          <a:bodyPr>
            <a:noAutofit/>
          </a:bodyPr>
          <a:lstStyle>
            <a:lvl1pPr>
              <a:lnSpc>
                <a:spcPct val="100000"/>
              </a:lnSpc>
              <a:spcBef>
                <a:spcPts val="0"/>
              </a:spcBef>
              <a:spcAft>
                <a:spcPts val="0"/>
              </a:spcAft>
              <a:defRPr sz="1500" b="1" i="0">
                <a:latin typeface="Calibri" panose="020F0502020204030204" pitchFamily="34" charset="0"/>
                <a:ea typeface="Calibri" panose="020F0502020204030204" pitchFamily="34" charset="0"/>
                <a:cs typeface="Calibri" panose="020F0502020204030204" pitchFamily="34" charset="0"/>
              </a:defRPr>
            </a:lvl1pPr>
            <a:lvl2pPr marL="385763" indent="-128588">
              <a:buFont typeface="Franklin Gothic Medium Cond" panose="020B0606030402020204" pitchFamily="34" charset="0"/>
              <a:buChar char="–"/>
              <a:defRPr sz="1500" b="1" i="0">
                <a:latin typeface="Calibri" panose="020F0502020204030204" pitchFamily="34" charset="0"/>
                <a:ea typeface="Calibri" panose="020F0502020204030204" pitchFamily="34" charset="0"/>
                <a:cs typeface="Calibri" panose="020F0502020204030204" pitchFamily="34" charset="0"/>
              </a:defRPr>
            </a:lvl2pPr>
            <a:lvl3pPr>
              <a:defRPr sz="1500" b="1" i="0">
                <a:latin typeface="Calibri" panose="020F0502020204030204" pitchFamily="34" charset="0"/>
                <a:ea typeface="Calibri" panose="020F0502020204030204" pitchFamily="34" charset="0"/>
                <a:cs typeface="Calibri" panose="020F0502020204030204" pitchFamily="34" charset="0"/>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674370" y="468041"/>
            <a:ext cx="7843267" cy="411480"/>
          </a:xfrm>
          <a:prstGeom prst="rect">
            <a:avLst/>
          </a:prstGeom>
        </p:spPr>
        <p:txBody>
          <a:bodyPr anchor="t">
            <a:noAutofit/>
          </a:bodyPr>
          <a:lstStyle>
            <a:lvl1pPr algn="l">
              <a:defRPr sz="2400" b="1" i="0" baseline="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add title, 1 line max</a:t>
            </a:r>
          </a:p>
        </p:txBody>
      </p:sp>
      <p:sp>
        <p:nvSpPr>
          <p:cNvPr id="8" name="Rectangle 7"/>
          <p:cNvSpPr/>
          <p:nvPr userDrawn="1"/>
        </p:nvSpPr>
        <p:spPr>
          <a:xfrm>
            <a:off x="0" y="2895"/>
            <a:ext cx="9144000" cy="342987"/>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4" y="4688681"/>
            <a:ext cx="7992005" cy="247650"/>
          </a:xfrm>
          <a:prstGeom prst="rect">
            <a:avLst/>
          </a:prstGeom>
        </p:spPr>
        <p:txBody>
          <a:bodyPr anchor="b">
            <a:noAutofit/>
          </a:bodyPr>
          <a:lstStyle>
            <a:lvl1pPr marL="0" indent="0">
              <a:lnSpc>
                <a:spcPct val="100000"/>
              </a:lnSpc>
              <a:spcBef>
                <a:spcPts val="0"/>
              </a:spcBef>
              <a:buNone/>
              <a:defRPr sz="900" b="1" i="0" baseline="0">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Click to add footnote, reference or source</a:t>
            </a:r>
          </a:p>
        </p:txBody>
      </p:sp>
      <p:sp>
        <p:nvSpPr>
          <p:cNvPr id="4" name="Text Placeholder 3"/>
          <p:cNvSpPr>
            <a:spLocks noGrp="1"/>
          </p:cNvSpPr>
          <p:nvPr>
            <p:ph type="body" sz="quarter" idx="16" hasCustomPrompt="1"/>
          </p:nvPr>
        </p:nvSpPr>
        <p:spPr>
          <a:xfrm>
            <a:off x="622300" y="958849"/>
            <a:ext cx="3840480" cy="375047"/>
          </a:xfrm>
          <a:prstGeom prst="rect">
            <a:avLst/>
          </a:prstGeom>
        </p:spPr>
        <p:txBody>
          <a:bodyPr anchor="b">
            <a:noAutofit/>
          </a:bodyPr>
          <a:lstStyle>
            <a:lvl1pPr marL="0" indent="0" algn="ctr">
              <a:buNone/>
              <a:defRPr sz="1800" b="1" i="0">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958849"/>
            <a:ext cx="3840480" cy="375047"/>
          </a:xfrm>
          <a:prstGeom prst="rect">
            <a:avLst/>
          </a:prstGeom>
        </p:spPr>
        <p:txBody>
          <a:bodyPr anchor="b">
            <a:noAutofit/>
          </a:bodyPr>
          <a:lstStyle>
            <a:lvl1pPr marL="0" indent="0" algn="ctr">
              <a:buNone/>
              <a:defRPr sz="1800" b="1" i="0">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Click to add title</a:t>
            </a:r>
          </a:p>
        </p:txBody>
      </p:sp>
      <p:sp>
        <p:nvSpPr>
          <p:cNvPr id="15" name="Text Placeholder 5"/>
          <p:cNvSpPr>
            <a:spLocks noGrp="1"/>
          </p:cNvSpPr>
          <p:nvPr>
            <p:ph type="body" sz="quarter" idx="19" hasCustomPrompt="1"/>
          </p:nvPr>
        </p:nvSpPr>
        <p:spPr>
          <a:xfrm>
            <a:off x="4665450" y="1380420"/>
            <a:ext cx="3840163" cy="3301603"/>
          </a:xfrm>
          <a:prstGeom prst="rect">
            <a:avLst/>
          </a:prstGeom>
        </p:spPr>
        <p:txBody>
          <a:bodyPr>
            <a:noAutofit/>
          </a:bodyPr>
          <a:lstStyle>
            <a:lvl1pPr>
              <a:lnSpc>
                <a:spcPct val="100000"/>
              </a:lnSpc>
              <a:spcBef>
                <a:spcPts val="0"/>
              </a:spcBef>
              <a:spcAft>
                <a:spcPts val="0"/>
              </a:spcAft>
              <a:defRPr sz="1500" b="1" i="0">
                <a:latin typeface="Calibri" panose="020F0502020204030204" pitchFamily="34" charset="0"/>
                <a:ea typeface="Calibri" panose="020F0502020204030204" pitchFamily="34" charset="0"/>
                <a:cs typeface="Calibri" panose="020F0502020204030204" pitchFamily="34" charset="0"/>
              </a:defRPr>
            </a:lvl1pPr>
            <a:lvl2pPr marL="385763" indent="-128588">
              <a:buFont typeface="Franklin Gothic Medium Cond" panose="020B0606030402020204" pitchFamily="34" charset="0"/>
              <a:buChar char="–"/>
              <a:defRPr sz="1500" b="1" i="0" baseline="0">
                <a:latin typeface="Calibri" panose="020F0502020204030204" pitchFamily="34" charset="0"/>
                <a:ea typeface="Calibri" panose="020F0502020204030204" pitchFamily="34" charset="0"/>
                <a:cs typeface="Calibri" panose="020F0502020204030204" pitchFamily="34" charset="0"/>
              </a:defRPr>
            </a:lvl2pPr>
            <a:lvl3pPr>
              <a:defRPr sz="1500" b="1" i="0" baseline="0">
                <a:latin typeface="Calibri" panose="020F0502020204030204" pitchFamily="34" charset="0"/>
                <a:ea typeface="Calibri" panose="020F0502020204030204" pitchFamily="34" charset="0"/>
                <a:cs typeface="Calibri" panose="020F0502020204030204" pitchFamily="34" charset="0"/>
              </a:defRPr>
            </a:lvl3pPr>
          </a:lstStyle>
          <a:p>
            <a:pPr lvl="0"/>
            <a:r>
              <a:rPr lang="en-US" dirty="0"/>
              <a:t>Click to add bullets</a:t>
            </a:r>
          </a:p>
          <a:p>
            <a:pPr lvl="1"/>
            <a:r>
              <a:rPr lang="en-US" dirty="0"/>
              <a:t>Bullet 2</a:t>
            </a:r>
          </a:p>
          <a:p>
            <a:pPr lvl="2"/>
            <a:r>
              <a:rPr lang="en-US" dirty="0"/>
              <a:t>Bullet 3</a:t>
            </a:r>
          </a:p>
        </p:txBody>
      </p:sp>
      <p:cxnSp>
        <p:nvCxnSpPr>
          <p:cNvPr id="9" name="Straight Connector 8"/>
          <p:cNvCxnSpPr/>
          <p:nvPr userDrawn="1"/>
        </p:nvCxnSpPr>
        <p:spPr>
          <a:xfrm>
            <a:off x="0" y="4929981"/>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662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 White">
    <p:spTree>
      <p:nvGrpSpPr>
        <p:cNvPr id="1" name=""/>
        <p:cNvGrpSpPr/>
        <p:nvPr/>
      </p:nvGrpSpPr>
      <p:grpSpPr>
        <a:xfrm>
          <a:off x="0" y="0"/>
          <a:ext cx="0" cy="0"/>
          <a:chOff x="0" y="0"/>
          <a:chExt cx="0" cy="0"/>
        </a:xfrm>
      </p:grpSpPr>
      <p:cxnSp>
        <p:nvCxnSpPr>
          <p:cNvPr id="7" name="Straight Connector 6"/>
          <p:cNvCxnSpPr/>
          <p:nvPr userDrawn="1"/>
        </p:nvCxnSpPr>
        <p:spPr>
          <a:xfrm>
            <a:off x="283928" y="4570931"/>
            <a:ext cx="8571384"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17" name="Title 1">
            <a:extLst>
              <a:ext uri="{FF2B5EF4-FFF2-40B4-BE49-F238E27FC236}">
                <a16:creationId xmlns:a16="http://schemas.microsoft.com/office/drawing/2014/main" id="{827B5FC5-D8F1-064D-8DDF-573695AF66C8}"/>
              </a:ext>
            </a:extLst>
          </p:cNvPr>
          <p:cNvSpPr>
            <a:spLocks noGrp="1"/>
          </p:cNvSpPr>
          <p:nvPr>
            <p:ph type="ctrTitle" hasCustomPrompt="1"/>
          </p:nvPr>
        </p:nvSpPr>
        <p:spPr>
          <a:xfrm>
            <a:off x="850811" y="2074227"/>
            <a:ext cx="7685087" cy="1211898"/>
          </a:xfrm>
        </p:spPr>
        <p:txBody>
          <a:bodyPr lIns="0" tIns="0" rIns="0" bIns="0">
            <a:normAutofit/>
          </a:bodyPr>
          <a:lstStyle>
            <a:lvl1pPr>
              <a:defRPr sz="30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br>
              <a:rPr lang="en-US" dirty="0"/>
            </a:br>
            <a:r>
              <a:rPr lang="en-US" dirty="0"/>
              <a:t>2nd line</a:t>
            </a:r>
          </a:p>
        </p:txBody>
      </p:sp>
      <p:cxnSp>
        <p:nvCxnSpPr>
          <p:cNvPr id="8" name="Straight Connector 7"/>
          <p:cNvCxnSpPr/>
          <p:nvPr userDrawn="1"/>
        </p:nvCxnSpPr>
        <p:spPr>
          <a:xfrm>
            <a:off x="1981200" y="4629150"/>
            <a:ext cx="0" cy="49530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253FF28F-BD45-FE41-8D31-EBFE751CDA3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209867" y="4572000"/>
            <a:ext cx="685800" cy="514350"/>
          </a:xfrm>
          <a:prstGeom prst="rect">
            <a:avLst/>
          </a:prstGeom>
        </p:spPr>
      </p:pic>
    </p:spTree>
    <p:extLst>
      <p:ext uri="{BB962C8B-B14F-4D97-AF65-F5344CB8AC3E}">
        <p14:creationId xmlns:p14="http://schemas.microsoft.com/office/powerpoint/2010/main" val="215398982"/>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0" y="468041"/>
            <a:ext cx="7843267" cy="411480"/>
          </a:xfrm>
          <a:prstGeom prst="rect">
            <a:avLst/>
          </a:prstGeom>
        </p:spPr>
        <p:txBody>
          <a:bodyPr anchor="t">
            <a:noAutofit/>
          </a:bodyPr>
          <a:lstStyle>
            <a:lvl1pPr algn="l">
              <a:defRPr sz="2400" b="1" i="0" baseline="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add title, 1 line max</a:t>
            </a:r>
          </a:p>
        </p:txBody>
      </p:sp>
      <p:sp>
        <p:nvSpPr>
          <p:cNvPr id="8" name="Rectangle 7"/>
          <p:cNvSpPr/>
          <p:nvPr userDrawn="1"/>
        </p:nvSpPr>
        <p:spPr>
          <a:xfrm>
            <a:off x="0" y="2895"/>
            <a:ext cx="9144000" cy="342987"/>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0" i="0" dirty="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4929981"/>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85174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 Col-Chart/Table">
    <p:spTree>
      <p:nvGrpSpPr>
        <p:cNvPr id="1" name=""/>
        <p:cNvGrpSpPr/>
        <p:nvPr/>
      </p:nvGrpSpPr>
      <p:grpSpPr>
        <a:xfrm>
          <a:off x="0" y="0"/>
          <a:ext cx="0" cy="0"/>
          <a:chOff x="0" y="0"/>
          <a:chExt cx="0" cy="0"/>
        </a:xfrm>
      </p:grpSpPr>
      <p:cxnSp>
        <p:nvCxnSpPr>
          <p:cNvPr id="2" name="Straight Connector 1"/>
          <p:cNvCxnSpPr/>
          <p:nvPr userDrawn="1"/>
        </p:nvCxnSpPr>
        <p:spPr>
          <a:xfrm>
            <a:off x="0" y="4929981"/>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48738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25" b="1" i="0">
                <a:solidFill>
                  <a:srgbClr val="7CBE30"/>
                </a:solidFill>
                <a:latin typeface="Calibri" panose="020F0502020204030204" pitchFamily="34" charset="0"/>
                <a:cs typeface="Calibri" panose="020F0502020204030204" pitchFamily="34" charset="0"/>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latin typeface="Calibri" panose="020F0502020204030204" pitchFamily="34" charset="0"/>
              </a:defRPr>
            </a:lvl1pPr>
          </a:lstStyle>
          <a:p>
            <a:endParaRPr lang="en-US"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latin typeface="Calibri" panose="020F0502020204030204" pitchFamily="34" charset="0"/>
              </a:defRPr>
            </a:lvl1pPr>
          </a:lstStyle>
          <a:p>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latin typeface="Calibri" panose="020F0502020204030204" pitchFamily="34" charset="0"/>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9077822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Content Slide - Title, Short Text, Logo, Bar">
    <p:spTree>
      <p:nvGrpSpPr>
        <p:cNvPr id="1" name=""/>
        <p:cNvGrpSpPr/>
        <p:nvPr/>
      </p:nvGrpSpPr>
      <p:grpSpPr>
        <a:xfrm>
          <a:off x="0" y="0"/>
          <a:ext cx="0" cy="0"/>
          <a:chOff x="0" y="0"/>
          <a:chExt cx="0" cy="0"/>
        </a:xfrm>
      </p:grpSpPr>
      <p:sp>
        <p:nvSpPr>
          <p:cNvPr id="7" name="Rectangle 6"/>
          <p:cNvSpPr/>
          <p:nvPr userDrawn="1"/>
        </p:nvSpPr>
        <p:spPr>
          <a:xfrm>
            <a:off x="0" y="4942991"/>
            <a:ext cx="9144000" cy="207169"/>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600" dirty="0">
              <a:latin typeface="Calibri" panose="020F0502020204030204" pitchFamily="34" charset="0"/>
            </a:endParaRPr>
          </a:p>
        </p:txBody>
      </p:sp>
      <p:sp>
        <p:nvSpPr>
          <p:cNvPr id="2" name="Title 1"/>
          <p:cNvSpPr>
            <a:spLocks noGrp="1"/>
          </p:cNvSpPr>
          <p:nvPr>
            <p:ph type="title" hasCustomPrompt="1"/>
          </p:nvPr>
        </p:nvSpPr>
        <p:spPr>
          <a:xfrm>
            <a:off x="674369" y="480060"/>
            <a:ext cx="7843267" cy="411480"/>
          </a:xfrm>
        </p:spPr>
        <p:txBody>
          <a:bodyPr>
            <a:noAutofit/>
          </a:bodyPr>
          <a:lstStyle>
            <a:lvl1pPr algn="l">
              <a:defRPr sz="27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of Item</a:t>
            </a:r>
          </a:p>
        </p:txBody>
      </p:sp>
      <p:sp>
        <p:nvSpPr>
          <p:cNvPr id="8" name="Rectangle 7"/>
          <p:cNvSpPr/>
          <p:nvPr userDrawn="1"/>
        </p:nvSpPr>
        <p:spPr>
          <a:xfrm>
            <a:off x="0" y="2895"/>
            <a:ext cx="9144000" cy="342987"/>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622979" y="1"/>
            <a:ext cx="51390" cy="80909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12" name="TextBox 11"/>
          <p:cNvSpPr txBox="1"/>
          <p:nvPr userDrawn="1"/>
        </p:nvSpPr>
        <p:spPr>
          <a:xfrm>
            <a:off x="540690" y="4765963"/>
            <a:ext cx="8207071" cy="184666"/>
          </a:xfrm>
          <a:prstGeom prst="rect">
            <a:avLst/>
          </a:prstGeom>
          <a:noFill/>
        </p:spPr>
        <p:txBody>
          <a:bodyPr wrap="square" rtlCol="0">
            <a:spAutoFit/>
          </a:bodyPr>
          <a:lstStyle/>
          <a:p>
            <a:r>
              <a:rPr lang="en-US" sz="600" dirty="0">
                <a:latin typeface="Calibri" panose="020F0502020204030204" pitchFamily="34" charset="0"/>
              </a:rPr>
              <a:t>JOINT</a:t>
            </a:r>
            <a:r>
              <a:rPr lang="en-US" sz="600" baseline="0" dirty="0">
                <a:latin typeface="Calibri" panose="020F0502020204030204" pitchFamily="34" charset="0"/>
              </a:rPr>
              <a:t> LEGISLATIVE OVERSIGHT COMMITTEE, OCTOBER 10, 2017</a:t>
            </a:r>
            <a:r>
              <a:rPr lang="en-US" sz="600" dirty="0">
                <a:latin typeface="Calibri" panose="020F0502020204030204" pitchFamily="34" charset="0"/>
              </a:rPr>
              <a:t>		                                                </a:t>
            </a:r>
            <a:fld id="{E6D9844B-D251-444A-9E14-30D7E4EEF002}" type="slidenum">
              <a:rPr lang="en-US" sz="600" smtClean="0">
                <a:latin typeface="Calibri" panose="020F0502020204030204" pitchFamily="34" charset="0"/>
              </a:rPr>
              <a:t>‹#›</a:t>
            </a:fld>
            <a:endParaRPr lang="en-US" sz="600" dirty="0">
              <a:latin typeface="Calibri" panose="020F0502020204030204" pitchFamily="34" charset="0"/>
            </a:endParaRPr>
          </a:p>
        </p:txBody>
      </p:sp>
      <p:sp>
        <p:nvSpPr>
          <p:cNvPr id="4" name="Text Placeholder 3"/>
          <p:cNvSpPr>
            <a:spLocks noGrp="1"/>
          </p:cNvSpPr>
          <p:nvPr>
            <p:ph type="body" sz="quarter" idx="10"/>
          </p:nvPr>
        </p:nvSpPr>
        <p:spPr>
          <a:xfrm>
            <a:off x="628650" y="1140620"/>
            <a:ext cx="7888288" cy="3389710"/>
          </a:xfrm>
        </p:spPr>
        <p:txBody>
          <a:bodyPr/>
          <a:lstStyle>
            <a:lvl1pPr>
              <a:lnSpc>
                <a:spcPct val="100000"/>
              </a:lnSpc>
              <a:spcBef>
                <a:spcPts val="900"/>
              </a:spcBef>
              <a:defRPr sz="2100">
                <a:latin typeface="Calibri" panose="020F0502020204030204" pitchFamily="34" charset="0"/>
                <a:cs typeface="Calibri" panose="020F0502020204030204" pitchFamily="34" charset="0"/>
              </a:defRPr>
            </a:lvl1pPr>
            <a:lvl2pPr marL="385763" indent="-128588">
              <a:lnSpc>
                <a:spcPct val="100000"/>
              </a:lnSpc>
              <a:buFont typeface="Franklin Gothic Medium" panose="020B0603020102020204" pitchFamily="34" charset="0"/>
              <a:buChar char="−"/>
              <a:defRPr sz="1800">
                <a:latin typeface="Calibri" panose="020F0502020204030204" pitchFamily="34" charset="0"/>
                <a:cs typeface="Calibri" panose="020F0502020204030204" pitchFamily="34" charset="0"/>
              </a:defRPr>
            </a:lvl2pPr>
            <a:lvl3pPr>
              <a:lnSpc>
                <a:spcPct val="100000"/>
              </a:lnSpc>
              <a:defRPr sz="1500">
                <a:latin typeface="Calibri" panose="020F0502020204030204" pitchFamily="34" charset="0"/>
                <a:cs typeface="Calibri" panose="020F050202020403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Edit Master text styles</a:t>
            </a:r>
          </a:p>
          <a:p>
            <a:pPr lvl="1"/>
            <a:r>
              <a:rPr lang="en-US" dirty="0"/>
              <a:t> Second level</a:t>
            </a:r>
          </a:p>
          <a:p>
            <a:pPr lvl="2"/>
            <a:r>
              <a:rPr lang="en-US" dirty="0"/>
              <a:t>Third level</a:t>
            </a:r>
          </a:p>
        </p:txBody>
      </p:sp>
    </p:spTree>
    <p:extLst>
      <p:ext uri="{BB962C8B-B14F-4D97-AF65-F5344CB8AC3E}">
        <p14:creationId xmlns:p14="http://schemas.microsoft.com/office/powerpoint/2010/main" val="20139742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Bullets">
    <p:spTree>
      <p:nvGrpSpPr>
        <p:cNvPr id="1" name=""/>
        <p:cNvGrpSpPr/>
        <p:nvPr/>
      </p:nvGrpSpPr>
      <p:grpSpPr>
        <a:xfrm>
          <a:off x="0" y="0"/>
          <a:ext cx="0" cy="0"/>
          <a:chOff x="0" y="0"/>
          <a:chExt cx="0" cy="0"/>
        </a:xfrm>
      </p:grpSpPr>
      <p:sp>
        <p:nvSpPr>
          <p:cNvPr id="8" name="Rectangle 7"/>
          <p:cNvSpPr/>
          <p:nvPr userDrawn="1"/>
        </p:nvSpPr>
        <p:spPr>
          <a:xfrm>
            <a:off x="0" y="2895"/>
            <a:ext cx="9144000" cy="342987"/>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05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085851"/>
            <a:ext cx="7888288" cy="3444479"/>
          </a:xfrm>
        </p:spPr>
        <p:txBody>
          <a:bodyPr>
            <a:noAutofit/>
          </a:bodyPr>
          <a:lstStyle>
            <a:lvl1pPr marL="171450" indent="-171450">
              <a:lnSpc>
                <a:spcPct val="100000"/>
              </a:lnSpc>
              <a:spcBef>
                <a:spcPts val="900"/>
              </a:spcBef>
              <a:defRPr sz="2100">
                <a:latin typeface="+mn-lt"/>
              </a:defRPr>
            </a:lvl1pPr>
            <a:lvl2pPr marL="432197" indent="-175022">
              <a:lnSpc>
                <a:spcPct val="100000"/>
              </a:lnSpc>
              <a:buFont typeface="Franklin Gothic Medium" panose="020B0603020102020204" pitchFamily="34" charset="0"/>
              <a:buChar char="−"/>
              <a:defRPr sz="1800">
                <a:latin typeface="+mn-lt"/>
              </a:defRPr>
            </a:lvl2pPr>
            <a:lvl3pPr marL="729854" indent="-171450">
              <a:lnSpc>
                <a:spcPct val="100000"/>
              </a:lnSpc>
              <a:defRPr sz="15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8305801" y="4929981"/>
            <a:ext cx="564098" cy="213519"/>
          </a:xfrm>
        </p:spPr>
        <p:txBody>
          <a:bodyPr/>
          <a:lstStyle>
            <a:lvl1pPr>
              <a:defRPr sz="750">
                <a:solidFill>
                  <a:sysClr val="windowText" lastClr="000000"/>
                </a:solidFill>
                <a:latin typeface="+mn-lt"/>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674370" y="468041"/>
            <a:ext cx="7843267" cy="411480"/>
          </a:xfrm>
        </p:spPr>
        <p:txBody>
          <a:bodyPr anchor="t">
            <a:noAutofit/>
          </a:bodyPr>
          <a:lstStyle>
            <a:lvl1pPr algn="l">
              <a:defRPr sz="2700" b="1" i="0" baseline="0">
                <a:solidFill>
                  <a:schemeClr val="tx1"/>
                </a:solidFill>
                <a:latin typeface="+mn-lt"/>
                <a:cs typeface="Times New Roman" panose="02020603050405020304" pitchFamily="18" charset="0"/>
              </a:defRPr>
            </a:lvl1pPr>
          </a:lstStyle>
          <a:p>
            <a:r>
              <a:rPr lang="en-US" dirty="0"/>
              <a:t>Click to add title, 1 line max</a:t>
            </a:r>
          </a:p>
        </p:txBody>
      </p:sp>
      <p:cxnSp>
        <p:nvCxnSpPr>
          <p:cNvPr id="3" name="Straight Connector 2"/>
          <p:cNvCxnSpPr/>
          <p:nvPr userDrawn="1"/>
        </p:nvCxnSpPr>
        <p:spPr>
          <a:xfrm>
            <a:off x="0" y="4929981"/>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888076"/>
            <a:ext cx="9144000" cy="0"/>
          </a:xfrm>
          <a:prstGeom prst="line">
            <a:avLst/>
          </a:prstGeom>
          <a:noFill/>
          <a:ln w="25400">
            <a:solidFill>
              <a:srgbClr val="002060"/>
            </a:solidFill>
            <a:round/>
            <a:headEnd/>
            <a:tailEnd/>
          </a:ln>
        </p:spPr>
        <p:txBody>
          <a:bodyPr lIns="72496" tIns="36248" rIns="72496" bIns="36248"/>
          <a:lstStyle/>
          <a:p>
            <a:pPr>
              <a:defRPr/>
            </a:pPr>
            <a:endParaRPr lang="en-US" sz="1350" dirty="0">
              <a:solidFill>
                <a:srgbClr val="000000"/>
              </a:solidFill>
              <a:cs typeface="Arial" charset="0"/>
            </a:endParaRPr>
          </a:p>
        </p:txBody>
      </p:sp>
    </p:spTree>
    <p:extLst>
      <p:ext uri="{BB962C8B-B14F-4D97-AF65-F5344CB8AC3E}">
        <p14:creationId xmlns:p14="http://schemas.microsoft.com/office/powerpoint/2010/main" val="6364212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1" y="468041"/>
            <a:ext cx="7843267" cy="411480"/>
          </a:xfrm>
          <a:prstGeom prst="rect">
            <a:avLst/>
          </a:prstGeom>
        </p:spPr>
        <p:txBody>
          <a:bodyPr anchor="t">
            <a:noAutofit/>
          </a:bodyPr>
          <a:lstStyle>
            <a:lvl1pPr algn="l">
              <a:defRPr sz="2400" b="1" i="0" baseline="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add title, 1 line max</a:t>
            </a:r>
          </a:p>
        </p:txBody>
      </p:sp>
      <p:sp>
        <p:nvSpPr>
          <p:cNvPr id="8" name="Rectangle 7"/>
          <p:cNvSpPr/>
          <p:nvPr userDrawn="1"/>
        </p:nvSpPr>
        <p:spPr>
          <a:xfrm>
            <a:off x="0" y="2895"/>
            <a:ext cx="9144000" cy="34298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1"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085853"/>
            <a:ext cx="7888288" cy="3596480"/>
          </a:xfrm>
          <a:prstGeom prst="rect">
            <a:avLst/>
          </a:prstGeom>
        </p:spPr>
        <p:txBody>
          <a:bodyPr>
            <a:noAutofit/>
          </a:bodyPr>
          <a:lstStyle>
            <a:lvl1pPr marL="171450" indent="-171450">
              <a:lnSpc>
                <a:spcPct val="100000"/>
              </a:lnSpc>
              <a:spcBef>
                <a:spcPts val="900"/>
              </a:spcBef>
              <a:defRPr sz="2100" b="1" i="0">
                <a:latin typeface="Calibri" panose="020F0502020204030204" pitchFamily="34" charset="0"/>
                <a:ea typeface="Calibri" panose="020F0502020204030204" pitchFamily="34" charset="0"/>
                <a:cs typeface="Calibri" panose="020F0502020204030204" pitchFamily="34" charset="0"/>
              </a:defRPr>
            </a:lvl1pPr>
            <a:lvl2pPr marL="432197" indent="-175022">
              <a:lnSpc>
                <a:spcPct val="100000"/>
              </a:lnSpc>
              <a:buFont typeface="Franklin Gothic Medium" panose="020B0603020102020204" pitchFamily="34" charset="0"/>
              <a:buChar char="−"/>
              <a:defRPr sz="1800" b="1" i="0">
                <a:latin typeface="Calibri" panose="020F0502020204030204" pitchFamily="34" charset="0"/>
                <a:ea typeface="Calibri" panose="020F0502020204030204" pitchFamily="34" charset="0"/>
                <a:cs typeface="Calibri" panose="020F0502020204030204" pitchFamily="34" charset="0"/>
              </a:defRPr>
            </a:lvl2pPr>
            <a:lvl3pPr marL="729854" indent="-171450">
              <a:lnSpc>
                <a:spcPct val="100000"/>
              </a:lnSpc>
              <a:defRPr sz="1500" b="1" i="0">
                <a:latin typeface="Calibri" panose="020F0502020204030204" pitchFamily="34" charset="0"/>
                <a:ea typeface="Calibri" panose="020F0502020204030204" pitchFamily="34" charset="0"/>
                <a:cs typeface="Calibri" panose="020F050202020403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7" name="Text Placeholder 6">
            <a:extLst>
              <a:ext uri="{FF2B5EF4-FFF2-40B4-BE49-F238E27FC236}">
                <a16:creationId xmlns:a16="http://schemas.microsoft.com/office/drawing/2014/main" id="{5EA4AC61-3980-472F-9EB0-42D702D1A053}"/>
              </a:ext>
            </a:extLst>
          </p:cNvPr>
          <p:cNvSpPr>
            <a:spLocks noGrp="1"/>
          </p:cNvSpPr>
          <p:nvPr>
            <p:ph type="body" sz="quarter" idx="12" hasCustomPrompt="1"/>
          </p:nvPr>
        </p:nvSpPr>
        <p:spPr>
          <a:xfrm>
            <a:off x="134541" y="4729163"/>
            <a:ext cx="5486400" cy="363141"/>
          </a:xfrm>
        </p:spPr>
        <p:txBody>
          <a:bodyPr anchor="ctr">
            <a:normAutofit/>
          </a:bodyPr>
          <a:lstStyle>
            <a:lvl1pPr marL="0" indent="0">
              <a:buNone/>
              <a:defRPr sz="1050" b="1">
                <a:solidFill>
                  <a:schemeClr val="bg1"/>
                </a:solidFill>
              </a:defRPr>
            </a:lvl1pPr>
          </a:lstStyle>
          <a:p>
            <a:r>
              <a:rPr lang="en-US" dirty="0"/>
              <a:t>NORTH CAROLINA EARLY CHILDHOOD SUMMIT  |  2/27/19</a:t>
            </a:r>
          </a:p>
        </p:txBody>
      </p:sp>
    </p:spTree>
    <p:extLst>
      <p:ext uri="{BB962C8B-B14F-4D97-AF65-F5344CB8AC3E}">
        <p14:creationId xmlns:p14="http://schemas.microsoft.com/office/powerpoint/2010/main" val="3608116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Slide — 01">
    <p:spTree>
      <p:nvGrpSpPr>
        <p:cNvPr id="1" name=""/>
        <p:cNvGrpSpPr/>
        <p:nvPr/>
      </p:nvGrpSpPr>
      <p:grpSpPr>
        <a:xfrm>
          <a:off x="0" y="0"/>
          <a:ext cx="0" cy="0"/>
          <a:chOff x="0" y="0"/>
          <a:chExt cx="0" cy="0"/>
        </a:xfrm>
      </p:grpSpPr>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17" name="Picture Placeholder 4">
            <a:extLst>
              <a:ext uri="{FF2B5EF4-FFF2-40B4-BE49-F238E27FC236}">
                <a16:creationId xmlns:a16="http://schemas.microsoft.com/office/drawing/2014/main" id="{389C38FD-514A-3045-9263-6A1BF07AB988}"/>
              </a:ext>
            </a:extLst>
          </p:cNvPr>
          <p:cNvSpPr>
            <a:spLocks noGrp="1"/>
          </p:cNvSpPr>
          <p:nvPr>
            <p:ph type="pic" sz="quarter" idx="21"/>
          </p:nvPr>
        </p:nvSpPr>
        <p:spPr>
          <a:xfrm>
            <a:off x="-11976" y="135816"/>
            <a:ext cx="9155976" cy="4435117"/>
          </a:xfrm>
          <a:prstGeom prst="rect">
            <a:avLst/>
          </a:prstGeom>
        </p:spPr>
        <p:txBody>
          <a:bodyPr/>
          <a:lstStyle/>
          <a:p>
            <a:endParaRPr lang="en-US"/>
          </a:p>
        </p:txBody>
      </p:sp>
      <p:sp>
        <p:nvSpPr>
          <p:cNvPr id="21" name="Rectangle 20">
            <a:extLst>
              <a:ext uri="{FF2B5EF4-FFF2-40B4-BE49-F238E27FC236}">
                <a16:creationId xmlns:a16="http://schemas.microsoft.com/office/drawing/2014/main" id="{7F51C926-0B7B-F040-990F-6DAD17F61D10}"/>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cxnSp>
        <p:nvCxnSpPr>
          <p:cNvPr id="6" name="Straight Connector 5"/>
          <p:cNvCxnSpPr/>
          <p:nvPr userDrawn="1"/>
        </p:nvCxnSpPr>
        <p:spPr>
          <a:xfrm>
            <a:off x="1981200" y="4629150"/>
            <a:ext cx="0" cy="49530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470A4A4E-8573-3149-8BB6-A057EE9C897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209867" y="4572000"/>
            <a:ext cx="685800" cy="514350"/>
          </a:xfrm>
          <a:prstGeom prst="rect">
            <a:avLst/>
          </a:prstGeom>
        </p:spPr>
      </p:pic>
    </p:spTree>
    <p:extLst>
      <p:ext uri="{BB962C8B-B14F-4D97-AF65-F5344CB8AC3E}">
        <p14:creationId xmlns:p14="http://schemas.microsoft.com/office/powerpoint/2010/main" val="2040638524"/>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 — 02">
    <p:spTree>
      <p:nvGrpSpPr>
        <p:cNvPr id="1" name=""/>
        <p:cNvGrpSpPr/>
        <p:nvPr/>
      </p:nvGrpSpPr>
      <p:grpSpPr>
        <a:xfrm>
          <a:off x="0" y="0"/>
          <a:ext cx="0" cy="0"/>
          <a:chOff x="0" y="0"/>
          <a:chExt cx="0" cy="0"/>
        </a:xfrm>
      </p:grpSpPr>
      <p:cxnSp>
        <p:nvCxnSpPr>
          <p:cNvPr id="7" name="Straight Connector 6"/>
          <p:cNvCxnSpPr/>
          <p:nvPr userDrawn="1"/>
        </p:nvCxnSpPr>
        <p:spPr>
          <a:xfrm>
            <a:off x="283928" y="4570931"/>
            <a:ext cx="8571384"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22" name="Picture Placeholder 4">
            <a:extLst>
              <a:ext uri="{FF2B5EF4-FFF2-40B4-BE49-F238E27FC236}">
                <a16:creationId xmlns:a16="http://schemas.microsoft.com/office/drawing/2014/main" id="{C16D0DC0-1B50-B44F-A922-A1E6CBC25C7B}"/>
              </a:ext>
            </a:extLst>
          </p:cNvPr>
          <p:cNvSpPr>
            <a:spLocks noGrp="1"/>
          </p:cNvSpPr>
          <p:nvPr>
            <p:ph type="pic" sz="quarter" idx="21"/>
          </p:nvPr>
        </p:nvSpPr>
        <p:spPr>
          <a:xfrm>
            <a:off x="429167" y="428626"/>
            <a:ext cx="8280141" cy="3857625"/>
          </a:xfrm>
          <a:prstGeom prst="rect">
            <a:avLst/>
          </a:prstGeom>
        </p:spPr>
        <p:txBody>
          <a:bodyPr/>
          <a:lstStyle/>
          <a:p>
            <a:endParaRPr lang="en-US"/>
          </a:p>
        </p:txBody>
      </p:sp>
      <p:cxnSp>
        <p:nvCxnSpPr>
          <p:cNvPr id="8" name="Straight Connector 7"/>
          <p:cNvCxnSpPr/>
          <p:nvPr userDrawn="1"/>
        </p:nvCxnSpPr>
        <p:spPr>
          <a:xfrm>
            <a:off x="1981200" y="4629150"/>
            <a:ext cx="0" cy="49530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3D480E8E-A4A3-F548-B191-A727AC7419E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209867" y="4572000"/>
            <a:ext cx="685800" cy="514350"/>
          </a:xfrm>
          <a:prstGeom prst="rect">
            <a:avLst/>
          </a:prstGeom>
        </p:spPr>
      </p:pic>
    </p:spTree>
    <p:extLst>
      <p:ext uri="{BB962C8B-B14F-4D97-AF65-F5344CB8AC3E}">
        <p14:creationId xmlns:p14="http://schemas.microsoft.com/office/powerpoint/2010/main" val="2958076762"/>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441">
          <p15:clr>
            <a:srgbClr val="FBAE40"/>
          </p15:clr>
        </p15:guide>
        <p15:guide id="11" pos="792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 01">
    <p:spTree>
      <p:nvGrpSpPr>
        <p:cNvPr id="1" name=""/>
        <p:cNvGrpSpPr/>
        <p:nvPr/>
      </p:nvGrpSpPr>
      <p:grpSpPr>
        <a:xfrm>
          <a:off x="0" y="0"/>
          <a:ext cx="0" cy="0"/>
          <a:chOff x="0" y="0"/>
          <a:chExt cx="0" cy="0"/>
        </a:xfrm>
      </p:grpSpPr>
      <p:sp>
        <p:nvSpPr>
          <p:cNvPr id="2" name="Title 1"/>
          <p:cNvSpPr>
            <a:spLocks noGrp="1"/>
          </p:cNvSpPr>
          <p:nvPr>
            <p:ph type="ctrTitle"/>
          </p:nvPr>
        </p:nvSpPr>
        <p:spPr>
          <a:xfrm>
            <a:off x="429166" y="428625"/>
            <a:ext cx="8285671" cy="457192"/>
          </a:xfrm>
        </p:spPr>
        <p:txBody>
          <a:bodyPr lIns="0" tIns="0" rIns="0" bIns="0">
            <a:normAutofit/>
          </a:bodyPr>
          <a:lstStyle>
            <a:lvl1pPr>
              <a:defRPr sz="29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283928" y="4570931"/>
            <a:ext cx="8571384"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21" name="Text Placeholder 7">
            <a:extLst>
              <a:ext uri="{FF2B5EF4-FFF2-40B4-BE49-F238E27FC236}">
                <a16:creationId xmlns:a16="http://schemas.microsoft.com/office/drawing/2014/main" id="{3A2D9A2B-8B34-F540-99A1-C92EEC6DA8F4}"/>
              </a:ext>
            </a:extLst>
          </p:cNvPr>
          <p:cNvSpPr>
            <a:spLocks noGrp="1"/>
          </p:cNvSpPr>
          <p:nvPr>
            <p:ph type="body" sz="quarter" idx="14"/>
          </p:nvPr>
        </p:nvSpPr>
        <p:spPr>
          <a:xfrm>
            <a:off x="429164" y="1182283"/>
            <a:ext cx="8285672" cy="2852848"/>
          </a:xfrm>
        </p:spPr>
        <p:txBody>
          <a:bodyPr>
            <a:normAutofit/>
          </a:bodyPr>
          <a:lstStyle>
            <a:lvl1pPr marL="287916" indent="-287916">
              <a:buFont typeface="Arial" panose="020B0604020202020204" pitchFamily="34" charset="0"/>
              <a:buChar char="•"/>
              <a:defRPr sz="20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cxnSp>
        <p:nvCxnSpPr>
          <p:cNvPr id="8" name="Straight Connector 7"/>
          <p:cNvCxnSpPr/>
          <p:nvPr userDrawn="1"/>
        </p:nvCxnSpPr>
        <p:spPr>
          <a:xfrm>
            <a:off x="1981200" y="4629150"/>
            <a:ext cx="0" cy="49530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49506103-BCE1-564D-B2D6-D5B9C7C3539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209867" y="4572000"/>
            <a:ext cx="685800" cy="514350"/>
          </a:xfrm>
          <a:prstGeom prst="rect">
            <a:avLst/>
          </a:prstGeom>
        </p:spPr>
      </p:pic>
    </p:spTree>
    <p:extLst>
      <p:ext uri="{BB962C8B-B14F-4D97-AF65-F5344CB8AC3E}">
        <p14:creationId xmlns:p14="http://schemas.microsoft.com/office/powerpoint/2010/main" val="1474519282"/>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 02">
    <p:spTree>
      <p:nvGrpSpPr>
        <p:cNvPr id="1" name=""/>
        <p:cNvGrpSpPr/>
        <p:nvPr/>
      </p:nvGrpSpPr>
      <p:grpSpPr>
        <a:xfrm>
          <a:off x="0" y="0"/>
          <a:ext cx="0" cy="0"/>
          <a:chOff x="0" y="0"/>
          <a:chExt cx="0" cy="0"/>
        </a:xfrm>
      </p:grpSpPr>
      <p:sp>
        <p:nvSpPr>
          <p:cNvPr id="2" name="Title 1"/>
          <p:cNvSpPr>
            <a:spLocks noGrp="1"/>
          </p:cNvSpPr>
          <p:nvPr>
            <p:ph type="ctrTitle"/>
          </p:nvPr>
        </p:nvSpPr>
        <p:spPr>
          <a:xfrm>
            <a:off x="429166" y="428625"/>
            <a:ext cx="8285671" cy="457192"/>
          </a:xfrm>
        </p:spPr>
        <p:txBody>
          <a:bodyPr lIns="0" tIns="0" rIns="0" bIns="0">
            <a:normAutofit/>
          </a:bodyPr>
          <a:lstStyle>
            <a:lvl1pPr>
              <a:defRPr sz="29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283928" y="4570931"/>
            <a:ext cx="8571384"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26" name="Text Placeholder 7">
            <a:extLst>
              <a:ext uri="{FF2B5EF4-FFF2-40B4-BE49-F238E27FC236}">
                <a16:creationId xmlns:a16="http://schemas.microsoft.com/office/drawing/2014/main" id="{712FB6B8-B494-0F4A-88E7-5A10924214A0}"/>
              </a:ext>
            </a:extLst>
          </p:cNvPr>
          <p:cNvSpPr>
            <a:spLocks noGrp="1"/>
          </p:cNvSpPr>
          <p:nvPr>
            <p:ph type="body" sz="quarter" idx="15"/>
          </p:nvPr>
        </p:nvSpPr>
        <p:spPr>
          <a:xfrm>
            <a:off x="429164" y="1182282"/>
            <a:ext cx="8285672" cy="1447685"/>
          </a:xfrm>
        </p:spPr>
        <p:txBody>
          <a:bodyPr>
            <a:normAutofit/>
          </a:bodyPr>
          <a:lstStyle>
            <a:lvl1pPr>
              <a:defRPr sz="20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7" name="Text Placeholder 7">
            <a:extLst>
              <a:ext uri="{FF2B5EF4-FFF2-40B4-BE49-F238E27FC236}">
                <a16:creationId xmlns:a16="http://schemas.microsoft.com/office/drawing/2014/main" id="{E07D1BF5-CC75-D548-877A-F9B67A02FBA6}"/>
              </a:ext>
            </a:extLst>
          </p:cNvPr>
          <p:cNvSpPr>
            <a:spLocks noGrp="1"/>
          </p:cNvSpPr>
          <p:nvPr>
            <p:ph type="body" sz="quarter" idx="16"/>
          </p:nvPr>
        </p:nvSpPr>
        <p:spPr>
          <a:xfrm>
            <a:off x="429166" y="2918215"/>
            <a:ext cx="4005509" cy="1368037"/>
          </a:xfrm>
        </p:spPr>
        <p:txBody>
          <a:bodyPr>
            <a:normAutofit/>
          </a:bodyPr>
          <a:lstStyle>
            <a:lvl1pPr marL="191944" indent="-191944">
              <a:buFont typeface="Arial" panose="020B0604020202020204" pitchFamily="34" charset="0"/>
              <a:buChar char="•"/>
              <a:defRPr sz="12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8" name="Text Placeholder 7">
            <a:extLst>
              <a:ext uri="{FF2B5EF4-FFF2-40B4-BE49-F238E27FC236}">
                <a16:creationId xmlns:a16="http://schemas.microsoft.com/office/drawing/2014/main" id="{CE106A9F-1969-0644-9A50-A23079A8A24E}"/>
              </a:ext>
            </a:extLst>
          </p:cNvPr>
          <p:cNvSpPr>
            <a:spLocks noGrp="1"/>
          </p:cNvSpPr>
          <p:nvPr>
            <p:ph type="body" sz="quarter" idx="17"/>
          </p:nvPr>
        </p:nvSpPr>
        <p:spPr>
          <a:xfrm>
            <a:off x="4714858" y="2918215"/>
            <a:ext cx="4005509" cy="1368037"/>
          </a:xfrm>
        </p:spPr>
        <p:txBody>
          <a:bodyPr>
            <a:normAutofit/>
          </a:bodyPr>
          <a:lstStyle>
            <a:lvl1pPr marL="191944" indent="-191944">
              <a:buFont typeface="Arial" panose="020B0604020202020204" pitchFamily="34" charset="0"/>
              <a:buChar char="•"/>
              <a:defRPr sz="12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cxnSp>
        <p:nvCxnSpPr>
          <p:cNvPr id="10" name="Straight Connector 9"/>
          <p:cNvCxnSpPr/>
          <p:nvPr userDrawn="1"/>
        </p:nvCxnSpPr>
        <p:spPr>
          <a:xfrm>
            <a:off x="1981200" y="4629150"/>
            <a:ext cx="0" cy="49530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369CA9D5-32F4-F745-B0DD-E809EE57B03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209867" y="4572000"/>
            <a:ext cx="685800" cy="514350"/>
          </a:xfrm>
          <a:prstGeom prst="rect">
            <a:avLst/>
          </a:prstGeom>
        </p:spPr>
      </p:pic>
    </p:spTree>
    <p:extLst>
      <p:ext uri="{BB962C8B-B14F-4D97-AF65-F5344CB8AC3E}">
        <p14:creationId xmlns:p14="http://schemas.microsoft.com/office/powerpoint/2010/main" val="940499308"/>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userDrawn="1">
          <p15:clr>
            <a:srgbClr val="FBAE40"/>
          </p15:clr>
        </p15:guide>
        <p15:guide id="11" pos="744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theme" Target="../theme/theme4.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7054" y="365906"/>
            <a:ext cx="8229600" cy="391811"/>
          </a:xfrm>
          <a:prstGeom prst="rect">
            <a:avLst/>
          </a:prstGeom>
        </p:spPr>
        <p:txBody>
          <a:bodyPr vert="horz" lIns="38396" tIns="19198" rIns="38396" bIns="19198" rtlCol="0" anchor="t">
            <a:noAutofit/>
          </a:body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sp>
        <p:nvSpPr>
          <p:cNvPr id="6" name="Slide Number Placeholder 5"/>
          <p:cNvSpPr>
            <a:spLocks noGrp="1"/>
          </p:cNvSpPr>
          <p:nvPr>
            <p:ph type="sldNum" sz="quarter" idx="4"/>
          </p:nvPr>
        </p:nvSpPr>
        <p:spPr>
          <a:xfrm>
            <a:off x="599479" y="4599556"/>
            <a:ext cx="467542" cy="274637"/>
          </a:xfrm>
          <a:prstGeom prst="rect">
            <a:avLst/>
          </a:prstGeom>
        </p:spPr>
        <p:txBody>
          <a:bodyPr vert="horz" lIns="38396" tIns="19198" rIns="38396" bIns="19198" rtlCol="0" anchor="ctr"/>
          <a:lstStyle>
            <a:lvl1pPr algn="l">
              <a:defRPr lang="en-US" sz="900" b="0" i="0" kern="1200" smtClean="0">
                <a:solidFill>
                  <a:srgbClr val="000000"/>
                </a:solidFill>
                <a:latin typeface="Times New Roman" panose="02020603050405020304" pitchFamily="18" charset="0"/>
                <a:ea typeface="+mn-ea"/>
                <a:cs typeface="Times New Roman" panose="02020603050405020304" pitchFamily="18" charset="0"/>
              </a:defRPr>
            </a:lvl1pPr>
          </a:lstStyle>
          <a:p>
            <a:fld id="{BA8CF1B3-96A0-D24B-B5C9-B5B93FF4523E}" type="slidenum">
              <a:rPr lang="uk-UA" smtClean="0"/>
              <a:pPr/>
              <a:t>‹#›</a:t>
            </a:fld>
            <a:endParaRPr lang="uk-UA" dirty="0"/>
          </a:p>
        </p:txBody>
      </p:sp>
      <p:sp>
        <p:nvSpPr>
          <p:cNvPr id="7" name="Text Placeholder 2">
            <a:extLst>
              <a:ext uri="{FF2B5EF4-FFF2-40B4-BE49-F238E27FC236}">
                <a16:creationId xmlns:a16="http://schemas.microsoft.com/office/drawing/2014/main" id="{06CEB089-E730-C64A-A490-6055B6A2F061}"/>
              </a:ext>
            </a:extLst>
          </p:cNvPr>
          <p:cNvSpPr>
            <a:spLocks noGrp="1"/>
          </p:cNvSpPr>
          <p:nvPr>
            <p:ph type="body" idx="1"/>
          </p:nvPr>
        </p:nvSpPr>
        <p:spPr>
          <a:xfrm>
            <a:off x="597054" y="1171575"/>
            <a:ext cx="8229600" cy="2971800"/>
          </a:xfrm>
          <a:prstGeom prst="rect">
            <a:avLst/>
          </a:prstGeom>
        </p:spPr>
        <p:txBody>
          <a:bodyPr vert="horz" lIns="0" tIns="0" rIns="0" bIns="0" rtlCol="0">
            <a:normAutofit/>
          </a:body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a:p>
            <a:pPr marL="0" lvl="0" indent="-119986" algn="l" defTabSz="191978" rtl="0" eaLnBrk="1" latinLnBrk="0" hangingPunct="1">
              <a:spcBef>
                <a:spcPct val="20000"/>
              </a:spcBef>
              <a:buFont typeface="Arial"/>
              <a:buChar char="–"/>
            </a:pPr>
            <a:r>
              <a:rPr lang="tr-TR" dirty="0"/>
              <a:t>Second </a:t>
            </a:r>
            <a:r>
              <a:rPr lang="tr-TR" dirty="0" err="1"/>
              <a:t>level</a:t>
            </a:r>
            <a:endParaRPr lang="tr-TR" dirty="0"/>
          </a:p>
          <a:p>
            <a:pPr marL="287967" lvl="1" indent="-71992" algn="l" defTabSz="191978" rtl="0" eaLnBrk="1" latinLnBrk="0" hangingPunct="1">
              <a:spcBef>
                <a:spcPct val="20000"/>
              </a:spcBef>
              <a:buFont typeface="Arial"/>
              <a:buChar char="•"/>
            </a:pPr>
            <a:r>
              <a:rPr lang="tr-TR" dirty="0"/>
              <a:t>Third </a:t>
            </a:r>
            <a:r>
              <a:rPr lang="tr-TR" dirty="0" err="1"/>
              <a:t>level</a:t>
            </a:r>
            <a:endParaRPr lang="en-US" dirty="0"/>
          </a:p>
        </p:txBody>
      </p:sp>
    </p:spTree>
    <p:extLst>
      <p:ext uri="{BB962C8B-B14F-4D97-AF65-F5344CB8AC3E}">
        <p14:creationId xmlns:p14="http://schemas.microsoft.com/office/powerpoint/2010/main" val="1960506762"/>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 id="2147483908" r:id="rId14"/>
    <p:sldLayoutId id="2147483909" r:id="rId15"/>
  </p:sldLayoutIdLst>
  <p:hf hdr="0" ftr="0" dt="0"/>
  <p:txStyles>
    <p:titleStyle>
      <a:lvl1pPr algn="l" defTabSz="511948" rtl="0" eaLnBrk="1" latinLnBrk="0" hangingPunct="1">
        <a:spcBef>
          <a:spcPct val="0"/>
        </a:spcBef>
        <a:buNone/>
        <a:defRPr lang="en-US" sz="2900" b="0" i="0" u="none" kern="1200" dirty="0">
          <a:solidFill>
            <a:srgbClr val="576F7F"/>
          </a:solidFill>
          <a:latin typeface="Times New Roman" panose="02020603050405020304" pitchFamily="18" charset="0"/>
          <a:ea typeface="+mj-ea"/>
          <a:cs typeface="Times New Roman" panose="02020603050405020304" pitchFamily="18" charset="0"/>
        </a:defRPr>
      </a:lvl1pPr>
    </p:titleStyle>
    <p:bodyStyle>
      <a:lvl1pPr marL="0" indent="0" algn="l" defTabSz="511948" rtl="0" eaLnBrk="1" latinLnBrk="0" hangingPunct="1">
        <a:lnSpc>
          <a:spcPct val="100000"/>
        </a:lnSpc>
        <a:spcBef>
          <a:spcPts val="0"/>
        </a:spcBef>
        <a:buFontTx/>
        <a:buNone/>
        <a:tabLst/>
        <a:defRPr lang="tr-TR" sz="2000" b="0" i="0" kern="1200" dirty="0" smtClean="0">
          <a:solidFill>
            <a:srgbClr val="576F7F"/>
          </a:solidFill>
          <a:latin typeface="Times New Roman" panose="02020603050405020304" pitchFamily="18" charset="0"/>
          <a:ea typeface="+mn-ea"/>
          <a:cs typeface="Times New Roman" panose="02020603050405020304" pitchFamily="18" charset="0"/>
        </a:defRPr>
      </a:lvl1pPr>
      <a:lvl2pPr marL="831916" indent="-382184" algn="l" defTabSz="511948" rtl="0" eaLnBrk="1" latinLnBrk="0" hangingPunct="1">
        <a:lnSpc>
          <a:spcPct val="100000"/>
        </a:lnSpc>
        <a:spcBef>
          <a:spcPts val="0"/>
        </a:spcBef>
        <a:buFont typeface="Arial"/>
        <a:buChar char="–"/>
        <a:tabLst/>
        <a:defRPr lang="tr-TR" sz="1100" b="0" i="0" kern="1200" dirty="0" smtClean="0">
          <a:solidFill>
            <a:srgbClr val="576F7F"/>
          </a:solidFill>
          <a:latin typeface="Arial"/>
          <a:ea typeface="+mn-ea"/>
          <a:cs typeface="Arial"/>
        </a:defRPr>
      </a:lvl2pPr>
      <a:lvl3pPr marL="1279871" indent="-255974" algn="l" defTabSz="511948" rtl="0" eaLnBrk="1" latinLnBrk="0" hangingPunct="1">
        <a:lnSpc>
          <a:spcPct val="100000"/>
        </a:lnSpc>
        <a:spcBef>
          <a:spcPts val="0"/>
        </a:spcBef>
        <a:buFont typeface="Arial"/>
        <a:buChar char="•"/>
        <a:tabLst/>
        <a:defRPr lang="tr-TR" sz="1200" b="0" i="0" kern="1200" dirty="0" smtClean="0">
          <a:solidFill>
            <a:srgbClr val="000000"/>
          </a:solidFill>
          <a:latin typeface="Arial"/>
          <a:ea typeface="+mn-ea"/>
          <a:cs typeface="Arial"/>
        </a:defRPr>
      </a:lvl3pPr>
      <a:lvl4pPr marL="1791820" indent="-255974" algn="l" defTabSz="511948" rtl="0" eaLnBrk="1" latinLnBrk="0" hangingPunct="1">
        <a:spcBef>
          <a:spcPct val="20000"/>
        </a:spcBef>
        <a:buFont typeface="Arial"/>
        <a:buChar char="–"/>
        <a:defRPr sz="2200" kern="1200">
          <a:solidFill>
            <a:schemeClr val="tx1"/>
          </a:solidFill>
          <a:latin typeface="+mn-lt"/>
          <a:ea typeface="+mn-ea"/>
          <a:cs typeface="+mn-cs"/>
        </a:defRPr>
      </a:lvl4pPr>
      <a:lvl5pPr marL="2303768" indent="-255974" algn="l" defTabSz="511948" rtl="0" eaLnBrk="1" latinLnBrk="0" hangingPunct="1">
        <a:spcBef>
          <a:spcPct val="20000"/>
        </a:spcBef>
        <a:buFont typeface="Arial"/>
        <a:buChar char="»"/>
        <a:defRPr sz="2200" kern="1200">
          <a:solidFill>
            <a:schemeClr val="tx1"/>
          </a:solidFill>
          <a:latin typeface="+mn-lt"/>
          <a:ea typeface="+mn-ea"/>
          <a:cs typeface="+mn-cs"/>
        </a:defRPr>
      </a:lvl5pPr>
      <a:lvl6pPr marL="2815717" indent="-255974" algn="l" defTabSz="511948" rtl="0" eaLnBrk="1" latinLnBrk="0" hangingPunct="1">
        <a:spcBef>
          <a:spcPct val="20000"/>
        </a:spcBef>
        <a:buFont typeface="Arial"/>
        <a:buChar char="•"/>
        <a:defRPr sz="2200" kern="1200">
          <a:solidFill>
            <a:schemeClr val="tx1"/>
          </a:solidFill>
          <a:latin typeface="+mn-lt"/>
          <a:ea typeface="+mn-ea"/>
          <a:cs typeface="+mn-cs"/>
        </a:defRPr>
      </a:lvl6pPr>
      <a:lvl7pPr marL="3327665" indent="-255974" algn="l" defTabSz="511948" rtl="0" eaLnBrk="1" latinLnBrk="0" hangingPunct="1">
        <a:spcBef>
          <a:spcPct val="20000"/>
        </a:spcBef>
        <a:buFont typeface="Arial"/>
        <a:buChar char="•"/>
        <a:defRPr sz="2200" kern="1200">
          <a:solidFill>
            <a:schemeClr val="tx1"/>
          </a:solidFill>
          <a:latin typeface="+mn-lt"/>
          <a:ea typeface="+mn-ea"/>
          <a:cs typeface="+mn-cs"/>
        </a:defRPr>
      </a:lvl7pPr>
      <a:lvl8pPr marL="3839613" indent="-255974" algn="l" defTabSz="511948" rtl="0" eaLnBrk="1" latinLnBrk="0" hangingPunct="1">
        <a:spcBef>
          <a:spcPct val="20000"/>
        </a:spcBef>
        <a:buFont typeface="Arial"/>
        <a:buChar char="•"/>
        <a:defRPr sz="2200" kern="1200">
          <a:solidFill>
            <a:schemeClr val="tx1"/>
          </a:solidFill>
          <a:latin typeface="+mn-lt"/>
          <a:ea typeface="+mn-ea"/>
          <a:cs typeface="+mn-cs"/>
        </a:defRPr>
      </a:lvl8pPr>
      <a:lvl9pPr marL="4351562" indent="-255974" algn="l" defTabSz="511948"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11948" rtl="0" eaLnBrk="1" latinLnBrk="0" hangingPunct="1">
        <a:defRPr sz="2000" kern="1200">
          <a:solidFill>
            <a:schemeClr val="tx1"/>
          </a:solidFill>
          <a:latin typeface="+mn-lt"/>
          <a:ea typeface="+mn-ea"/>
          <a:cs typeface="+mn-cs"/>
        </a:defRPr>
      </a:lvl1pPr>
      <a:lvl2pPr marL="511948" algn="l" defTabSz="511948" rtl="0" eaLnBrk="1" latinLnBrk="0" hangingPunct="1">
        <a:defRPr sz="2000" kern="1200">
          <a:solidFill>
            <a:schemeClr val="tx1"/>
          </a:solidFill>
          <a:latin typeface="+mn-lt"/>
          <a:ea typeface="+mn-ea"/>
          <a:cs typeface="+mn-cs"/>
        </a:defRPr>
      </a:lvl2pPr>
      <a:lvl3pPr marL="1023897" algn="l" defTabSz="511948" rtl="0" eaLnBrk="1" latinLnBrk="0" hangingPunct="1">
        <a:defRPr sz="2000" kern="1200">
          <a:solidFill>
            <a:schemeClr val="tx1"/>
          </a:solidFill>
          <a:latin typeface="+mn-lt"/>
          <a:ea typeface="+mn-ea"/>
          <a:cs typeface="+mn-cs"/>
        </a:defRPr>
      </a:lvl3pPr>
      <a:lvl4pPr marL="1535846" algn="l" defTabSz="511948" rtl="0" eaLnBrk="1" latinLnBrk="0" hangingPunct="1">
        <a:defRPr sz="2000" kern="1200">
          <a:solidFill>
            <a:schemeClr val="tx1"/>
          </a:solidFill>
          <a:latin typeface="+mn-lt"/>
          <a:ea typeface="+mn-ea"/>
          <a:cs typeface="+mn-cs"/>
        </a:defRPr>
      </a:lvl4pPr>
      <a:lvl5pPr marL="2047794" algn="l" defTabSz="511948" rtl="0" eaLnBrk="1" latinLnBrk="0" hangingPunct="1">
        <a:defRPr sz="2000" kern="1200">
          <a:solidFill>
            <a:schemeClr val="tx1"/>
          </a:solidFill>
          <a:latin typeface="+mn-lt"/>
          <a:ea typeface="+mn-ea"/>
          <a:cs typeface="+mn-cs"/>
        </a:defRPr>
      </a:lvl5pPr>
      <a:lvl6pPr marL="2559742" algn="l" defTabSz="511948" rtl="0" eaLnBrk="1" latinLnBrk="0" hangingPunct="1">
        <a:defRPr sz="2000" kern="1200">
          <a:solidFill>
            <a:schemeClr val="tx1"/>
          </a:solidFill>
          <a:latin typeface="+mn-lt"/>
          <a:ea typeface="+mn-ea"/>
          <a:cs typeface="+mn-cs"/>
        </a:defRPr>
      </a:lvl6pPr>
      <a:lvl7pPr marL="3071691" algn="l" defTabSz="511948" rtl="0" eaLnBrk="1" latinLnBrk="0" hangingPunct="1">
        <a:defRPr sz="2000" kern="1200">
          <a:solidFill>
            <a:schemeClr val="tx1"/>
          </a:solidFill>
          <a:latin typeface="+mn-lt"/>
          <a:ea typeface="+mn-ea"/>
          <a:cs typeface="+mn-cs"/>
        </a:defRPr>
      </a:lvl7pPr>
      <a:lvl8pPr marL="3583639" algn="l" defTabSz="511948" rtl="0" eaLnBrk="1" latinLnBrk="0" hangingPunct="1">
        <a:defRPr sz="2000" kern="1200">
          <a:solidFill>
            <a:schemeClr val="tx1"/>
          </a:solidFill>
          <a:latin typeface="+mn-lt"/>
          <a:ea typeface="+mn-ea"/>
          <a:cs typeface="+mn-cs"/>
        </a:defRPr>
      </a:lvl8pPr>
      <a:lvl9pPr marL="4095588" algn="l" defTabSz="511948"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9516466"/>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7054" y="365906"/>
            <a:ext cx="8229600" cy="391811"/>
          </a:xfrm>
          <a:prstGeom prst="rect">
            <a:avLst/>
          </a:prstGeom>
        </p:spPr>
        <p:txBody>
          <a:bodyPr vert="horz" lIns="38396" tIns="19198" rIns="38396" bIns="19198" rtlCol="0" anchor="t">
            <a:noAutofit/>
          </a:body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sp>
        <p:nvSpPr>
          <p:cNvPr id="6" name="Slide Number Placeholder 5"/>
          <p:cNvSpPr>
            <a:spLocks noGrp="1"/>
          </p:cNvSpPr>
          <p:nvPr>
            <p:ph type="sldNum" sz="quarter" idx="4"/>
          </p:nvPr>
        </p:nvSpPr>
        <p:spPr>
          <a:xfrm>
            <a:off x="599479" y="4599556"/>
            <a:ext cx="467542" cy="274637"/>
          </a:xfrm>
          <a:prstGeom prst="rect">
            <a:avLst/>
          </a:prstGeom>
        </p:spPr>
        <p:txBody>
          <a:bodyPr vert="horz" lIns="38396" tIns="19198" rIns="38396" bIns="19198" rtlCol="0" anchor="ctr"/>
          <a:lstStyle>
            <a:lvl1pPr algn="l">
              <a:defRPr lang="en-US" sz="900" b="0" i="0" kern="1200" smtClean="0">
                <a:solidFill>
                  <a:srgbClr val="000000"/>
                </a:solidFill>
                <a:latin typeface="Times New Roman" panose="02020603050405020304" pitchFamily="18" charset="0"/>
                <a:ea typeface="+mn-ea"/>
                <a:cs typeface="Times New Roman" panose="02020603050405020304" pitchFamily="18" charset="0"/>
              </a:defRPr>
            </a:lvl1pPr>
          </a:lstStyle>
          <a:p>
            <a:fld id="{BA8CF1B3-96A0-D24B-B5C9-B5B93FF4523E}" type="slidenum">
              <a:rPr lang="uk-UA" smtClean="0"/>
              <a:pPr/>
              <a:t>‹#›</a:t>
            </a:fld>
            <a:endParaRPr lang="uk-UA" dirty="0"/>
          </a:p>
        </p:txBody>
      </p:sp>
      <p:sp>
        <p:nvSpPr>
          <p:cNvPr id="7" name="Text Placeholder 2">
            <a:extLst>
              <a:ext uri="{FF2B5EF4-FFF2-40B4-BE49-F238E27FC236}">
                <a16:creationId xmlns:a16="http://schemas.microsoft.com/office/drawing/2014/main" id="{06CEB089-E730-C64A-A490-6055B6A2F061}"/>
              </a:ext>
            </a:extLst>
          </p:cNvPr>
          <p:cNvSpPr>
            <a:spLocks noGrp="1"/>
          </p:cNvSpPr>
          <p:nvPr>
            <p:ph type="body" idx="1"/>
          </p:nvPr>
        </p:nvSpPr>
        <p:spPr>
          <a:xfrm>
            <a:off x="597054" y="1171575"/>
            <a:ext cx="8229600" cy="2971800"/>
          </a:xfrm>
          <a:prstGeom prst="rect">
            <a:avLst/>
          </a:prstGeom>
        </p:spPr>
        <p:txBody>
          <a:bodyPr vert="horz" lIns="0" tIns="0" rIns="0" bIns="0" rtlCol="0">
            <a:normAutofit/>
          </a:body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a:p>
            <a:pPr marL="0" lvl="0" indent="-119986" algn="l" defTabSz="191978" rtl="0" eaLnBrk="1" latinLnBrk="0" hangingPunct="1">
              <a:spcBef>
                <a:spcPct val="20000"/>
              </a:spcBef>
              <a:buFont typeface="Arial"/>
              <a:buChar char="–"/>
            </a:pPr>
            <a:r>
              <a:rPr lang="tr-TR" dirty="0"/>
              <a:t>Second </a:t>
            </a:r>
            <a:r>
              <a:rPr lang="tr-TR" dirty="0" err="1"/>
              <a:t>level</a:t>
            </a:r>
            <a:endParaRPr lang="tr-TR" dirty="0"/>
          </a:p>
          <a:p>
            <a:pPr marL="287967" lvl="1" indent="-71992" algn="l" defTabSz="191978" rtl="0" eaLnBrk="1" latinLnBrk="0" hangingPunct="1">
              <a:spcBef>
                <a:spcPct val="20000"/>
              </a:spcBef>
              <a:buFont typeface="Arial"/>
              <a:buChar char="•"/>
            </a:pPr>
            <a:r>
              <a:rPr lang="tr-TR" dirty="0"/>
              <a:t>Third </a:t>
            </a:r>
            <a:r>
              <a:rPr lang="tr-TR" dirty="0" err="1"/>
              <a:t>level</a:t>
            </a:r>
            <a:endParaRPr lang="en-US" dirty="0"/>
          </a:p>
        </p:txBody>
      </p:sp>
    </p:spTree>
    <p:extLst>
      <p:ext uri="{BB962C8B-B14F-4D97-AF65-F5344CB8AC3E}">
        <p14:creationId xmlns:p14="http://schemas.microsoft.com/office/powerpoint/2010/main" val="3944029533"/>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 id="2147483974" r:id="rId13"/>
    <p:sldLayoutId id="2147483975" r:id="rId14"/>
    <p:sldLayoutId id="2147483976" r:id="rId15"/>
  </p:sldLayoutIdLst>
  <p:hf hdr="0" ftr="0" dt="0"/>
  <p:txStyles>
    <p:titleStyle>
      <a:lvl1pPr algn="l" defTabSz="511948" rtl="0" eaLnBrk="1" latinLnBrk="0" hangingPunct="1">
        <a:spcBef>
          <a:spcPct val="0"/>
        </a:spcBef>
        <a:buNone/>
        <a:defRPr lang="en-US" sz="2900" b="0" i="0" u="none" kern="1200" dirty="0">
          <a:solidFill>
            <a:srgbClr val="576F7F"/>
          </a:solidFill>
          <a:latin typeface="Times New Roman" panose="02020603050405020304" pitchFamily="18" charset="0"/>
          <a:ea typeface="+mj-ea"/>
          <a:cs typeface="Times New Roman" panose="02020603050405020304" pitchFamily="18" charset="0"/>
        </a:defRPr>
      </a:lvl1pPr>
    </p:titleStyle>
    <p:bodyStyle>
      <a:lvl1pPr marL="0" indent="0" algn="l" defTabSz="511948" rtl="0" eaLnBrk="1" latinLnBrk="0" hangingPunct="1">
        <a:lnSpc>
          <a:spcPct val="100000"/>
        </a:lnSpc>
        <a:spcBef>
          <a:spcPts val="0"/>
        </a:spcBef>
        <a:buFontTx/>
        <a:buNone/>
        <a:tabLst/>
        <a:defRPr lang="tr-TR" sz="2000" b="0" i="0" kern="1200" dirty="0" smtClean="0">
          <a:solidFill>
            <a:srgbClr val="576F7F"/>
          </a:solidFill>
          <a:latin typeface="Times New Roman" panose="02020603050405020304" pitchFamily="18" charset="0"/>
          <a:ea typeface="+mn-ea"/>
          <a:cs typeface="Times New Roman" panose="02020603050405020304" pitchFamily="18" charset="0"/>
        </a:defRPr>
      </a:lvl1pPr>
      <a:lvl2pPr marL="831916" indent="-382184" algn="l" defTabSz="511948" rtl="0" eaLnBrk="1" latinLnBrk="0" hangingPunct="1">
        <a:lnSpc>
          <a:spcPct val="100000"/>
        </a:lnSpc>
        <a:spcBef>
          <a:spcPts val="0"/>
        </a:spcBef>
        <a:buFont typeface="Arial"/>
        <a:buChar char="–"/>
        <a:tabLst/>
        <a:defRPr lang="tr-TR" sz="1100" b="0" i="0" kern="1200" dirty="0" smtClean="0">
          <a:solidFill>
            <a:srgbClr val="576F7F"/>
          </a:solidFill>
          <a:latin typeface="Arial"/>
          <a:ea typeface="+mn-ea"/>
          <a:cs typeface="Arial"/>
        </a:defRPr>
      </a:lvl2pPr>
      <a:lvl3pPr marL="1279871" indent="-255974" algn="l" defTabSz="511948" rtl="0" eaLnBrk="1" latinLnBrk="0" hangingPunct="1">
        <a:lnSpc>
          <a:spcPct val="100000"/>
        </a:lnSpc>
        <a:spcBef>
          <a:spcPts val="0"/>
        </a:spcBef>
        <a:buFont typeface="Arial"/>
        <a:buChar char="•"/>
        <a:tabLst/>
        <a:defRPr lang="tr-TR" sz="1200" b="0" i="0" kern="1200" dirty="0" smtClean="0">
          <a:solidFill>
            <a:srgbClr val="000000"/>
          </a:solidFill>
          <a:latin typeface="Arial"/>
          <a:ea typeface="+mn-ea"/>
          <a:cs typeface="Arial"/>
        </a:defRPr>
      </a:lvl3pPr>
      <a:lvl4pPr marL="1791820" indent="-255974" algn="l" defTabSz="511948" rtl="0" eaLnBrk="1" latinLnBrk="0" hangingPunct="1">
        <a:spcBef>
          <a:spcPct val="20000"/>
        </a:spcBef>
        <a:buFont typeface="Arial"/>
        <a:buChar char="–"/>
        <a:defRPr sz="2200" kern="1200">
          <a:solidFill>
            <a:schemeClr val="tx1"/>
          </a:solidFill>
          <a:latin typeface="+mn-lt"/>
          <a:ea typeface="+mn-ea"/>
          <a:cs typeface="+mn-cs"/>
        </a:defRPr>
      </a:lvl4pPr>
      <a:lvl5pPr marL="2303768" indent="-255974" algn="l" defTabSz="511948" rtl="0" eaLnBrk="1" latinLnBrk="0" hangingPunct="1">
        <a:spcBef>
          <a:spcPct val="20000"/>
        </a:spcBef>
        <a:buFont typeface="Arial"/>
        <a:buChar char="»"/>
        <a:defRPr sz="2200" kern="1200">
          <a:solidFill>
            <a:schemeClr val="tx1"/>
          </a:solidFill>
          <a:latin typeface="+mn-lt"/>
          <a:ea typeface="+mn-ea"/>
          <a:cs typeface="+mn-cs"/>
        </a:defRPr>
      </a:lvl5pPr>
      <a:lvl6pPr marL="2815717" indent="-255974" algn="l" defTabSz="511948" rtl="0" eaLnBrk="1" latinLnBrk="0" hangingPunct="1">
        <a:spcBef>
          <a:spcPct val="20000"/>
        </a:spcBef>
        <a:buFont typeface="Arial"/>
        <a:buChar char="•"/>
        <a:defRPr sz="2200" kern="1200">
          <a:solidFill>
            <a:schemeClr val="tx1"/>
          </a:solidFill>
          <a:latin typeface="+mn-lt"/>
          <a:ea typeface="+mn-ea"/>
          <a:cs typeface="+mn-cs"/>
        </a:defRPr>
      </a:lvl6pPr>
      <a:lvl7pPr marL="3327665" indent="-255974" algn="l" defTabSz="511948" rtl="0" eaLnBrk="1" latinLnBrk="0" hangingPunct="1">
        <a:spcBef>
          <a:spcPct val="20000"/>
        </a:spcBef>
        <a:buFont typeface="Arial"/>
        <a:buChar char="•"/>
        <a:defRPr sz="2200" kern="1200">
          <a:solidFill>
            <a:schemeClr val="tx1"/>
          </a:solidFill>
          <a:latin typeface="+mn-lt"/>
          <a:ea typeface="+mn-ea"/>
          <a:cs typeface="+mn-cs"/>
        </a:defRPr>
      </a:lvl7pPr>
      <a:lvl8pPr marL="3839613" indent="-255974" algn="l" defTabSz="511948" rtl="0" eaLnBrk="1" latinLnBrk="0" hangingPunct="1">
        <a:spcBef>
          <a:spcPct val="20000"/>
        </a:spcBef>
        <a:buFont typeface="Arial"/>
        <a:buChar char="•"/>
        <a:defRPr sz="2200" kern="1200">
          <a:solidFill>
            <a:schemeClr val="tx1"/>
          </a:solidFill>
          <a:latin typeface="+mn-lt"/>
          <a:ea typeface="+mn-ea"/>
          <a:cs typeface="+mn-cs"/>
        </a:defRPr>
      </a:lvl8pPr>
      <a:lvl9pPr marL="4351562" indent="-255974" algn="l" defTabSz="511948"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11948" rtl="0" eaLnBrk="1" latinLnBrk="0" hangingPunct="1">
        <a:defRPr sz="2000" kern="1200">
          <a:solidFill>
            <a:schemeClr val="tx1"/>
          </a:solidFill>
          <a:latin typeface="+mn-lt"/>
          <a:ea typeface="+mn-ea"/>
          <a:cs typeface="+mn-cs"/>
        </a:defRPr>
      </a:lvl1pPr>
      <a:lvl2pPr marL="511948" algn="l" defTabSz="511948" rtl="0" eaLnBrk="1" latinLnBrk="0" hangingPunct="1">
        <a:defRPr sz="2000" kern="1200">
          <a:solidFill>
            <a:schemeClr val="tx1"/>
          </a:solidFill>
          <a:latin typeface="+mn-lt"/>
          <a:ea typeface="+mn-ea"/>
          <a:cs typeface="+mn-cs"/>
        </a:defRPr>
      </a:lvl2pPr>
      <a:lvl3pPr marL="1023897" algn="l" defTabSz="511948" rtl="0" eaLnBrk="1" latinLnBrk="0" hangingPunct="1">
        <a:defRPr sz="2000" kern="1200">
          <a:solidFill>
            <a:schemeClr val="tx1"/>
          </a:solidFill>
          <a:latin typeface="+mn-lt"/>
          <a:ea typeface="+mn-ea"/>
          <a:cs typeface="+mn-cs"/>
        </a:defRPr>
      </a:lvl3pPr>
      <a:lvl4pPr marL="1535846" algn="l" defTabSz="511948" rtl="0" eaLnBrk="1" latinLnBrk="0" hangingPunct="1">
        <a:defRPr sz="2000" kern="1200">
          <a:solidFill>
            <a:schemeClr val="tx1"/>
          </a:solidFill>
          <a:latin typeface="+mn-lt"/>
          <a:ea typeface="+mn-ea"/>
          <a:cs typeface="+mn-cs"/>
        </a:defRPr>
      </a:lvl4pPr>
      <a:lvl5pPr marL="2047794" algn="l" defTabSz="511948" rtl="0" eaLnBrk="1" latinLnBrk="0" hangingPunct="1">
        <a:defRPr sz="2000" kern="1200">
          <a:solidFill>
            <a:schemeClr val="tx1"/>
          </a:solidFill>
          <a:latin typeface="+mn-lt"/>
          <a:ea typeface="+mn-ea"/>
          <a:cs typeface="+mn-cs"/>
        </a:defRPr>
      </a:lvl5pPr>
      <a:lvl6pPr marL="2559742" algn="l" defTabSz="511948" rtl="0" eaLnBrk="1" latinLnBrk="0" hangingPunct="1">
        <a:defRPr sz="2000" kern="1200">
          <a:solidFill>
            <a:schemeClr val="tx1"/>
          </a:solidFill>
          <a:latin typeface="+mn-lt"/>
          <a:ea typeface="+mn-ea"/>
          <a:cs typeface="+mn-cs"/>
        </a:defRPr>
      </a:lvl6pPr>
      <a:lvl7pPr marL="3071691" algn="l" defTabSz="511948" rtl="0" eaLnBrk="1" latinLnBrk="0" hangingPunct="1">
        <a:defRPr sz="2000" kern="1200">
          <a:solidFill>
            <a:schemeClr val="tx1"/>
          </a:solidFill>
          <a:latin typeface="+mn-lt"/>
          <a:ea typeface="+mn-ea"/>
          <a:cs typeface="+mn-cs"/>
        </a:defRPr>
      </a:lvl7pPr>
      <a:lvl8pPr marL="3583639" algn="l" defTabSz="511948" rtl="0" eaLnBrk="1" latinLnBrk="0" hangingPunct="1">
        <a:defRPr sz="2000" kern="1200">
          <a:solidFill>
            <a:schemeClr val="tx1"/>
          </a:solidFill>
          <a:latin typeface="+mn-lt"/>
          <a:ea typeface="+mn-ea"/>
          <a:cs typeface="+mn-cs"/>
        </a:defRPr>
      </a:lvl8pPr>
      <a:lvl9pPr marL="4095588" algn="l" defTabSz="511948" rtl="0" eaLnBrk="1" latinLnBrk="0" hangingPunct="1">
        <a:defRPr sz="20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5" name="Text Placeholder 13"/>
          <p:cNvSpPr txBox="1">
            <a:spLocks/>
          </p:cNvSpPr>
          <p:nvPr userDrawn="1"/>
        </p:nvSpPr>
        <p:spPr>
          <a:xfrm>
            <a:off x="8627269" y="4950119"/>
            <a:ext cx="406400" cy="202406"/>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0ED8F5E8-15B1-AB47-A7E0-4212F4A2D8F9}" type="slidenum">
              <a:rPr lang="en-US" sz="675" b="1" i="0" smtClean="0">
                <a:latin typeface="Calibri" panose="020F0502020204030204" pitchFamily="34" charset="0"/>
                <a:cs typeface="Calibri" panose="020F0502020204030204" pitchFamily="34" charset="0"/>
              </a:rPr>
              <a:pPr/>
              <a:t>‹#›</a:t>
            </a:fld>
            <a:endParaRPr lang="en-US" sz="675" b="1"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52457585"/>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 id="2147483931" r:id="rId13"/>
    <p:sldLayoutId id="2147483932" r:id="rId14"/>
  </p:sldLayoutIdLst>
  <p:hf hdr="0" ftr="0" dt="0"/>
  <p:txStyles>
    <p:titleStyle>
      <a:lvl1pPr algn="l" defTabSz="514350" rtl="0" eaLnBrk="1" latinLnBrk="0" hangingPunct="1">
        <a:lnSpc>
          <a:spcPct val="90000"/>
        </a:lnSpc>
        <a:spcBef>
          <a:spcPct val="0"/>
        </a:spcBef>
        <a:buNone/>
        <a:defRPr sz="2475" b="1" i="0" kern="1200">
          <a:solidFill>
            <a:schemeClr val="tx1"/>
          </a:solidFill>
          <a:latin typeface="Helvetica" charset="0"/>
          <a:ea typeface="Helvetica" charset="0"/>
          <a:cs typeface="Helvetica" charset="0"/>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b="1" i="0" kern="1200">
          <a:solidFill>
            <a:schemeClr val="tx1"/>
          </a:solidFill>
          <a:latin typeface="Helvetica" charset="0"/>
          <a:ea typeface="Helvetica" charset="0"/>
          <a:cs typeface="Helvetica"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b="1" i="0" kern="1200">
          <a:solidFill>
            <a:schemeClr val="tx1"/>
          </a:solidFill>
          <a:latin typeface="Helvetica" charset="0"/>
          <a:ea typeface="Helvetica" charset="0"/>
          <a:cs typeface="Helvetica" charset="0"/>
        </a:defRPr>
      </a:lvl2pPr>
      <a:lvl3pPr marL="642938" indent="-128588" algn="l" defTabSz="514350" rtl="0" eaLnBrk="1" latinLnBrk="0" hangingPunct="1">
        <a:lnSpc>
          <a:spcPct val="90000"/>
        </a:lnSpc>
        <a:spcBef>
          <a:spcPts val="281"/>
        </a:spcBef>
        <a:buFont typeface="Arial" panose="020B0604020202020204" pitchFamily="34" charset="0"/>
        <a:buChar char="•"/>
        <a:defRPr sz="1125" b="1" i="0" kern="1200">
          <a:solidFill>
            <a:schemeClr val="tx1"/>
          </a:solidFill>
          <a:latin typeface="Helvetica" charset="0"/>
          <a:ea typeface="Helvetica" charset="0"/>
          <a:cs typeface="Helvetica"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b="1" i="0" kern="1200">
          <a:solidFill>
            <a:schemeClr val="tx1"/>
          </a:solidFill>
          <a:latin typeface="Helvetica" charset="0"/>
          <a:ea typeface="Helvetica" charset="0"/>
          <a:cs typeface="Helvetica" charset="0"/>
        </a:defRPr>
      </a:lvl4pPr>
      <a:lvl5pPr marL="1157288" indent="-128588" algn="l" defTabSz="514350" rtl="0" eaLnBrk="1" latinLnBrk="0" hangingPunct="1">
        <a:lnSpc>
          <a:spcPct val="90000"/>
        </a:lnSpc>
        <a:spcBef>
          <a:spcPts val="281"/>
        </a:spcBef>
        <a:buFont typeface="Arial" panose="020B0604020202020204" pitchFamily="34" charset="0"/>
        <a:buChar char="•"/>
        <a:defRPr sz="1013" b="1" i="0" kern="1200">
          <a:solidFill>
            <a:schemeClr val="tx1"/>
          </a:solidFill>
          <a:latin typeface="Helvetica" charset="0"/>
          <a:ea typeface="Helvetica" charset="0"/>
          <a:cs typeface="Helvetica"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youtu.be/FsvXXMqVXD0" TargetMode="External"/><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slds.ed.gov/#communities/pdc/documents/20293"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5.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4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5.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0.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45.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5.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5.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5.xm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5.xml"/></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hyperlink" Target="https://slds.ed.gov/#program/ecids-toolkit"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hyperlink" Target="https://earlychildhoodutah.utah.gov/" TargetMode="External"/><Relationship Id="rId7" Type="http://schemas.openxmlformats.org/officeDocument/2006/relationships/hyperlink" Target="https://nam10.safelinks.protection.outlook.com/?url=https%3A%2F%2Fncchildcare.ncdhhs.gov%2F&amp;data=04%7C01%7C%7C5ad79047467345ae596f08d96260d764%7C7a41925ef6974f7cbec30470887ac752%7C1%7C1%7C637648990349011020%7CUnknown%7CTWFpbGZsb3d8eyJWIjoiMC4wLjAwMDAiLCJQIjoiV2luMzIiLCJBTiI6Ik1haWwiLCJXVCI6Mn0%3D%7C0&amp;sdata=RGPBuXfc4kQwWfW07TmGZcXkslmUYh%2F4CYgu72c9sLc%3D&amp;reserved=0" TargetMode="External"/><Relationship Id="rId2" Type="http://schemas.openxmlformats.org/officeDocument/2006/relationships/hyperlink" Target="https://ecids.utah.gov/" TargetMode="External"/><Relationship Id="rId1" Type="http://schemas.openxmlformats.org/officeDocument/2006/relationships/slideLayout" Target="../slideLayouts/slideLayout8.xml"/><Relationship Id="rId6" Type="http://schemas.openxmlformats.org/officeDocument/2006/relationships/hyperlink" Target="https://www.ncdhhs.gov/north-carolina-early-childhood-integrated-data-system" TargetMode="External"/><Relationship Id="rId5" Type="http://schemas.openxmlformats.org/officeDocument/2006/relationships/hyperlink" Target="https://health.utah.gov/" TargetMode="External"/><Relationship Id="rId4" Type="http://schemas.openxmlformats.org/officeDocument/2006/relationships/hyperlink" Target="https://health.utah.gov/mch/" TargetMode="External"/></Relationships>
</file>

<file path=ppt/slides/_rels/slide57.xml.rels><?xml version="1.0" encoding="UTF-8" standalone="yes"?>
<Relationships xmlns="http://schemas.openxmlformats.org/package/2006/relationships"><Relationship Id="rId8" Type="http://schemas.openxmlformats.org/officeDocument/2006/relationships/hyperlink" Target="mailto:jeff.sellers@sst-slds.org" TargetMode="External"/><Relationship Id="rId3" Type="http://schemas.openxmlformats.org/officeDocument/2006/relationships/hyperlink" Target="mailto:gary.alexander@nc.gov" TargetMode="External"/><Relationship Id="rId7" Type="http://schemas.openxmlformats.org/officeDocument/2006/relationships/hyperlink" Target="mailto:amy.nicholas@sst-slds.org" TargetMode="External"/><Relationship Id="rId2" Type="http://schemas.openxmlformats.org/officeDocument/2006/relationships/notesSlide" Target="../notesSlides/notesSlide38.xml"/><Relationship Id="rId1" Type="http://schemas.openxmlformats.org/officeDocument/2006/relationships/slideLayout" Target="../slideLayouts/slideLayout8.xml"/><Relationship Id="rId6" Type="http://schemas.openxmlformats.org/officeDocument/2006/relationships/hyperlink" Target="mailto:tanya.morgan@dhhs.nc.gov" TargetMode="External"/><Relationship Id="rId5" Type="http://schemas.openxmlformats.org/officeDocument/2006/relationships/hyperlink" Target="mailto:Hayley.Young@dhhs.nc.gov" TargetMode="External"/><Relationship Id="rId10" Type="http://schemas.openxmlformats.org/officeDocument/2006/relationships/hyperlink" Target="https://slds.ed.gov/#communities/pdc/documents/14522" TargetMode="External"/><Relationship Id="rId4" Type="http://schemas.openxmlformats.org/officeDocument/2006/relationships/hyperlink" Target="mailto:mike.jolley@mdsc.com" TargetMode="External"/><Relationship Id="rId9" Type="http://schemas.openxmlformats.org/officeDocument/2006/relationships/hyperlink" Target="http://slds.ed.gov"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1A5BC-68EE-49ED-B348-B621F3F96004}"/>
              </a:ext>
            </a:extLst>
          </p:cNvPr>
          <p:cNvSpPr>
            <a:spLocks noGrp="1"/>
          </p:cNvSpPr>
          <p:nvPr>
            <p:ph type="title" idx="4294967295"/>
          </p:nvPr>
        </p:nvSpPr>
        <p:spPr>
          <a:xfrm>
            <a:off x="533400" y="209550"/>
            <a:ext cx="8610600" cy="685800"/>
          </a:xfrm>
        </p:spPr>
        <p:txBody>
          <a:bodyPr>
            <a:normAutofit fontScale="90000"/>
          </a:bodyPr>
          <a:lstStyle/>
          <a:p>
            <a:r>
              <a:rPr lang="en-US" dirty="0"/>
              <a:t>Planning for ECIDS Development: </a:t>
            </a:r>
            <a:br>
              <a:rPr lang="en-US" dirty="0"/>
            </a:br>
            <a:r>
              <a:rPr lang="en-US" dirty="0"/>
              <a:t>System Design Considerations</a:t>
            </a:r>
          </a:p>
        </p:txBody>
      </p:sp>
      <p:sp>
        <p:nvSpPr>
          <p:cNvPr id="3" name="Content Placeholder 2">
            <a:extLst>
              <a:ext uri="{FF2B5EF4-FFF2-40B4-BE49-F238E27FC236}">
                <a16:creationId xmlns:a16="http://schemas.microsoft.com/office/drawing/2014/main" id="{2176A72D-41CF-4925-BEB4-F1C431C07297}"/>
              </a:ext>
            </a:extLst>
          </p:cNvPr>
          <p:cNvSpPr>
            <a:spLocks noGrp="1"/>
          </p:cNvSpPr>
          <p:nvPr>
            <p:ph idx="4294967295"/>
          </p:nvPr>
        </p:nvSpPr>
        <p:spPr>
          <a:xfrm>
            <a:off x="533400" y="1123950"/>
            <a:ext cx="8153400" cy="3523060"/>
          </a:xfrm>
        </p:spPr>
        <p:txBody>
          <a:bodyPr>
            <a:normAutofit/>
          </a:bodyPr>
          <a:lstStyle/>
          <a:p>
            <a:pPr marL="0" indent="0">
              <a:spcAft>
                <a:spcPts val="1000"/>
              </a:spcAft>
              <a:buNone/>
            </a:pPr>
            <a:r>
              <a:rPr lang="en-US" sz="1600" dirty="0">
                <a:latin typeface="Times New Roman"/>
                <a:cs typeface="Times New Roman"/>
              </a:rPr>
              <a:t>A recording of this webinar </a:t>
            </a:r>
            <a:r>
              <a:rPr lang="en-US" sz="1600">
                <a:latin typeface="Times New Roman"/>
                <a:cs typeface="Times New Roman"/>
              </a:rPr>
              <a:t>is available at </a:t>
            </a:r>
            <a:r>
              <a:rPr lang="en-US" sz="1600">
                <a:latin typeface="Times New Roman"/>
                <a:cs typeface="Times New Roman"/>
                <a:hlinkClick r:id="rId3"/>
              </a:rPr>
              <a:t>https://youtu.be/FsvXXMqVXD0</a:t>
            </a:r>
            <a:r>
              <a:rPr lang="en-US" sz="1600">
                <a:latin typeface="Times New Roman"/>
                <a:cs typeface="Times New Roman"/>
              </a:rPr>
              <a:t>. </a:t>
            </a:r>
            <a:endParaRPr lang="en-US" sz="1600" dirty="0">
              <a:latin typeface="Times New Roman"/>
              <a:cs typeface="Times New Roman"/>
            </a:endParaRPr>
          </a:p>
        </p:txBody>
      </p:sp>
      <p:sp>
        <p:nvSpPr>
          <p:cNvPr id="4" name="Slide Number Placeholder 3">
            <a:extLst>
              <a:ext uri="{FF2B5EF4-FFF2-40B4-BE49-F238E27FC236}">
                <a16:creationId xmlns:a16="http://schemas.microsoft.com/office/drawing/2014/main" id="{F17AE109-DB8C-EA43-BF5B-BC76DFB6600C}"/>
              </a:ext>
            </a:extLst>
          </p:cNvPr>
          <p:cNvSpPr>
            <a:spLocks noGrp="1"/>
          </p:cNvSpPr>
          <p:nvPr>
            <p:ph type="sldNum" sz="quarter" idx="12"/>
          </p:nvPr>
        </p:nvSpPr>
        <p:spPr/>
        <p:txBody>
          <a:bodyPr/>
          <a:lstStyle/>
          <a:p>
            <a:fld id="{BA8CF1B3-96A0-D24B-B5C9-B5B93FF4523E}" type="slidenum">
              <a:rPr lang="uk-UA" smtClean="0"/>
              <a:pPr/>
              <a:t>1</a:t>
            </a:fld>
            <a:endParaRPr lang="uk-UA" dirty="0"/>
          </a:p>
        </p:txBody>
      </p:sp>
    </p:spTree>
    <p:extLst>
      <p:ext uri="{BB962C8B-B14F-4D97-AF65-F5344CB8AC3E}">
        <p14:creationId xmlns:p14="http://schemas.microsoft.com/office/powerpoint/2010/main" val="2882093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BA560-3D78-8E4D-B1F2-5257D45E146D}"/>
              </a:ext>
            </a:extLst>
          </p:cNvPr>
          <p:cNvSpPr>
            <a:spLocks noGrp="1"/>
          </p:cNvSpPr>
          <p:nvPr>
            <p:ph type="ctrTitle"/>
          </p:nvPr>
        </p:nvSpPr>
        <p:spPr/>
        <p:txBody>
          <a:bodyPr/>
          <a:lstStyle/>
          <a:p>
            <a:r>
              <a:rPr lang="en-US" dirty="0"/>
              <a:t>How Are Early Childhood Data Used-Top 10? (2018)</a:t>
            </a:r>
          </a:p>
        </p:txBody>
      </p:sp>
      <p:sp>
        <p:nvSpPr>
          <p:cNvPr id="3" name="Slide Number Placeholder 2">
            <a:extLst>
              <a:ext uri="{FF2B5EF4-FFF2-40B4-BE49-F238E27FC236}">
                <a16:creationId xmlns:a16="http://schemas.microsoft.com/office/drawing/2014/main" id="{0F37D9F0-3098-4233-A659-B8D81A841CDA}"/>
              </a:ext>
            </a:extLst>
          </p:cNvPr>
          <p:cNvSpPr>
            <a:spLocks noGrp="1"/>
          </p:cNvSpPr>
          <p:nvPr>
            <p:ph type="sldNum" sz="quarter" idx="12"/>
          </p:nvPr>
        </p:nvSpPr>
        <p:spPr/>
        <p:txBody>
          <a:bodyPr/>
          <a:lstStyle/>
          <a:p>
            <a:fld id="{BA8CF1B3-96A0-D24B-B5C9-B5B93FF4523E}" type="slidenum">
              <a:rPr lang="uk-UA" smtClean="0"/>
              <a:pPr/>
              <a:t>10</a:t>
            </a:fld>
            <a:endParaRPr lang="uk-UA" dirty="0"/>
          </a:p>
        </p:txBody>
      </p:sp>
      <p:graphicFrame>
        <p:nvGraphicFramePr>
          <p:cNvPr id="5" name="Chart 4" descr="Bar chart showing top 10 uses of early childhood data">
            <a:extLst>
              <a:ext uri="{FF2B5EF4-FFF2-40B4-BE49-F238E27FC236}">
                <a16:creationId xmlns:a16="http://schemas.microsoft.com/office/drawing/2014/main" id="{8A66B9E3-F81A-4287-B10B-4E0C41A7BC7E}"/>
              </a:ext>
            </a:extLst>
          </p:cNvPr>
          <p:cNvGraphicFramePr>
            <a:graphicFrameLocks/>
          </p:cNvGraphicFramePr>
          <p:nvPr>
            <p:extLst>
              <p:ext uri="{D42A27DB-BD31-4B8C-83A1-F6EECF244321}">
                <p14:modId xmlns:p14="http://schemas.microsoft.com/office/powerpoint/2010/main" val="1034857004"/>
              </p:ext>
            </p:extLst>
          </p:nvPr>
        </p:nvGraphicFramePr>
        <p:xfrm>
          <a:off x="285713" y="971550"/>
          <a:ext cx="8572574" cy="35814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741D652A-B14E-4891-9253-BCDAA4FA62F3}"/>
              </a:ext>
            </a:extLst>
          </p:cNvPr>
          <p:cNvSpPr txBox="1"/>
          <p:nvPr/>
        </p:nvSpPr>
        <p:spPr>
          <a:xfrm>
            <a:off x="6629400" y="4267093"/>
            <a:ext cx="637634" cy="246221"/>
          </a:xfrm>
          <a:prstGeom prst="rect">
            <a:avLst/>
          </a:prstGeom>
          <a:noFill/>
        </p:spPr>
        <p:txBody>
          <a:bodyPr wrap="square" rtlCol="0">
            <a:spAutoFit/>
          </a:bodyPr>
          <a:lstStyle/>
          <a:p>
            <a:r>
              <a:rPr lang="en-US" sz="1000" b="1" dirty="0">
                <a:solidFill>
                  <a:schemeClr val="accent1">
                    <a:lumMod val="75000"/>
                  </a:schemeClr>
                </a:solidFill>
                <a:latin typeface="Times New Roman" panose="02020603050405020304" pitchFamily="18" charset="0"/>
                <a:cs typeface="Times New Roman" panose="02020603050405020304" pitchFamily="18" charset="0"/>
              </a:rPr>
              <a:t>N=51</a:t>
            </a:r>
          </a:p>
        </p:txBody>
      </p:sp>
    </p:spTree>
    <p:extLst>
      <p:ext uri="{BB962C8B-B14F-4D97-AF65-F5344CB8AC3E}">
        <p14:creationId xmlns:p14="http://schemas.microsoft.com/office/powerpoint/2010/main" val="3571323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F9C0D-595E-47A2-81D3-B51CF6479A8D}"/>
              </a:ext>
            </a:extLst>
          </p:cNvPr>
          <p:cNvSpPr>
            <a:spLocks noGrp="1"/>
          </p:cNvSpPr>
          <p:nvPr>
            <p:ph type="ctrTitle"/>
          </p:nvPr>
        </p:nvSpPr>
        <p:spPr/>
        <p:txBody>
          <a:bodyPr/>
          <a:lstStyle/>
          <a:p>
            <a:r>
              <a:rPr lang="en-US" dirty="0"/>
              <a:t>Linking Early Childhood to K12 Data</a:t>
            </a:r>
          </a:p>
        </p:txBody>
      </p:sp>
      <p:sp>
        <p:nvSpPr>
          <p:cNvPr id="3" name="Slide Number Placeholder 2">
            <a:extLst>
              <a:ext uri="{FF2B5EF4-FFF2-40B4-BE49-F238E27FC236}">
                <a16:creationId xmlns:a16="http://schemas.microsoft.com/office/drawing/2014/main" id="{1A69E058-E8CA-4250-9BA5-6D8D6737C44B}"/>
              </a:ext>
            </a:extLst>
          </p:cNvPr>
          <p:cNvSpPr>
            <a:spLocks noGrp="1"/>
          </p:cNvSpPr>
          <p:nvPr>
            <p:ph type="sldNum" sz="quarter" idx="12"/>
          </p:nvPr>
        </p:nvSpPr>
        <p:spPr/>
        <p:txBody>
          <a:bodyPr/>
          <a:lstStyle/>
          <a:p>
            <a:fld id="{BA8CF1B3-96A0-D24B-B5C9-B5B93FF4523E}" type="slidenum">
              <a:rPr lang="uk-UA" smtClean="0"/>
              <a:pPr/>
              <a:t>11</a:t>
            </a:fld>
            <a:endParaRPr lang="uk-UA" dirty="0"/>
          </a:p>
        </p:txBody>
      </p:sp>
      <p:sp>
        <p:nvSpPr>
          <p:cNvPr id="4" name="Text Placeholder 3">
            <a:extLst>
              <a:ext uri="{FF2B5EF4-FFF2-40B4-BE49-F238E27FC236}">
                <a16:creationId xmlns:a16="http://schemas.microsoft.com/office/drawing/2014/main" id="{9E2C2F69-F840-4495-9343-5D8F4CC5BC10}"/>
              </a:ext>
            </a:extLst>
          </p:cNvPr>
          <p:cNvSpPr>
            <a:spLocks noGrp="1"/>
          </p:cNvSpPr>
          <p:nvPr>
            <p:ph type="body" sz="quarter" idx="14"/>
          </p:nvPr>
        </p:nvSpPr>
        <p:spPr>
          <a:xfrm>
            <a:off x="429164" y="885817"/>
            <a:ext cx="8285672" cy="2938581"/>
          </a:xfrm>
        </p:spPr>
        <p:txBody>
          <a:bodyPr>
            <a:normAutofit/>
          </a:bodyPr>
          <a:lstStyle/>
          <a:p>
            <a:pPr marL="0" indent="0">
              <a:buNone/>
            </a:pPr>
            <a:r>
              <a:rPr lang="en-US" sz="1400" dirty="0">
                <a:hlinkClick r:id="rId3"/>
              </a:rPr>
              <a:t>Profile of State Data Capacity in 2018: Statewide Longitudinal Data Systems (SLDS) Survey Descriptive Statistics (NCES, April 2021)</a:t>
            </a:r>
            <a:endParaRPr lang="en-US" sz="1400" dirty="0"/>
          </a:p>
        </p:txBody>
      </p:sp>
      <p:pic>
        <p:nvPicPr>
          <p:cNvPr id="8" name="Picture 7" descr="Bar chart showing states' progress toward linking early childhood and K12 data">
            <a:extLst>
              <a:ext uri="{FF2B5EF4-FFF2-40B4-BE49-F238E27FC236}">
                <a16:creationId xmlns:a16="http://schemas.microsoft.com/office/drawing/2014/main" id="{1C947EC1-9AF4-4236-A82C-259F296858CE}"/>
              </a:ext>
            </a:extLst>
          </p:cNvPr>
          <p:cNvPicPr>
            <a:picLocks noChangeAspect="1"/>
          </p:cNvPicPr>
          <p:nvPr/>
        </p:nvPicPr>
        <p:blipFill>
          <a:blip r:embed="rId4"/>
          <a:stretch>
            <a:fillRect/>
          </a:stretch>
        </p:blipFill>
        <p:spPr>
          <a:xfrm>
            <a:off x="1581114" y="1352550"/>
            <a:ext cx="5981772" cy="3225006"/>
          </a:xfrm>
          <a:prstGeom prst="rect">
            <a:avLst/>
          </a:prstGeom>
        </p:spPr>
      </p:pic>
      <p:sp>
        <p:nvSpPr>
          <p:cNvPr id="6" name="Arrow: Right 5">
            <a:extLst>
              <a:ext uri="{FF2B5EF4-FFF2-40B4-BE49-F238E27FC236}">
                <a16:creationId xmlns:a16="http://schemas.microsoft.com/office/drawing/2014/main" id="{1F875E64-3F00-4029-8CAC-C281ED62F712}"/>
              </a:ext>
              <a:ext uri="{C183D7F6-B498-43B3-948B-1728B52AA6E4}">
                <adec:decorative xmlns:adec="http://schemas.microsoft.com/office/drawing/2017/decorative" val="1"/>
              </a:ext>
            </a:extLst>
          </p:cNvPr>
          <p:cNvSpPr/>
          <p:nvPr/>
        </p:nvSpPr>
        <p:spPr>
          <a:xfrm>
            <a:off x="1066800" y="3257550"/>
            <a:ext cx="713836" cy="490648"/>
          </a:xfrm>
          <a:prstGeom prst="rightArrow">
            <a:avLst/>
          </a:prstGeom>
          <a:solidFill>
            <a:srgbClr val="971B2F"/>
          </a:solidFill>
          <a:ln>
            <a:solidFill>
              <a:srgbClr val="971B2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96923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3F1DE-D33D-4061-9BEB-D746132AC95F}"/>
              </a:ext>
            </a:extLst>
          </p:cNvPr>
          <p:cNvSpPr>
            <a:spLocks noGrp="1"/>
          </p:cNvSpPr>
          <p:nvPr>
            <p:ph type="ctrTitle"/>
          </p:nvPr>
        </p:nvSpPr>
        <p:spPr/>
        <p:txBody>
          <a:bodyPr/>
          <a:lstStyle/>
          <a:p>
            <a:r>
              <a:rPr lang="en-US" dirty="0"/>
              <a:t>ECIDS Infrastructure: Centralized Model</a:t>
            </a:r>
          </a:p>
        </p:txBody>
      </p:sp>
      <p:pic>
        <p:nvPicPr>
          <p:cNvPr id="6" name="Picture 5" descr="Diagram of a centralized early childhood integrated data system">
            <a:extLst>
              <a:ext uri="{FF2B5EF4-FFF2-40B4-BE49-F238E27FC236}">
                <a16:creationId xmlns:a16="http://schemas.microsoft.com/office/drawing/2014/main" id="{55AC6013-9CD3-459B-9FA0-FF942E704A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971550"/>
            <a:ext cx="6070284" cy="3505200"/>
          </a:xfrm>
          <a:prstGeom prst="rect">
            <a:avLst/>
          </a:prstGeom>
        </p:spPr>
      </p:pic>
      <p:sp>
        <p:nvSpPr>
          <p:cNvPr id="3" name="Slide Number Placeholder 2">
            <a:extLst>
              <a:ext uri="{FF2B5EF4-FFF2-40B4-BE49-F238E27FC236}">
                <a16:creationId xmlns:a16="http://schemas.microsoft.com/office/drawing/2014/main" id="{6D66EC99-14E8-4721-AB29-71953D58AD39}"/>
              </a:ext>
            </a:extLst>
          </p:cNvPr>
          <p:cNvSpPr>
            <a:spLocks noGrp="1"/>
          </p:cNvSpPr>
          <p:nvPr>
            <p:ph type="sldNum" sz="quarter" idx="12"/>
          </p:nvPr>
        </p:nvSpPr>
        <p:spPr/>
        <p:txBody>
          <a:bodyPr/>
          <a:lstStyle/>
          <a:p>
            <a:fld id="{BA8CF1B3-96A0-D24B-B5C9-B5B93FF4523E}" type="slidenum">
              <a:rPr lang="uk-UA" smtClean="0"/>
              <a:pPr/>
              <a:t>12</a:t>
            </a:fld>
            <a:endParaRPr lang="uk-UA" dirty="0"/>
          </a:p>
        </p:txBody>
      </p:sp>
    </p:spTree>
    <p:extLst>
      <p:ext uri="{BB962C8B-B14F-4D97-AF65-F5344CB8AC3E}">
        <p14:creationId xmlns:p14="http://schemas.microsoft.com/office/powerpoint/2010/main" val="443899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BC95A-B7F6-4A7F-82DD-B3708DA3200F}"/>
              </a:ext>
            </a:extLst>
          </p:cNvPr>
          <p:cNvSpPr>
            <a:spLocks noGrp="1"/>
          </p:cNvSpPr>
          <p:nvPr>
            <p:ph type="ctrTitle"/>
          </p:nvPr>
        </p:nvSpPr>
        <p:spPr/>
        <p:txBody>
          <a:bodyPr/>
          <a:lstStyle/>
          <a:p>
            <a:r>
              <a:rPr lang="en-US" dirty="0"/>
              <a:t>ECIDS Infrastructure: Federated Model</a:t>
            </a:r>
          </a:p>
        </p:txBody>
      </p:sp>
      <p:pic>
        <p:nvPicPr>
          <p:cNvPr id="6" name="Picture 5" descr="Diagram of a federated early childhood integrated data system">
            <a:extLst>
              <a:ext uri="{FF2B5EF4-FFF2-40B4-BE49-F238E27FC236}">
                <a16:creationId xmlns:a16="http://schemas.microsoft.com/office/drawing/2014/main" id="{50B37AFB-BEE7-46E7-A140-7C7738AF8F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1240" y="855722"/>
            <a:ext cx="6274090" cy="3621028"/>
          </a:xfrm>
          <a:prstGeom prst="rect">
            <a:avLst/>
          </a:prstGeom>
        </p:spPr>
      </p:pic>
      <p:sp>
        <p:nvSpPr>
          <p:cNvPr id="3" name="Slide Number Placeholder 2">
            <a:extLst>
              <a:ext uri="{FF2B5EF4-FFF2-40B4-BE49-F238E27FC236}">
                <a16:creationId xmlns:a16="http://schemas.microsoft.com/office/drawing/2014/main" id="{384FB9C5-ADDE-4633-99B2-D487199E0DEC}"/>
              </a:ext>
            </a:extLst>
          </p:cNvPr>
          <p:cNvSpPr>
            <a:spLocks noGrp="1"/>
          </p:cNvSpPr>
          <p:nvPr>
            <p:ph type="sldNum" sz="quarter" idx="12"/>
          </p:nvPr>
        </p:nvSpPr>
        <p:spPr/>
        <p:txBody>
          <a:bodyPr/>
          <a:lstStyle/>
          <a:p>
            <a:fld id="{BA8CF1B3-96A0-D24B-B5C9-B5B93FF4523E}" type="slidenum">
              <a:rPr lang="uk-UA" smtClean="0"/>
              <a:pPr/>
              <a:t>13</a:t>
            </a:fld>
            <a:endParaRPr lang="uk-UA" dirty="0"/>
          </a:p>
        </p:txBody>
      </p:sp>
    </p:spTree>
    <p:extLst>
      <p:ext uri="{BB962C8B-B14F-4D97-AF65-F5344CB8AC3E}">
        <p14:creationId xmlns:p14="http://schemas.microsoft.com/office/powerpoint/2010/main" val="1661118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68A55-1470-4545-B086-063686592990}"/>
              </a:ext>
            </a:extLst>
          </p:cNvPr>
          <p:cNvSpPr>
            <a:spLocks noGrp="1"/>
          </p:cNvSpPr>
          <p:nvPr>
            <p:ph type="ctrTitle"/>
          </p:nvPr>
        </p:nvSpPr>
        <p:spPr/>
        <p:txBody>
          <a:bodyPr/>
          <a:lstStyle/>
          <a:p>
            <a:r>
              <a:rPr lang="en-US" dirty="0"/>
              <a:t>ECIDS Infrastructure: Hybrid Model</a:t>
            </a:r>
          </a:p>
        </p:txBody>
      </p:sp>
      <p:pic>
        <p:nvPicPr>
          <p:cNvPr id="6" name="Picture 5" descr="Diagram of a hybrid early childhood integrated data system">
            <a:extLst>
              <a:ext uri="{FF2B5EF4-FFF2-40B4-BE49-F238E27FC236}">
                <a16:creationId xmlns:a16="http://schemas.microsoft.com/office/drawing/2014/main" id="{BEA9CDA2-B0AC-4908-AE9B-84BDB15F3A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1240" y="855722"/>
            <a:ext cx="6274090" cy="3621028"/>
          </a:xfrm>
          <a:prstGeom prst="rect">
            <a:avLst/>
          </a:prstGeom>
        </p:spPr>
      </p:pic>
      <p:sp>
        <p:nvSpPr>
          <p:cNvPr id="3" name="Slide Number Placeholder 2">
            <a:extLst>
              <a:ext uri="{FF2B5EF4-FFF2-40B4-BE49-F238E27FC236}">
                <a16:creationId xmlns:a16="http://schemas.microsoft.com/office/drawing/2014/main" id="{CCCF5B3B-B5DD-475B-94CA-56A8574BD25B}"/>
              </a:ext>
            </a:extLst>
          </p:cNvPr>
          <p:cNvSpPr>
            <a:spLocks noGrp="1"/>
          </p:cNvSpPr>
          <p:nvPr>
            <p:ph type="sldNum" sz="quarter" idx="12"/>
          </p:nvPr>
        </p:nvSpPr>
        <p:spPr/>
        <p:txBody>
          <a:bodyPr/>
          <a:lstStyle/>
          <a:p>
            <a:fld id="{BA8CF1B3-96A0-D24B-B5C9-B5B93FF4523E}" type="slidenum">
              <a:rPr lang="uk-UA" smtClean="0"/>
              <a:pPr/>
              <a:t>14</a:t>
            </a:fld>
            <a:endParaRPr lang="uk-UA" dirty="0"/>
          </a:p>
        </p:txBody>
      </p:sp>
    </p:spTree>
    <p:extLst>
      <p:ext uri="{BB962C8B-B14F-4D97-AF65-F5344CB8AC3E}">
        <p14:creationId xmlns:p14="http://schemas.microsoft.com/office/powerpoint/2010/main" val="952663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7E66CBA-9745-4554-A884-7DD6A295D96E}"/>
              </a:ext>
            </a:extLst>
          </p:cNvPr>
          <p:cNvSpPr>
            <a:spLocks noGrp="1"/>
          </p:cNvSpPr>
          <p:nvPr>
            <p:ph type="ctrTitle"/>
          </p:nvPr>
        </p:nvSpPr>
        <p:spPr/>
        <p:txBody>
          <a:bodyPr>
            <a:normAutofit/>
          </a:bodyPr>
          <a:lstStyle/>
          <a:p>
            <a:r>
              <a:rPr lang="en-US" sz="2700" i="0" dirty="0">
                <a:solidFill>
                  <a:schemeClr val="accent1"/>
                </a:solidFill>
                <a:effectLst/>
              </a:rPr>
              <a:t>The Four-Stage Process of ECIDS System Design</a:t>
            </a:r>
            <a:endParaRPr lang="en-US" dirty="0">
              <a:solidFill>
                <a:schemeClr val="accent1"/>
              </a:solidFill>
            </a:endParaRPr>
          </a:p>
        </p:txBody>
      </p:sp>
      <p:sp>
        <p:nvSpPr>
          <p:cNvPr id="11" name="Slide Number Placeholder 4"/>
          <p:cNvSpPr>
            <a:spLocks noGrp="1"/>
          </p:cNvSpPr>
          <p:nvPr>
            <p:ph type="sldNum" sz="quarter" idx="12"/>
          </p:nvPr>
        </p:nvSpPr>
        <p:spPr/>
        <p:txBody>
          <a:bodyPr/>
          <a:lstStyle/>
          <a:p>
            <a:pPr defTabSz="685800"/>
            <a:fld id="{78085499-22F0-4E30-BA6A-ED84175C6FDF}" type="slidenum">
              <a:rPr lang="en-US"/>
              <a:pPr defTabSz="685800"/>
              <a:t>15</a:t>
            </a:fld>
            <a:endParaRPr lang="en-US" dirty="0"/>
          </a:p>
        </p:txBody>
      </p:sp>
      <p:sp>
        <p:nvSpPr>
          <p:cNvPr id="4" name="Oval 3">
            <a:extLst>
              <a:ext uri="{FF2B5EF4-FFF2-40B4-BE49-F238E27FC236}">
                <a16:creationId xmlns:a16="http://schemas.microsoft.com/office/drawing/2014/main" id="{E85EB04E-7C68-DB47-ACDC-625DC2A4FDE9}"/>
              </a:ext>
              <a:ext uri="{C183D7F6-B498-43B3-948B-1728B52AA6E4}">
                <adec:decorative xmlns:adec="http://schemas.microsoft.com/office/drawing/2017/decorative" val="1"/>
              </a:ext>
            </a:extLst>
          </p:cNvPr>
          <p:cNvSpPr/>
          <p:nvPr/>
        </p:nvSpPr>
        <p:spPr>
          <a:xfrm>
            <a:off x="429166" y="1428750"/>
            <a:ext cx="1704434" cy="1066800"/>
          </a:xfrm>
          <a:prstGeom prst="ellipse">
            <a:avLst/>
          </a:prstGeom>
          <a:solidFill>
            <a:srgbClr val="576F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latin typeface="Times New Roman" panose="02020603050405020304" pitchFamily="18" charset="0"/>
                <a:cs typeface="Times New Roman" panose="02020603050405020304" pitchFamily="18" charset="0"/>
              </a:rPr>
              <a:t>Assess</a:t>
            </a:r>
          </a:p>
        </p:txBody>
      </p:sp>
      <p:sp>
        <p:nvSpPr>
          <p:cNvPr id="5" name="Document 4">
            <a:extLst>
              <a:ext uri="{FF2B5EF4-FFF2-40B4-BE49-F238E27FC236}">
                <a16:creationId xmlns:a16="http://schemas.microsoft.com/office/drawing/2014/main" id="{AFA8D408-F258-0241-ABB3-2DF46E8DFDB7}"/>
              </a:ext>
              <a:ext uri="{C183D7F6-B498-43B3-948B-1728B52AA6E4}">
                <adec:decorative xmlns:adec="http://schemas.microsoft.com/office/drawing/2017/decorative" val="1"/>
              </a:ext>
            </a:extLst>
          </p:cNvPr>
          <p:cNvSpPr/>
          <p:nvPr/>
        </p:nvSpPr>
        <p:spPr>
          <a:xfrm>
            <a:off x="519383" y="2724149"/>
            <a:ext cx="1524000" cy="1143000"/>
          </a:xfrm>
          <a:prstGeom prst="flowChartDocument">
            <a:avLst/>
          </a:prstGeom>
          <a:solidFill>
            <a:srgbClr val="576F7F"/>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100" dirty="0">
                <a:solidFill>
                  <a:schemeClr val="bg1"/>
                </a:solidFill>
                <a:latin typeface="Times New Roman" panose="02020603050405020304" pitchFamily="18" charset="0"/>
                <a:cs typeface="Times New Roman" panose="02020603050405020304" pitchFamily="18" charset="0"/>
              </a:rPr>
              <a:t>Review state’s goals and vision to determine needs and requirements and set objectives</a:t>
            </a:r>
          </a:p>
        </p:txBody>
      </p:sp>
      <p:sp>
        <p:nvSpPr>
          <p:cNvPr id="13" name="Oval 12">
            <a:extLst>
              <a:ext uri="{FF2B5EF4-FFF2-40B4-BE49-F238E27FC236}">
                <a16:creationId xmlns:a16="http://schemas.microsoft.com/office/drawing/2014/main" id="{5CD041B8-172B-9C4F-98F5-B552CC1A772A}"/>
              </a:ext>
              <a:ext uri="{C183D7F6-B498-43B3-948B-1728B52AA6E4}">
                <adec:decorative xmlns:adec="http://schemas.microsoft.com/office/drawing/2017/decorative" val="1"/>
              </a:ext>
            </a:extLst>
          </p:cNvPr>
          <p:cNvSpPr/>
          <p:nvPr/>
        </p:nvSpPr>
        <p:spPr>
          <a:xfrm>
            <a:off x="2618834" y="1428750"/>
            <a:ext cx="1704434" cy="1066800"/>
          </a:xfrm>
          <a:prstGeom prst="ellipse">
            <a:avLst/>
          </a:prstGeom>
          <a:solidFill>
            <a:srgbClr val="0192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ysClr val="windowText" lastClr="000000"/>
                </a:solidFill>
                <a:latin typeface="Times New Roman" panose="02020603050405020304" pitchFamily="18" charset="0"/>
                <a:cs typeface="Times New Roman" panose="02020603050405020304" pitchFamily="18" charset="0"/>
              </a:rPr>
              <a:t>Design</a:t>
            </a:r>
          </a:p>
        </p:txBody>
      </p:sp>
      <p:sp>
        <p:nvSpPr>
          <p:cNvPr id="15" name="Document 14">
            <a:extLst>
              <a:ext uri="{FF2B5EF4-FFF2-40B4-BE49-F238E27FC236}">
                <a16:creationId xmlns:a16="http://schemas.microsoft.com/office/drawing/2014/main" id="{2A37AE1B-A432-2D42-B8B1-963915E225FF}"/>
              </a:ext>
              <a:ext uri="{C183D7F6-B498-43B3-948B-1728B52AA6E4}">
                <adec:decorative xmlns:adec="http://schemas.microsoft.com/office/drawing/2017/decorative" val="1"/>
              </a:ext>
            </a:extLst>
          </p:cNvPr>
          <p:cNvSpPr/>
          <p:nvPr/>
        </p:nvSpPr>
        <p:spPr>
          <a:xfrm>
            <a:off x="2709051" y="2724149"/>
            <a:ext cx="1524000" cy="1608247"/>
          </a:xfrm>
          <a:prstGeom prst="flowChartDocument">
            <a:avLst/>
          </a:prstGeom>
          <a:solidFill>
            <a:srgbClr val="0192FF"/>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100" dirty="0">
                <a:solidFill>
                  <a:sysClr val="windowText" lastClr="000000"/>
                </a:solidFill>
                <a:latin typeface="Times New Roman" panose="02020603050405020304" pitchFamily="18" charset="0"/>
                <a:cs typeface="Times New Roman" panose="02020603050405020304" pitchFamily="18" charset="0"/>
              </a:rPr>
              <a:t>Based on requirements, determine the best system model to meet state objectives (e.g., centralized vs. federated) and UIDs</a:t>
            </a:r>
          </a:p>
        </p:txBody>
      </p:sp>
      <p:sp>
        <p:nvSpPr>
          <p:cNvPr id="16" name="Oval 15">
            <a:extLst>
              <a:ext uri="{FF2B5EF4-FFF2-40B4-BE49-F238E27FC236}">
                <a16:creationId xmlns:a16="http://schemas.microsoft.com/office/drawing/2014/main" id="{FCC9D118-C5CB-4A48-AC65-BCA22F65DC4D}"/>
              </a:ext>
              <a:ext uri="{C183D7F6-B498-43B3-948B-1728B52AA6E4}">
                <adec:decorative xmlns:adec="http://schemas.microsoft.com/office/drawing/2017/decorative" val="1"/>
              </a:ext>
            </a:extLst>
          </p:cNvPr>
          <p:cNvSpPr/>
          <p:nvPr/>
        </p:nvSpPr>
        <p:spPr>
          <a:xfrm>
            <a:off x="4808797" y="1428750"/>
            <a:ext cx="1704434" cy="1066800"/>
          </a:xfrm>
          <a:prstGeom prst="ellipse">
            <a:avLst/>
          </a:prstGeom>
          <a:solidFill>
            <a:srgbClr val="0053B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latin typeface="Times New Roman" panose="02020603050405020304" pitchFamily="18" charset="0"/>
                <a:cs typeface="Times New Roman" panose="02020603050405020304" pitchFamily="18" charset="0"/>
              </a:rPr>
              <a:t>Develop</a:t>
            </a:r>
          </a:p>
        </p:txBody>
      </p:sp>
      <p:sp>
        <p:nvSpPr>
          <p:cNvPr id="17" name="Document 16">
            <a:extLst>
              <a:ext uri="{FF2B5EF4-FFF2-40B4-BE49-F238E27FC236}">
                <a16:creationId xmlns:a16="http://schemas.microsoft.com/office/drawing/2014/main" id="{5B6B028B-4CBA-2B40-A4A3-D1465BA5B0C9}"/>
              </a:ext>
              <a:ext uri="{C183D7F6-B498-43B3-948B-1728B52AA6E4}">
                <adec:decorative xmlns:adec="http://schemas.microsoft.com/office/drawing/2017/decorative" val="1"/>
              </a:ext>
            </a:extLst>
          </p:cNvPr>
          <p:cNvSpPr/>
          <p:nvPr/>
        </p:nvSpPr>
        <p:spPr>
          <a:xfrm>
            <a:off x="4898719" y="2724149"/>
            <a:ext cx="1524000" cy="1143000"/>
          </a:xfrm>
          <a:prstGeom prst="flowChartDocument">
            <a:avLst/>
          </a:prstGeom>
          <a:solidFill>
            <a:srgbClr val="0053B5"/>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100" dirty="0">
                <a:solidFill>
                  <a:schemeClr val="bg1"/>
                </a:solidFill>
                <a:latin typeface="Times New Roman" panose="02020603050405020304" pitchFamily="18" charset="0"/>
                <a:cs typeface="Times New Roman" panose="02020603050405020304" pitchFamily="18" charset="0"/>
              </a:rPr>
              <a:t>Develop system architecture and identify technology requirements</a:t>
            </a:r>
          </a:p>
        </p:txBody>
      </p:sp>
      <p:sp>
        <p:nvSpPr>
          <p:cNvPr id="18" name="Oval 17">
            <a:extLst>
              <a:ext uri="{FF2B5EF4-FFF2-40B4-BE49-F238E27FC236}">
                <a16:creationId xmlns:a16="http://schemas.microsoft.com/office/drawing/2014/main" id="{EF63FC5D-9F00-2B4C-8C65-3FA6ECBAA3AD}"/>
              </a:ext>
              <a:ext uri="{C183D7F6-B498-43B3-948B-1728B52AA6E4}">
                <adec:decorative xmlns:adec="http://schemas.microsoft.com/office/drawing/2017/decorative" val="1"/>
              </a:ext>
            </a:extLst>
          </p:cNvPr>
          <p:cNvSpPr/>
          <p:nvPr/>
        </p:nvSpPr>
        <p:spPr>
          <a:xfrm>
            <a:off x="6998760" y="1428750"/>
            <a:ext cx="1704434" cy="1066800"/>
          </a:xfrm>
          <a:prstGeom prst="ellipse">
            <a:avLst/>
          </a:prstGeom>
          <a:solidFill>
            <a:srgbClr val="04295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latin typeface="Times New Roman" panose="02020603050405020304" pitchFamily="18" charset="0"/>
                <a:cs typeface="Times New Roman" panose="02020603050405020304" pitchFamily="18" charset="0"/>
              </a:rPr>
              <a:t>Implement</a:t>
            </a:r>
          </a:p>
        </p:txBody>
      </p:sp>
      <p:sp>
        <p:nvSpPr>
          <p:cNvPr id="19" name="Document 18">
            <a:extLst>
              <a:ext uri="{FF2B5EF4-FFF2-40B4-BE49-F238E27FC236}">
                <a16:creationId xmlns:a16="http://schemas.microsoft.com/office/drawing/2014/main" id="{31842F2A-4EB0-0144-B77A-BE124D6EDB30}"/>
              </a:ext>
              <a:ext uri="{C183D7F6-B498-43B3-948B-1728B52AA6E4}">
                <adec:decorative xmlns:adec="http://schemas.microsoft.com/office/drawing/2017/decorative" val="1"/>
              </a:ext>
            </a:extLst>
          </p:cNvPr>
          <p:cNvSpPr/>
          <p:nvPr/>
        </p:nvSpPr>
        <p:spPr>
          <a:xfrm>
            <a:off x="7088387" y="2724149"/>
            <a:ext cx="1524000" cy="1143000"/>
          </a:xfrm>
          <a:prstGeom prst="flowChartDocument">
            <a:avLst/>
          </a:prstGeom>
          <a:solidFill>
            <a:srgbClr val="04295B"/>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100" dirty="0">
                <a:solidFill>
                  <a:schemeClr val="bg1"/>
                </a:solidFill>
                <a:latin typeface="Times New Roman" panose="02020603050405020304" pitchFamily="18" charset="0"/>
                <a:cs typeface="Times New Roman" panose="02020603050405020304" pitchFamily="18" charset="0"/>
              </a:rPr>
              <a:t>Implement system and deliver to stakeholders</a:t>
            </a:r>
          </a:p>
        </p:txBody>
      </p:sp>
      <p:cxnSp>
        <p:nvCxnSpPr>
          <p:cNvPr id="8" name="Straight Connector 7">
            <a:extLst>
              <a:ext uri="{FF2B5EF4-FFF2-40B4-BE49-F238E27FC236}">
                <a16:creationId xmlns:a16="http://schemas.microsoft.com/office/drawing/2014/main" id="{36D007F2-DA23-A142-9D4A-97D3B3D91578}"/>
              </a:ext>
              <a:ext uri="{C183D7F6-B498-43B3-948B-1728B52AA6E4}">
                <adec:decorative xmlns:adec="http://schemas.microsoft.com/office/drawing/2017/decorative" val="1"/>
              </a:ext>
            </a:extLst>
          </p:cNvPr>
          <p:cNvCxnSpPr>
            <a:stCxn id="4" idx="4"/>
            <a:endCxn id="5" idx="0"/>
          </p:cNvCxnSpPr>
          <p:nvPr/>
        </p:nvCxnSpPr>
        <p:spPr>
          <a:xfrm>
            <a:off x="1281383" y="2495550"/>
            <a:ext cx="0" cy="228599"/>
          </a:xfrm>
          <a:prstGeom prst="line">
            <a:avLst/>
          </a:prstGeom>
          <a:ln>
            <a:solidFill>
              <a:srgbClr val="576F7F"/>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4364E201-5E52-AF46-B98B-950BAF5E5C86}"/>
              </a:ext>
              <a:ext uri="{C183D7F6-B498-43B3-948B-1728B52AA6E4}">
                <adec:decorative xmlns:adec="http://schemas.microsoft.com/office/drawing/2017/decorative" val="1"/>
              </a:ext>
            </a:extLst>
          </p:cNvPr>
          <p:cNvCxnSpPr>
            <a:stCxn id="13" idx="4"/>
            <a:endCxn id="15" idx="0"/>
          </p:cNvCxnSpPr>
          <p:nvPr/>
        </p:nvCxnSpPr>
        <p:spPr>
          <a:xfrm>
            <a:off x="3471051" y="2495550"/>
            <a:ext cx="0" cy="228599"/>
          </a:xfrm>
          <a:prstGeom prst="line">
            <a:avLst/>
          </a:prstGeom>
          <a:ln>
            <a:solidFill>
              <a:srgbClr val="0192FF"/>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24488DC0-091F-BE49-8662-0827DFF60D11}"/>
              </a:ext>
              <a:ext uri="{C183D7F6-B498-43B3-948B-1728B52AA6E4}">
                <adec:decorative xmlns:adec="http://schemas.microsoft.com/office/drawing/2017/decorative" val="1"/>
              </a:ext>
            </a:extLst>
          </p:cNvPr>
          <p:cNvCxnSpPr>
            <a:stCxn id="16" idx="4"/>
            <a:endCxn id="17" idx="0"/>
          </p:cNvCxnSpPr>
          <p:nvPr/>
        </p:nvCxnSpPr>
        <p:spPr>
          <a:xfrm flipH="1">
            <a:off x="5660719" y="2495550"/>
            <a:ext cx="295" cy="228599"/>
          </a:xfrm>
          <a:prstGeom prst="line">
            <a:avLst/>
          </a:prstGeom>
          <a:ln>
            <a:solidFill>
              <a:srgbClr val="0053B5"/>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E01227FF-26C5-DF43-9FAC-2484F43C25DD}"/>
              </a:ext>
              <a:ext uri="{C183D7F6-B498-43B3-948B-1728B52AA6E4}">
                <adec:decorative xmlns:adec="http://schemas.microsoft.com/office/drawing/2017/decorative" val="1"/>
              </a:ext>
            </a:extLst>
          </p:cNvPr>
          <p:cNvCxnSpPr>
            <a:stCxn id="18" idx="4"/>
            <a:endCxn id="19" idx="0"/>
          </p:cNvCxnSpPr>
          <p:nvPr/>
        </p:nvCxnSpPr>
        <p:spPr>
          <a:xfrm flipH="1">
            <a:off x="7850387" y="2495550"/>
            <a:ext cx="590" cy="228599"/>
          </a:xfrm>
          <a:prstGeom prst="line">
            <a:avLst/>
          </a:prstGeom>
          <a:ln>
            <a:solidFill>
              <a:srgbClr val="04295B"/>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2478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 of the United States highlighting Utah and North Carolina"/>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225719" y="152993"/>
            <a:ext cx="3918280" cy="3027762"/>
          </a:xfrm>
          <a:prstGeom prst="rect">
            <a:avLst/>
          </a:prstGeom>
        </p:spPr>
      </p:pic>
      <p:sp>
        <p:nvSpPr>
          <p:cNvPr id="2" name="Title 1"/>
          <p:cNvSpPr>
            <a:spLocks noGrp="1"/>
          </p:cNvSpPr>
          <p:nvPr>
            <p:ph type="ctrTitle"/>
          </p:nvPr>
        </p:nvSpPr>
        <p:spPr/>
        <p:txBody>
          <a:bodyPr>
            <a:normAutofit/>
          </a:bodyPr>
          <a:lstStyle/>
          <a:p>
            <a:pPr lvl="0">
              <a:spcBef>
                <a:spcPts val="600"/>
              </a:spcBef>
            </a:pPr>
            <a:r>
              <a:rPr lang="en-US" dirty="0"/>
              <a:t>State Perspectives</a:t>
            </a:r>
          </a:p>
        </p:txBody>
      </p:sp>
      <p:sp>
        <p:nvSpPr>
          <p:cNvPr id="9" name="Text Placeholder 2">
            <a:extLst>
              <a:ext uri="{FF2B5EF4-FFF2-40B4-BE49-F238E27FC236}">
                <a16:creationId xmlns:a16="http://schemas.microsoft.com/office/drawing/2014/main" id="{40899D85-78F9-4AB2-89B4-0FF1468B8478}"/>
              </a:ext>
            </a:extLst>
          </p:cNvPr>
          <p:cNvSpPr>
            <a:spLocks noGrp="1"/>
          </p:cNvSpPr>
          <p:nvPr>
            <p:ph type="body" idx="4294967295"/>
          </p:nvPr>
        </p:nvSpPr>
        <p:spPr>
          <a:xfrm>
            <a:off x="850810" y="2686050"/>
            <a:ext cx="6845389" cy="990600"/>
          </a:xfrm>
        </p:spPr>
        <p:txBody>
          <a:bodyPr>
            <a:normAutofit/>
          </a:bodyPr>
          <a:lstStyle/>
          <a:p>
            <a:pPr indent="-457200">
              <a:lnSpc>
                <a:spcPct val="110000"/>
              </a:lnSpc>
            </a:pPr>
            <a:r>
              <a:rPr lang="en-US" sz="1600" b="1" dirty="0">
                <a:solidFill>
                  <a:srgbClr val="FFFFFF"/>
                </a:solidFill>
              </a:rPr>
              <a:t>Mike Jolley </a:t>
            </a:r>
            <a:r>
              <a:rPr lang="en-US" sz="1600" dirty="0">
                <a:solidFill>
                  <a:srgbClr val="FFFFFF"/>
                </a:solidFill>
              </a:rPr>
              <a:t>and </a:t>
            </a:r>
            <a:r>
              <a:rPr lang="en-US" sz="1600" b="1" dirty="0">
                <a:solidFill>
                  <a:srgbClr val="FFFFFF"/>
                </a:solidFill>
              </a:rPr>
              <a:t>Stephen </a:t>
            </a:r>
            <a:r>
              <a:rPr lang="en-US" sz="1600" b="1" dirty="0" err="1">
                <a:solidFill>
                  <a:srgbClr val="FFFFFF"/>
                </a:solidFill>
              </a:rPr>
              <a:t>Matherly</a:t>
            </a:r>
            <a:r>
              <a:rPr lang="en-US" sz="1600" b="1" dirty="0">
                <a:solidFill>
                  <a:srgbClr val="FFFFFF"/>
                </a:solidFill>
              </a:rPr>
              <a:t>, </a:t>
            </a:r>
            <a:r>
              <a:rPr lang="en-US" sz="1600" dirty="0">
                <a:solidFill>
                  <a:srgbClr val="FFFFFF"/>
                </a:solidFill>
              </a:rPr>
              <a:t>Utah Early Childhood </a:t>
            </a:r>
          </a:p>
          <a:p>
            <a:pPr indent="-457200">
              <a:lnSpc>
                <a:spcPct val="110000"/>
              </a:lnSpc>
            </a:pPr>
            <a:endParaRPr lang="en-US" sz="700" dirty="0">
              <a:solidFill>
                <a:srgbClr val="FFFFFF"/>
              </a:solidFill>
            </a:endParaRPr>
          </a:p>
          <a:p>
            <a:pPr indent="-457200">
              <a:lnSpc>
                <a:spcPct val="110000"/>
              </a:lnSpc>
            </a:pPr>
            <a:r>
              <a:rPr lang="en-US" sz="1600" b="1" dirty="0">
                <a:solidFill>
                  <a:srgbClr val="FFFFFF"/>
                </a:solidFill>
              </a:rPr>
              <a:t>Hayley Young </a:t>
            </a:r>
            <a:r>
              <a:rPr lang="en-US" sz="1600" dirty="0">
                <a:solidFill>
                  <a:srgbClr val="FFFFFF"/>
                </a:solidFill>
              </a:rPr>
              <a:t>and </a:t>
            </a:r>
            <a:r>
              <a:rPr lang="en-US" sz="1600" b="1" dirty="0">
                <a:solidFill>
                  <a:srgbClr val="FFFFFF"/>
                </a:solidFill>
              </a:rPr>
              <a:t>Tanya Morgan</a:t>
            </a:r>
            <a:r>
              <a:rPr lang="en-US" sz="1600" dirty="0">
                <a:solidFill>
                  <a:srgbClr val="FFFFFF"/>
                </a:solidFill>
              </a:rPr>
              <a:t>,</a:t>
            </a:r>
            <a:r>
              <a:rPr lang="en-US" sz="1600" b="1" dirty="0">
                <a:solidFill>
                  <a:srgbClr val="FFFFFF"/>
                </a:solidFill>
              </a:rPr>
              <a:t> </a:t>
            </a:r>
            <a:r>
              <a:rPr lang="en-US" sz="1600" dirty="0">
                <a:solidFill>
                  <a:srgbClr val="FFFFFF"/>
                </a:solidFill>
              </a:rPr>
              <a:t>North Carolina Department of Health and Human Services</a:t>
            </a:r>
          </a:p>
        </p:txBody>
      </p:sp>
      <p:sp>
        <p:nvSpPr>
          <p:cNvPr id="5" name="TextBox 4">
            <a:extLst>
              <a:ext uri="{FF2B5EF4-FFF2-40B4-BE49-F238E27FC236}">
                <a16:creationId xmlns:a16="http://schemas.microsoft.com/office/drawing/2014/main" id="{AD2E1781-AD29-423C-9908-79709CCA7252}"/>
              </a:ext>
            </a:extLst>
          </p:cNvPr>
          <p:cNvSpPr txBox="1"/>
          <p:nvPr/>
        </p:nvSpPr>
        <p:spPr>
          <a:xfrm>
            <a:off x="850810" y="3897353"/>
            <a:ext cx="7302590" cy="523220"/>
          </a:xfrm>
          <a:prstGeom prst="rect">
            <a:avLst/>
          </a:prstGeom>
          <a:noFill/>
        </p:spPr>
        <p:txBody>
          <a:bodyPr wrap="square" rtlCol="0">
            <a:spAutoFit/>
          </a:bodyPr>
          <a:lstStyle/>
          <a:p>
            <a:r>
              <a:rPr lang="en-US" sz="1400" i="1" dirty="0">
                <a:solidFill>
                  <a:schemeClr val="bg1"/>
                </a:solidFill>
                <a:latin typeface="Times New Roman" panose="02020603050405020304" pitchFamily="18" charset="0"/>
                <a:cs typeface="Times New Roman" panose="02020603050405020304" pitchFamily="18" charset="0"/>
              </a:rPr>
              <a:t>Please feel free to ask questions via the chat and we will answer them in between state presentations or at the end of the webinar</a:t>
            </a:r>
            <a:r>
              <a:rPr lang="en-US" sz="1400" dirty="0">
                <a:solidFill>
                  <a:schemeClr val="bg1"/>
                </a:solidFill>
                <a:latin typeface="Times New Roman" panose="02020603050405020304" pitchFamily="18" charset="0"/>
                <a:cs typeface="Times New Roman" panose="02020603050405020304" pitchFamily="18" charset="0"/>
              </a:rPr>
              <a:t>.</a:t>
            </a:r>
          </a:p>
        </p:txBody>
      </p:sp>
      <p:sp>
        <p:nvSpPr>
          <p:cNvPr id="4" name="Slide Number Placeholder 3">
            <a:extLst>
              <a:ext uri="{FF2B5EF4-FFF2-40B4-BE49-F238E27FC236}">
                <a16:creationId xmlns:a16="http://schemas.microsoft.com/office/drawing/2014/main" id="{2C2F87A3-2E50-ED4F-95C3-C7280053276F}"/>
              </a:ext>
            </a:extLst>
          </p:cNvPr>
          <p:cNvSpPr>
            <a:spLocks noGrp="1"/>
          </p:cNvSpPr>
          <p:nvPr>
            <p:ph type="sldNum" sz="quarter" idx="12"/>
          </p:nvPr>
        </p:nvSpPr>
        <p:spPr/>
        <p:txBody>
          <a:bodyPr/>
          <a:lstStyle/>
          <a:p>
            <a:fld id="{BA8CF1B3-96A0-D24B-B5C9-B5B93FF4523E}" type="slidenum">
              <a:rPr lang="uk-UA" smtClean="0"/>
              <a:pPr/>
              <a:t>16</a:t>
            </a:fld>
            <a:endParaRPr lang="uk-UA" dirty="0"/>
          </a:p>
        </p:txBody>
      </p:sp>
    </p:spTree>
    <p:extLst>
      <p:ext uri="{BB962C8B-B14F-4D97-AF65-F5344CB8AC3E}">
        <p14:creationId xmlns:p14="http://schemas.microsoft.com/office/powerpoint/2010/main" val="4237415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BDBE1-B636-AA4A-AFA9-D54318DC8397}"/>
              </a:ext>
            </a:extLst>
          </p:cNvPr>
          <p:cNvSpPr>
            <a:spLocks noGrp="1"/>
          </p:cNvSpPr>
          <p:nvPr>
            <p:ph type="ctrTitle"/>
          </p:nvPr>
        </p:nvSpPr>
        <p:spPr/>
        <p:txBody>
          <a:bodyPr/>
          <a:lstStyle/>
          <a:p>
            <a:r>
              <a:rPr lang="en-US" dirty="0"/>
              <a:t>Utah</a:t>
            </a:r>
          </a:p>
        </p:txBody>
      </p:sp>
      <p:sp>
        <p:nvSpPr>
          <p:cNvPr id="3" name="Slide Number Placeholder 2">
            <a:extLst>
              <a:ext uri="{FF2B5EF4-FFF2-40B4-BE49-F238E27FC236}">
                <a16:creationId xmlns:a16="http://schemas.microsoft.com/office/drawing/2014/main" id="{83963E7D-B24F-694E-9FF0-B666A593CD00}"/>
              </a:ext>
            </a:extLst>
          </p:cNvPr>
          <p:cNvSpPr>
            <a:spLocks noGrp="1"/>
          </p:cNvSpPr>
          <p:nvPr>
            <p:ph type="sldNum" sz="quarter" idx="12"/>
          </p:nvPr>
        </p:nvSpPr>
        <p:spPr/>
        <p:txBody>
          <a:bodyPr/>
          <a:lstStyle/>
          <a:p>
            <a:fld id="{BA8CF1B3-96A0-D24B-B5C9-B5B93FF4523E}" type="slidenum">
              <a:rPr lang="uk-UA" smtClean="0"/>
              <a:pPr/>
              <a:t>17</a:t>
            </a:fld>
            <a:endParaRPr lang="uk-UA" dirty="0"/>
          </a:p>
        </p:txBody>
      </p:sp>
    </p:spTree>
    <p:extLst>
      <p:ext uri="{BB962C8B-B14F-4D97-AF65-F5344CB8AC3E}">
        <p14:creationId xmlns:p14="http://schemas.microsoft.com/office/powerpoint/2010/main" val="2346683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64616-E16B-A342-B510-3A898DA9936B}"/>
              </a:ext>
            </a:extLst>
          </p:cNvPr>
          <p:cNvSpPr>
            <a:spLocks noGrp="1"/>
          </p:cNvSpPr>
          <p:nvPr>
            <p:ph type="ctrTitle"/>
          </p:nvPr>
        </p:nvSpPr>
        <p:spPr/>
        <p:txBody>
          <a:bodyPr/>
          <a:lstStyle/>
          <a:p>
            <a:r>
              <a:rPr lang="en-US" dirty="0"/>
              <a:t>Basic Considerations</a:t>
            </a:r>
          </a:p>
        </p:txBody>
      </p:sp>
      <p:sp>
        <p:nvSpPr>
          <p:cNvPr id="11" name="Slide Number Placeholder 4"/>
          <p:cNvSpPr>
            <a:spLocks noGrp="1"/>
          </p:cNvSpPr>
          <p:nvPr>
            <p:ph type="sldNum" sz="quarter" idx="12"/>
          </p:nvPr>
        </p:nvSpPr>
        <p:spPr/>
        <p:txBody>
          <a:bodyPr/>
          <a:lstStyle/>
          <a:p>
            <a:pPr defTabSz="685800"/>
            <a:fld id="{78085499-22F0-4E30-BA6A-ED84175C6FDF}" type="slidenum">
              <a:rPr lang="en-US"/>
              <a:pPr defTabSz="685800"/>
              <a:t>18</a:t>
            </a:fld>
            <a:endParaRPr lang="en-US" dirty="0"/>
          </a:p>
        </p:txBody>
      </p:sp>
      <p:sp>
        <p:nvSpPr>
          <p:cNvPr id="3" name="Text Placeholder 2">
            <a:extLst>
              <a:ext uri="{FF2B5EF4-FFF2-40B4-BE49-F238E27FC236}">
                <a16:creationId xmlns:a16="http://schemas.microsoft.com/office/drawing/2014/main" id="{20C851C3-BF8F-534F-8B7E-8B863300D4CA}"/>
              </a:ext>
            </a:extLst>
          </p:cNvPr>
          <p:cNvSpPr>
            <a:spLocks noGrp="1"/>
          </p:cNvSpPr>
          <p:nvPr>
            <p:ph type="body" sz="quarter" idx="14"/>
          </p:nvPr>
        </p:nvSpPr>
        <p:spPr/>
        <p:txBody>
          <a:bodyPr/>
          <a:lstStyle/>
          <a:p>
            <a:r>
              <a:rPr lang="en-US" dirty="0"/>
              <a:t>Important to consider long-term goals and objectives</a:t>
            </a:r>
          </a:p>
          <a:p>
            <a:r>
              <a:rPr lang="en-US" dirty="0"/>
              <a:t>Inventory of systems and data</a:t>
            </a:r>
          </a:p>
          <a:p>
            <a:r>
              <a:rPr lang="en-US" dirty="0"/>
              <a:t>UID (Unique Identifier) and/or data matching</a:t>
            </a:r>
          </a:p>
          <a:p>
            <a:r>
              <a:rPr lang="en-US" dirty="0"/>
              <a:t>Decide on model Federated, Centralized, Hybrid or Other</a:t>
            </a:r>
          </a:p>
          <a:p>
            <a:r>
              <a:rPr lang="en-US" dirty="0"/>
              <a:t>Stakeholder user engagement is key</a:t>
            </a:r>
          </a:p>
          <a:p>
            <a:r>
              <a:rPr lang="en-US" dirty="0"/>
              <a:t>Documentation must be ongoing (live document)</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12724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13B97-DF84-164E-ACDA-478E0F47BA7A}"/>
              </a:ext>
            </a:extLst>
          </p:cNvPr>
          <p:cNvSpPr>
            <a:spLocks noGrp="1"/>
          </p:cNvSpPr>
          <p:nvPr>
            <p:ph type="ctrTitle"/>
          </p:nvPr>
        </p:nvSpPr>
        <p:spPr/>
        <p:txBody>
          <a:bodyPr/>
          <a:lstStyle/>
          <a:p>
            <a:r>
              <a:rPr lang="en-US" dirty="0"/>
              <a:t>Long-Term Goals and Objectives</a:t>
            </a:r>
          </a:p>
        </p:txBody>
      </p:sp>
      <p:sp>
        <p:nvSpPr>
          <p:cNvPr id="11" name="Slide Number Placeholder 4"/>
          <p:cNvSpPr>
            <a:spLocks noGrp="1"/>
          </p:cNvSpPr>
          <p:nvPr>
            <p:ph type="sldNum" sz="quarter" idx="12"/>
          </p:nvPr>
        </p:nvSpPr>
        <p:spPr/>
        <p:txBody>
          <a:bodyPr/>
          <a:lstStyle/>
          <a:p>
            <a:pPr defTabSz="685800"/>
            <a:fld id="{78085499-22F0-4E30-BA6A-ED84175C6FDF}" type="slidenum">
              <a:rPr lang="en-US"/>
              <a:pPr defTabSz="685800"/>
              <a:t>19</a:t>
            </a:fld>
            <a:endParaRPr lang="en-US" dirty="0"/>
          </a:p>
        </p:txBody>
      </p:sp>
      <p:sp>
        <p:nvSpPr>
          <p:cNvPr id="3" name="Text Placeholder 2">
            <a:extLst>
              <a:ext uri="{FF2B5EF4-FFF2-40B4-BE49-F238E27FC236}">
                <a16:creationId xmlns:a16="http://schemas.microsoft.com/office/drawing/2014/main" id="{17F71FEB-F0E9-8249-A26C-BC218C8C358D}"/>
              </a:ext>
            </a:extLst>
          </p:cNvPr>
          <p:cNvSpPr>
            <a:spLocks noGrp="1"/>
          </p:cNvSpPr>
          <p:nvPr>
            <p:ph type="body" sz="quarter" idx="14"/>
          </p:nvPr>
        </p:nvSpPr>
        <p:spPr/>
        <p:txBody>
          <a:bodyPr>
            <a:normAutofit/>
          </a:bodyPr>
          <a:lstStyle/>
          <a:p>
            <a:r>
              <a:rPr lang="en-US" dirty="0"/>
              <a:t>Ensure confidentiality of protected data</a:t>
            </a:r>
          </a:p>
          <a:p>
            <a:r>
              <a:rPr lang="en-US" dirty="0"/>
              <a:t>Minimize impact on programs</a:t>
            </a:r>
          </a:p>
          <a:p>
            <a:r>
              <a:rPr lang="en-US" dirty="0"/>
              <a:t>Use cases drive what program data is needed in ECIDS</a:t>
            </a:r>
          </a:p>
          <a:p>
            <a:r>
              <a:rPr lang="en-US" dirty="0"/>
              <a:t>Report filters/design flexibility that meet stakeholder overall goals and objectives</a:t>
            </a:r>
          </a:p>
          <a:p>
            <a:r>
              <a:rPr lang="en-US" dirty="0"/>
              <a:t>Designed for extensibility, maintainability, scalability in incremental steps</a:t>
            </a:r>
          </a:p>
          <a:p>
            <a:r>
              <a:rPr lang="en-US" dirty="0"/>
              <a:t>Minimize development and ongoing operational costs</a:t>
            </a:r>
          </a:p>
          <a:p>
            <a:r>
              <a:rPr lang="en-US" dirty="0"/>
              <a:t>Utilize an iterative development lifecycle process</a:t>
            </a:r>
          </a:p>
          <a:p>
            <a:r>
              <a:rPr lang="en-US" dirty="0"/>
              <a:t>Maximize opportunities for stakeholder/user engagement</a:t>
            </a:r>
          </a:p>
        </p:txBody>
      </p:sp>
    </p:spTree>
    <p:extLst>
      <p:ext uri="{BB962C8B-B14F-4D97-AF65-F5344CB8AC3E}">
        <p14:creationId xmlns:p14="http://schemas.microsoft.com/office/powerpoint/2010/main" val="132546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808736" y="955819"/>
            <a:ext cx="7685087" cy="1143000"/>
          </a:xfrm>
        </p:spPr>
        <p:txBody>
          <a:bodyPr>
            <a:normAutofit/>
          </a:bodyPr>
          <a:lstStyle/>
          <a:p>
            <a:pPr>
              <a:spcBef>
                <a:spcPts val="1200"/>
              </a:spcBef>
              <a:spcAft>
                <a:spcPts val="1200"/>
              </a:spcAft>
            </a:pPr>
            <a:r>
              <a:rPr lang="en-US" dirty="0"/>
              <a:t>Planning for ECIDS Development: </a:t>
            </a:r>
            <a:br>
              <a:rPr lang="en-US" dirty="0"/>
            </a:br>
            <a:r>
              <a:rPr lang="en-US" dirty="0"/>
              <a:t>System Design Considerations</a:t>
            </a:r>
            <a:endParaRPr lang="en-US" sz="1800" dirty="0"/>
          </a:p>
        </p:txBody>
      </p:sp>
      <p:sp>
        <p:nvSpPr>
          <p:cNvPr id="11" name="TextBox 10"/>
          <p:cNvSpPr txBox="1"/>
          <p:nvPr/>
        </p:nvSpPr>
        <p:spPr>
          <a:xfrm>
            <a:off x="762000" y="2054014"/>
            <a:ext cx="3733800" cy="369332"/>
          </a:xfrm>
          <a:prstGeom prst="rect">
            <a:avLst/>
          </a:prstGeom>
          <a:noFill/>
        </p:spPr>
        <p:txBody>
          <a:bodyPr wrap="square" rtlCol="0">
            <a:spAutoFit/>
          </a:bodyPr>
          <a:lstStyle/>
          <a:p>
            <a:r>
              <a:rPr lang="en-US" dirty="0">
                <a:solidFill>
                  <a:schemeClr val="bg1"/>
                </a:solidFill>
                <a:latin typeface="Times New Roman"/>
                <a:cs typeface="Times New Roman"/>
              </a:rPr>
              <a:t>August 26, 2021</a:t>
            </a:r>
          </a:p>
        </p:txBody>
      </p:sp>
      <p:pic>
        <p:nvPicPr>
          <p:cNvPr id="29" name="Picture 28" descr="Mike Jolley headshot">
            <a:extLst>
              <a:ext uri="{FF2B5EF4-FFF2-40B4-BE49-F238E27FC236}">
                <a16:creationId xmlns:a16="http://schemas.microsoft.com/office/drawing/2014/main" id="{08D55DFB-E0BF-4971-BA2B-D3C7DE70C314}"/>
              </a:ext>
            </a:extLst>
          </p:cNvPr>
          <p:cNvPicPr>
            <a:picLocks/>
          </p:cNvPicPr>
          <p:nvPr/>
        </p:nvPicPr>
        <p:blipFill rotWithShape="1">
          <a:blip r:embed="rId3" cstate="print">
            <a:extLst>
              <a:ext uri="{28A0092B-C50C-407E-A947-70E740481C1C}">
                <a14:useLocalDpi xmlns:a14="http://schemas.microsoft.com/office/drawing/2010/main" val="0"/>
              </a:ext>
            </a:extLst>
          </a:blip>
          <a:srcRect l="11987" t="18901" r="6458" b="-456"/>
          <a:stretch/>
        </p:blipFill>
        <p:spPr>
          <a:xfrm>
            <a:off x="840059" y="3028950"/>
            <a:ext cx="682081" cy="682081"/>
          </a:xfrm>
          <a:prstGeom prst="ellipse">
            <a:avLst/>
          </a:prstGeom>
          <a:ln w="44450">
            <a:solidFill>
              <a:schemeClr val="bg1"/>
            </a:solidFill>
          </a:ln>
        </p:spPr>
      </p:pic>
      <p:sp>
        <p:nvSpPr>
          <p:cNvPr id="4" name="Text Placeholder 3"/>
          <p:cNvSpPr>
            <a:spLocks noGrp="1"/>
          </p:cNvSpPr>
          <p:nvPr>
            <p:ph type="body" sz="quarter" idx="14"/>
          </p:nvPr>
        </p:nvSpPr>
        <p:spPr>
          <a:xfrm>
            <a:off x="850593" y="3790950"/>
            <a:ext cx="1092851" cy="1113356"/>
          </a:xfrm>
        </p:spPr>
        <p:txBody>
          <a:bodyPr/>
          <a:lstStyle/>
          <a:p>
            <a:r>
              <a:rPr lang="en-US" dirty="0"/>
              <a:t>Mike Jolley</a:t>
            </a:r>
          </a:p>
          <a:p>
            <a:r>
              <a:rPr lang="en-US" dirty="0"/>
              <a:t>Utah Early Childhood</a:t>
            </a:r>
          </a:p>
        </p:txBody>
      </p:sp>
      <p:pic>
        <p:nvPicPr>
          <p:cNvPr id="25" name="Picture 24" descr="Stephen Matherly headshot">
            <a:extLst>
              <a:ext uri="{FF2B5EF4-FFF2-40B4-BE49-F238E27FC236}">
                <a16:creationId xmlns:a16="http://schemas.microsoft.com/office/drawing/2014/main" id="{08D55DFB-E0BF-4971-BA2B-D3C7DE70C314}"/>
              </a:ext>
            </a:extLst>
          </p:cNvPr>
          <p:cNvPicPr>
            <a:picLocks/>
          </p:cNvPicPr>
          <p:nvPr/>
        </p:nvPicPr>
        <p:blipFill rotWithShape="1">
          <a:blip r:embed="rId4" cstate="print">
            <a:extLst>
              <a:ext uri="{28A0092B-C50C-407E-A947-70E740481C1C}">
                <a14:useLocalDpi xmlns:a14="http://schemas.microsoft.com/office/drawing/2010/main" val="0"/>
              </a:ext>
            </a:extLst>
          </a:blip>
          <a:srcRect l="12852" t="17829" r="20102" b="32012"/>
          <a:stretch/>
        </p:blipFill>
        <p:spPr>
          <a:xfrm>
            <a:off x="2081445" y="3036539"/>
            <a:ext cx="682081" cy="682081"/>
          </a:xfrm>
          <a:prstGeom prst="ellipse">
            <a:avLst/>
          </a:prstGeom>
          <a:ln w="44450">
            <a:solidFill>
              <a:schemeClr val="bg1"/>
            </a:solidFill>
          </a:ln>
        </p:spPr>
      </p:pic>
      <p:sp>
        <p:nvSpPr>
          <p:cNvPr id="5" name="Text Placeholder 4"/>
          <p:cNvSpPr>
            <a:spLocks noGrp="1"/>
          </p:cNvSpPr>
          <p:nvPr>
            <p:ph type="body" sz="quarter" idx="15"/>
          </p:nvPr>
        </p:nvSpPr>
        <p:spPr>
          <a:xfrm>
            <a:off x="2081445" y="3794760"/>
            <a:ext cx="1092851" cy="1113356"/>
          </a:xfrm>
        </p:spPr>
        <p:txBody>
          <a:bodyPr/>
          <a:lstStyle/>
          <a:p>
            <a:r>
              <a:rPr lang="en-US" dirty="0"/>
              <a:t>Stephen Matherly</a:t>
            </a:r>
          </a:p>
          <a:p>
            <a:r>
              <a:rPr lang="en-US" dirty="0"/>
              <a:t>Utah Early Childhood</a:t>
            </a:r>
          </a:p>
        </p:txBody>
      </p:sp>
      <p:pic>
        <p:nvPicPr>
          <p:cNvPr id="17" name="Picture 16" descr="Hayley Young headshot">
            <a:extLst>
              <a:ext uri="{FF2B5EF4-FFF2-40B4-BE49-F238E27FC236}">
                <a16:creationId xmlns:a16="http://schemas.microsoft.com/office/drawing/2014/main" id="{8AFCDF1E-BC2B-F04E-B8E0-1304782C41B5}"/>
              </a:ext>
            </a:extLst>
          </p:cNvPr>
          <p:cNvPicPr>
            <a:picLocks/>
          </p:cNvPicPr>
          <p:nvPr/>
        </p:nvPicPr>
        <p:blipFill rotWithShape="1">
          <a:blip r:embed="rId5">
            <a:extLst>
              <a:ext uri="{28A0092B-C50C-407E-A947-70E740481C1C}">
                <a14:useLocalDpi xmlns:a14="http://schemas.microsoft.com/office/drawing/2010/main" val="0"/>
              </a:ext>
            </a:extLst>
          </a:blip>
          <a:srcRect l="8974" t="9477" r="13248" b="2197"/>
          <a:stretch/>
        </p:blipFill>
        <p:spPr>
          <a:xfrm>
            <a:off x="3322730" y="3036539"/>
            <a:ext cx="682081" cy="682081"/>
          </a:xfrm>
          <a:prstGeom prst="ellipse">
            <a:avLst/>
          </a:prstGeom>
          <a:ln w="44450">
            <a:solidFill>
              <a:schemeClr val="bg1"/>
            </a:solidFill>
          </a:ln>
        </p:spPr>
      </p:pic>
      <p:sp>
        <p:nvSpPr>
          <p:cNvPr id="14" name="Text Placeholder 3">
            <a:extLst>
              <a:ext uri="{FF2B5EF4-FFF2-40B4-BE49-F238E27FC236}">
                <a16:creationId xmlns:a16="http://schemas.microsoft.com/office/drawing/2014/main" id="{73AF3401-2B83-45A5-A797-E4A9E6BD3B13}"/>
              </a:ext>
            </a:extLst>
          </p:cNvPr>
          <p:cNvSpPr txBox="1">
            <a:spLocks/>
          </p:cNvSpPr>
          <p:nvPr/>
        </p:nvSpPr>
        <p:spPr>
          <a:xfrm>
            <a:off x="3326596" y="3790950"/>
            <a:ext cx="1092851" cy="1113356"/>
          </a:xfrm>
          <a:prstGeom prst="rect">
            <a:avLst/>
          </a:prstGeom>
        </p:spPr>
        <p:txBody>
          <a:bodyPr vert="horz" lIns="0" tIns="0" rIns="0" bIns="0" rtlCol="0">
            <a:normAutofit/>
          </a:bodyPr>
          <a:lstStyle>
            <a:lvl1pPr marL="0" indent="0" algn="l" defTabSz="511948" rtl="0" eaLnBrk="1" latinLnBrk="0" hangingPunct="1">
              <a:lnSpc>
                <a:spcPct val="100000"/>
              </a:lnSpc>
              <a:spcBef>
                <a:spcPts val="0"/>
              </a:spcBef>
              <a:buFontTx/>
              <a:buNone/>
              <a:tabLst/>
              <a:defRPr lang="tr-TR" sz="1000" b="0" i="0" kern="1200">
                <a:solidFill>
                  <a:schemeClr val="bg1"/>
                </a:solidFill>
                <a:latin typeface="Times New Roman" panose="02020603050405020304" pitchFamily="18" charset="0"/>
                <a:ea typeface="+mn-ea"/>
                <a:cs typeface="Times New Roman" panose="02020603050405020304" pitchFamily="18" charset="0"/>
              </a:defRPr>
            </a:lvl1pPr>
            <a:lvl2pPr marL="831916" indent="-382184" algn="l" defTabSz="511948" rtl="0" eaLnBrk="1" latinLnBrk="0" hangingPunct="1">
              <a:lnSpc>
                <a:spcPct val="100000"/>
              </a:lnSpc>
              <a:spcBef>
                <a:spcPts val="0"/>
              </a:spcBef>
              <a:buFont typeface="Arial"/>
              <a:buChar char="–"/>
              <a:tabLst/>
              <a:defRPr lang="tr-TR" sz="1100" b="0" i="0" kern="1200">
                <a:solidFill>
                  <a:srgbClr val="576F7F"/>
                </a:solidFill>
                <a:latin typeface="Times New Roman" panose="02020603050405020304" pitchFamily="18" charset="0"/>
                <a:ea typeface="+mn-ea"/>
                <a:cs typeface="Times New Roman" panose="02020603050405020304" pitchFamily="18" charset="0"/>
              </a:defRPr>
            </a:lvl2pPr>
            <a:lvl3pPr marL="1023717" indent="0" algn="l" defTabSz="511948" rtl="0" eaLnBrk="1" latinLnBrk="0" hangingPunct="1">
              <a:lnSpc>
                <a:spcPct val="100000"/>
              </a:lnSpc>
              <a:spcBef>
                <a:spcPts val="0"/>
              </a:spcBef>
              <a:buFont typeface="Arial"/>
              <a:buNone/>
              <a:tabLst/>
              <a:defRPr lang="tr-TR" sz="1200" b="0" i="0" kern="1200">
                <a:solidFill>
                  <a:srgbClr val="000000"/>
                </a:solidFill>
                <a:latin typeface="Times New Roman" panose="02020603050405020304" pitchFamily="18" charset="0"/>
                <a:ea typeface="+mn-ea"/>
                <a:cs typeface="Times New Roman" panose="02020603050405020304" pitchFamily="18" charset="0"/>
              </a:defRPr>
            </a:lvl3pPr>
            <a:lvl4pPr marL="1791820" indent="-255974" algn="l" defTabSz="511948" rtl="0" eaLnBrk="1" latinLnBrk="0" hangingPunct="1">
              <a:spcBef>
                <a:spcPct val="20000"/>
              </a:spcBef>
              <a:buFont typeface="Arial"/>
              <a:buChar char="–"/>
              <a:defRPr sz="2200" kern="1200">
                <a:solidFill>
                  <a:schemeClr val="tx1"/>
                </a:solidFill>
                <a:latin typeface="Times New Roman" panose="02020603050405020304" pitchFamily="18" charset="0"/>
                <a:ea typeface="+mn-ea"/>
                <a:cs typeface="Times New Roman" panose="02020603050405020304" pitchFamily="18" charset="0"/>
              </a:defRPr>
            </a:lvl4pPr>
            <a:lvl5pPr marL="2303768" indent="-255974" algn="l" defTabSz="511948" rtl="0" eaLnBrk="1" latinLnBrk="0" hangingPunct="1">
              <a:spcBef>
                <a:spcPct val="20000"/>
              </a:spcBef>
              <a:buFont typeface="Arial"/>
              <a:buChar char="»"/>
              <a:defRPr sz="2200" kern="1200">
                <a:solidFill>
                  <a:schemeClr val="tx1"/>
                </a:solidFill>
                <a:latin typeface="Times New Roman" panose="02020603050405020304" pitchFamily="18" charset="0"/>
                <a:ea typeface="+mn-ea"/>
                <a:cs typeface="Times New Roman" panose="02020603050405020304" pitchFamily="18" charset="0"/>
              </a:defRPr>
            </a:lvl5pPr>
            <a:lvl6pPr marL="2815717" indent="-255974" algn="l" defTabSz="511948" rtl="0" eaLnBrk="1" latinLnBrk="0" hangingPunct="1">
              <a:spcBef>
                <a:spcPct val="20000"/>
              </a:spcBef>
              <a:buFont typeface="Arial"/>
              <a:buChar char="•"/>
              <a:defRPr sz="2200" kern="1200">
                <a:solidFill>
                  <a:schemeClr val="tx1"/>
                </a:solidFill>
                <a:latin typeface="+mn-lt"/>
                <a:ea typeface="+mn-ea"/>
                <a:cs typeface="+mn-cs"/>
              </a:defRPr>
            </a:lvl6pPr>
            <a:lvl7pPr marL="3327665" indent="-255974" algn="l" defTabSz="511948" rtl="0" eaLnBrk="1" latinLnBrk="0" hangingPunct="1">
              <a:spcBef>
                <a:spcPct val="20000"/>
              </a:spcBef>
              <a:buFont typeface="Arial"/>
              <a:buChar char="•"/>
              <a:defRPr sz="2200" kern="1200">
                <a:solidFill>
                  <a:schemeClr val="tx1"/>
                </a:solidFill>
                <a:latin typeface="+mn-lt"/>
                <a:ea typeface="+mn-ea"/>
                <a:cs typeface="+mn-cs"/>
              </a:defRPr>
            </a:lvl7pPr>
            <a:lvl8pPr marL="3839613" indent="-255974" algn="l" defTabSz="511948" rtl="0" eaLnBrk="1" latinLnBrk="0" hangingPunct="1">
              <a:spcBef>
                <a:spcPct val="20000"/>
              </a:spcBef>
              <a:buFont typeface="Arial"/>
              <a:buChar char="•"/>
              <a:defRPr sz="2200" kern="1200">
                <a:solidFill>
                  <a:schemeClr val="tx1"/>
                </a:solidFill>
                <a:latin typeface="+mn-lt"/>
                <a:ea typeface="+mn-ea"/>
                <a:cs typeface="+mn-cs"/>
              </a:defRPr>
            </a:lvl8pPr>
            <a:lvl9pPr marL="4351562" indent="-255974" algn="l" defTabSz="511948" rtl="0" eaLnBrk="1" latinLnBrk="0" hangingPunct="1">
              <a:spcBef>
                <a:spcPct val="20000"/>
              </a:spcBef>
              <a:buFont typeface="Arial"/>
              <a:buChar char="•"/>
              <a:defRPr sz="2200" kern="1200">
                <a:solidFill>
                  <a:schemeClr val="tx1"/>
                </a:solidFill>
                <a:latin typeface="+mn-lt"/>
                <a:ea typeface="+mn-ea"/>
                <a:cs typeface="+mn-cs"/>
              </a:defRPr>
            </a:lvl9pPr>
          </a:lstStyle>
          <a:p>
            <a:r>
              <a:rPr lang="en-US" dirty="0"/>
              <a:t>Hayley Young</a:t>
            </a:r>
          </a:p>
          <a:p>
            <a:r>
              <a:rPr lang="en-US" dirty="0"/>
              <a:t>North Carolina Department of Health and Human Services</a:t>
            </a:r>
          </a:p>
        </p:txBody>
      </p:sp>
      <p:pic>
        <p:nvPicPr>
          <p:cNvPr id="18" name="Picture 17" descr="Tanya Morgan headshot">
            <a:extLst>
              <a:ext uri="{FF2B5EF4-FFF2-40B4-BE49-F238E27FC236}">
                <a16:creationId xmlns:a16="http://schemas.microsoft.com/office/drawing/2014/main" id="{3C1A31BA-B110-6C44-8BEB-363F426E38BA}"/>
              </a:ext>
            </a:extLst>
          </p:cNvPr>
          <p:cNvPicPr>
            <a:picLocks/>
          </p:cNvPicPr>
          <p:nvPr/>
        </p:nvPicPr>
        <p:blipFill rotWithShape="1">
          <a:blip r:embed="rId6" cstate="print">
            <a:extLst>
              <a:ext uri="{28A0092B-C50C-407E-A947-70E740481C1C}">
                <a14:useLocalDpi xmlns:a14="http://schemas.microsoft.com/office/drawing/2010/main" val="0"/>
              </a:ext>
            </a:extLst>
          </a:blip>
          <a:srcRect l="10698" t="7375" r="4681" b="23130"/>
          <a:stretch/>
        </p:blipFill>
        <p:spPr>
          <a:xfrm>
            <a:off x="4564015" y="3036538"/>
            <a:ext cx="682081" cy="682081"/>
          </a:xfrm>
          <a:prstGeom prst="ellipse">
            <a:avLst/>
          </a:prstGeom>
          <a:ln w="44450">
            <a:solidFill>
              <a:schemeClr val="bg1"/>
            </a:solidFill>
          </a:ln>
        </p:spPr>
      </p:pic>
      <p:sp>
        <p:nvSpPr>
          <p:cNvPr id="28" name="Text Placeholder 3"/>
          <p:cNvSpPr txBox="1">
            <a:spLocks/>
          </p:cNvSpPr>
          <p:nvPr/>
        </p:nvSpPr>
        <p:spPr>
          <a:xfrm>
            <a:off x="4571747" y="3790950"/>
            <a:ext cx="1092851" cy="1113356"/>
          </a:xfrm>
          <a:prstGeom prst="rect">
            <a:avLst/>
          </a:prstGeom>
        </p:spPr>
        <p:txBody>
          <a:bodyPr vert="horz" lIns="0" tIns="0" rIns="0" bIns="0" rtlCol="0">
            <a:normAutofit/>
          </a:bodyPr>
          <a:lstStyle>
            <a:lvl1pPr marL="0" indent="0" algn="l" defTabSz="511948" rtl="0" eaLnBrk="1" latinLnBrk="0" hangingPunct="1">
              <a:lnSpc>
                <a:spcPct val="100000"/>
              </a:lnSpc>
              <a:spcBef>
                <a:spcPts val="0"/>
              </a:spcBef>
              <a:buFontTx/>
              <a:buNone/>
              <a:tabLst/>
              <a:defRPr lang="tr-TR" sz="1000" b="0" i="0" kern="1200">
                <a:solidFill>
                  <a:schemeClr val="bg1"/>
                </a:solidFill>
                <a:latin typeface="Times New Roman" panose="02020603050405020304" pitchFamily="18" charset="0"/>
                <a:ea typeface="+mn-ea"/>
                <a:cs typeface="Times New Roman" panose="02020603050405020304" pitchFamily="18" charset="0"/>
              </a:defRPr>
            </a:lvl1pPr>
            <a:lvl2pPr marL="831916" indent="-382184" algn="l" defTabSz="511948" rtl="0" eaLnBrk="1" latinLnBrk="0" hangingPunct="1">
              <a:lnSpc>
                <a:spcPct val="100000"/>
              </a:lnSpc>
              <a:spcBef>
                <a:spcPts val="0"/>
              </a:spcBef>
              <a:buFont typeface="Arial"/>
              <a:buChar char="–"/>
              <a:tabLst/>
              <a:defRPr lang="tr-TR" sz="1100" b="0" i="0" kern="1200">
                <a:solidFill>
                  <a:srgbClr val="576F7F"/>
                </a:solidFill>
                <a:latin typeface="Times New Roman" panose="02020603050405020304" pitchFamily="18" charset="0"/>
                <a:ea typeface="+mn-ea"/>
                <a:cs typeface="Times New Roman" panose="02020603050405020304" pitchFamily="18" charset="0"/>
              </a:defRPr>
            </a:lvl2pPr>
            <a:lvl3pPr marL="1023717" indent="0" algn="l" defTabSz="511948" rtl="0" eaLnBrk="1" latinLnBrk="0" hangingPunct="1">
              <a:lnSpc>
                <a:spcPct val="100000"/>
              </a:lnSpc>
              <a:spcBef>
                <a:spcPts val="0"/>
              </a:spcBef>
              <a:buFont typeface="Arial"/>
              <a:buNone/>
              <a:tabLst/>
              <a:defRPr lang="tr-TR" sz="1200" b="0" i="0" kern="1200">
                <a:solidFill>
                  <a:srgbClr val="000000"/>
                </a:solidFill>
                <a:latin typeface="Times New Roman" panose="02020603050405020304" pitchFamily="18" charset="0"/>
                <a:ea typeface="+mn-ea"/>
                <a:cs typeface="Times New Roman" panose="02020603050405020304" pitchFamily="18" charset="0"/>
              </a:defRPr>
            </a:lvl3pPr>
            <a:lvl4pPr marL="1791820" indent="-255974" algn="l" defTabSz="511948" rtl="0" eaLnBrk="1" latinLnBrk="0" hangingPunct="1">
              <a:spcBef>
                <a:spcPct val="20000"/>
              </a:spcBef>
              <a:buFont typeface="Arial"/>
              <a:buChar char="–"/>
              <a:defRPr sz="2200" kern="1200">
                <a:solidFill>
                  <a:schemeClr val="tx1"/>
                </a:solidFill>
                <a:latin typeface="Times New Roman" panose="02020603050405020304" pitchFamily="18" charset="0"/>
                <a:ea typeface="+mn-ea"/>
                <a:cs typeface="Times New Roman" panose="02020603050405020304" pitchFamily="18" charset="0"/>
              </a:defRPr>
            </a:lvl4pPr>
            <a:lvl5pPr marL="2303768" indent="-255974" algn="l" defTabSz="511948" rtl="0" eaLnBrk="1" latinLnBrk="0" hangingPunct="1">
              <a:spcBef>
                <a:spcPct val="20000"/>
              </a:spcBef>
              <a:buFont typeface="Arial"/>
              <a:buChar char="»"/>
              <a:defRPr sz="2200" kern="1200">
                <a:solidFill>
                  <a:schemeClr val="tx1"/>
                </a:solidFill>
                <a:latin typeface="Times New Roman" panose="02020603050405020304" pitchFamily="18" charset="0"/>
                <a:ea typeface="+mn-ea"/>
                <a:cs typeface="Times New Roman" panose="02020603050405020304" pitchFamily="18" charset="0"/>
              </a:defRPr>
            </a:lvl5pPr>
            <a:lvl6pPr marL="2815717" indent="-255974" algn="l" defTabSz="511948" rtl="0" eaLnBrk="1" latinLnBrk="0" hangingPunct="1">
              <a:spcBef>
                <a:spcPct val="20000"/>
              </a:spcBef>
              <a:buFont typeface="Arial"/>
              <a:buChar char="•"/>
              <a:defRPr sz="2200" kern="1200">
                <a:solidFill>
                  <a:schemeClr val="tx1"/>
                </a:solidFill>
                <a:latin typeface="+mn-lt"/>
                <a:ea typeface="+mn-ea"/>
                <a:cs typeface="+mn-cs"/>
              </a:defRPr>
            </a:lvl6pPr>
            <a:lvl7pPr marL="3327665" indent="-255974" algn="l" defTabSz="511948" rtl="0" eaLnBrk="1" latinLnBrk="0" hangingPunct="1">
              <a:spcBef>
                <a:spcPct val="20000"/>
              </a:spcBef>
              <a:buFont typeface="Arial"/>
              <a:buChar char="•"/>
              <a:defRPr sz="2200" kern="1200">
                <a:solidFill>
                  <a:schemeClr val="tx1"/>
                </a:solidFill>
                <a:latin typeface="+mn-lt"/>
                <a:ea typeface="+mn-ea"/>
                <a:cs typeface="+mn-cs"/>
              </a:defRPr>
            </a:lvl7pPr>
            <a:lvl8pPr marL="3839613" indent="-255974" algn="l" defTabSz="511948" rtl="0" eaLnBrk="1" latinLnBrk="0" hangingPunct="1">
              <a:spcBef>
                <a:spcPct val="20000"/>
              </a:spcBef>
              <a:buFont typeface="Arial"/>
              <a:buChar char="•"/>
              <a:defRPr sz="2200" kern="1200">
                <a:solidFill>
                  <a:schemeClr val="tx1"/>
                </a:solidFill>
                <a:latin typeface="+mn-lt"/>
                <a:ea typeface="+mn-ea"/>
                <a:cs typeface="+mn-cs"/>
              </a:defRPr>
            </a:lvl8pPr>
            <a:lvl9pPr marL="4351562" indent="-255974" algn="l" defTabSz="511948" rtl="0" eaLnBrk="1" latinLnBrk="0" hangingPunct="1">
              <a:spcBef>
                <a:spcPct val="20000"/>
              </a:spcBef>
              <a:buFont typeface="Arial"/>
              <a:buChar char="•"/>
              <a:defRPr sz="2200" kern="1200">
                <a:solidFill>
                  <a:schemeClr val="tx1"/>
                </a:solidFill>
                <a:latin typeface="+mn-lt"/>
                <a:ea typeface="+mn-ea"/>
                <a:cs typeface="+mn-cs"/>
              </a:defRPr>
            </a:lvl9pPr>
          </a:lstStyle>
          <a:p>
            <a:r>
              <a:rPr lang="en-US" dirty="0"/>
              <a:t>Tanya Morgan</a:t>
            </a:r>
          </a:p>
          <a:p>
            <a:r>
              <a:rPr lang="en-US" dirty="0"/>
              <a:t>North Carolina Department of Health and Human Services</a:t>
            </a:r>
          </a:p>
        </p:txBody>
      </p:sp>
      <p:pic>
        <p:nvPicPr>
          <p:cNvPr id="16" name="Picture 15" descr="Amy Nicholas headshot">
            <a:extLst>
              <a:ext uri="{FF2B5EF4-FFF2-40B4-BE49-F238E27FC236}">
                <a16:creationId xmlns:a16="http://schemas.microsoft.com/office/drawing/2014/main" id="{0261C798-5E24-40EB-BAC7-40648DC2C7E7}"/>
              </a:ext>
            </a:extLst>
          </p:cNvPr>
          <p:cNvPicPr>
            <a:picLocks/>
          </p:cNvPicPr>
          <p:nvPr/>
        </p:nvPicPr>
        <p:blipFill>
          <a:blip r:embed="rId7" cstate="print">
            <a:extLst>
              <a:ext uri="{28A0092B-C50C-407E-A947-70E740481C1C}">
                <a14:useLocalDpi xmlns:a14="http://schemas.microsoft.com/office/drawing/2010/main" val="0"/>
              </a:ext>
            </a:extLst>
          </a:blip>
          <a:srcRect t="5167" b="5167"/>
          <a:stretch/>
        </p:blipFill>
        <p:spPr>
          <a:xfrm>
            <a:off x="5805300" y="3036538"/>
            <a:ext cx="682081" cy="682081"/>
          </a:xfrm>
          <a:prstGeom prst="ellipse">
            <a:avLst/>
          </a:prstGeom>
          <a:ln w="44450">
            <a:solidFill>
              <a:schemeClr val="bg1"/>
            </a:solidFill>
          </a:ln>
        </p:spPr>
      </p:pic>
      <p:sp>
        <p:nvSpPr>
          <p:cNvPr id="15" name="Text Placeholder 3">
            <a:extLst>
              <a:ext uri="{FF2B5EF4-FFF2-40B4-BE49-F238E27FC236}">
                <a16:creationId xmlns:a16="http://schemas.microsoft.com/office/drawing/2014/main" id="{28BEEABA-939D-4A9D-BEDC-B77399AB0032}"/>
              </a:ext>
            </a:extLst>
          </p:cNvPr>
          <p:cNvSpPr txBox="1">
            <a:spLocks/>
          </p:cNvSpPr>
          <p:nvPr/>
        </p:nvSpPr>
        <p:spPr>
          <a:xfrm>
            <a:off x="5802599" y="3794760"/>
            <a:ext cx="1092851" cy="1113356"/>
          </a:xfrm>
          <a:prstGeom prst="rect">
            <a:avLst/>
          </a:prstGeom>
        </p:spPr>
        <p:txBody>
          <a:bodyPr vert="horz" lIns="0" tIns="0" rIns="0" bIns="0" rtlCol="0">
            <a:normAutofit/>
          </a:bodyPr>
          <a:lstStyle>
            <a:lvl1pPr marL="0" indent="0" algn="l" defTabSz="511948" rtl="0" eaLnBrk="1" latinLnBrk="0" hangingPunct="1">
              <a:lnSpc>
                <a:spcPct val="100000"/>
              </a:lnSpc>
              <a:spcBef>
                <a:spcPts val="0"/>
              </a:spcBef>
              <a:buFontTx/>
              <a:buNone/>
              <a:tabLst/>
              <a:defRPr lang="tr-TR" sz="1000" b="0" i="0" kern="1200">
                <a:solidFill>
                  <a:schemeClr val="bg1"/>
                </a:solidFill>
                <a:latin typeface="Times New Roman" panose="02020603050405020304" pitchFamily="18" charset="0"/>
                <a:ea typeface="+mn-ea"/>
                <a:cs typeface="Times New Roman" panose="02020603050405020304" pitchFamily="18" charset="0"/>
              </a:defRPr>
            </a:lvl1pPr>
            <a:lvl2pPr marL="831916" indent="-382184" algn="l" defTabSz="511948" rtl="0" eaLnBrk="1" latinLnBrk="0" hangingPunct="1">
              <a:lnSpc>
                <a:spcPct val="100000"/>
              </a:lnSpc>
              <a:spcBef>
                <a:spcPts val="0"/>
              </a:spcBef>
              <a:buFont typeface="Arial"/>
              <a:buChar char="–"/>
              <a:tabLst/>
              <a:defRPr lang="tr-TR" sz="1100" b="0" i="0" kern="1200">
                <a:solidFill>
                  <a:srgbClr val="576F7F"/>
                </a:solidFill>
                <a:latin typeface="Times New Roman" panose="02020603050405020304" pitchFamily="18" charset="0"/>
                <a:ea typeface="+mn-ea"/>
                <a:cs typeface="Times New Roman" panose="02020603050405020304" pitchFamily="18" charset="0"/>
              </a:defRPr>
            </a:lvl2pPr>
            <a:lvl3pPr marL="1023717" indent="0" algn="l" defTabSz="511948" rtl="0" eaLnBrk="1" latinLnBrk="0" hangingPunct="1">
              <a:lnSpc>
                <a:spcPct val="100000"/>
              </a:lnSpc>
              <a:spcBef>
                <a:spcPts val="0"/>
              </a:spcBef>
              <a:buFont typeface="Arial"/>
              <a:buNone/>
              <a:tabLst/>
              <a:defRPr lang="tr-TR" sz="1200" b="0" i="0" kern="1200">
                <a:solidFill>
                  <a:srgbClr val="000000"/>
                </a:solidFill>
                <a:latin typeface="Times New Roman" panose="02020603050405020304" pitchFamily="18" charset="0"/>
                <a:ea typeface="+mn-ea"/>
                <a:cs typeface="Times New Roman" panose="02020603050405020304" pitchFamily="18" charset="0"/>
              </a:defRPr>
            </a:lvl3pPr>
            <a:lvl4pPr marL="1791820" indent="-255974" algn="l" defTabSz="511948" rtl="0" eaLnBrk="1" latinLnBrk="0" hangingPunct="1">
              <a:spcBef>
                <a:spcPct val="20000"/>
              </a:spcBef>
              <a:buFont typeface="Arial"/>
              <a:buChar char="–"/>
              <a:defRPr sz="2200" kern="1200">
                <a:solidFill>
                  <a:schemeClr val="tx1"/>
                </a:solidFill>
                <a:latin typeface="Times New Roman" panose="02020603050405020304" pitchFamily="18" charset="0"/>
                <a:ea typeface="+mn-ea"/>
                <a:cs typeface="Times New Roman" panose="02020603050405020304" pitchFamily="18" charset="0"/>
              </a:defRPr>
            </a:lvl4pPr>
            <a:lvl5pPr marL="2303768" indent="-255974" algn="l" defTabSz="511948" rtl="0" eaLnBrk="1" latinLnBrk="0" hangingPunct="1">
              <a:spcBef>
                <a:spcPct val="20000"/>
              </a:spcBef>
              <a:buFont typeface="Arial"/>
              <a:buChar char="»"/>
              <a:defRPr sz="2200" kern="1200">
                <a:solidFill>
                  <a:schemeClr val="tx1"/>
                </a:solidFill>
                <a:latin typeface="Times New Roman" panose="02020603050405020304" pitchFamily="18" charset="0"/>
                <a:ea typeface="+mn-ea"/>
                <a:cs typeface="Times New Roman" panose="02020603050405020304" pitchFamily="18" charset="0"/>
              </a:defRPr>
            </a:lvl5pPr>
            <a:lvl6pPr marL="2815717" indent="-255974" algn="l" defTabSz="511948" rtl="0" eaLnBrk="1" latinLnBrk="0" hangingPunct="1">
              <a:spcBef>
                <a:spcPct val="20000"/>
              </a:spcBef>
              <a:buFont typeface="Arial"/>
              <a:buChar char="•"/>
              <a:defRPr sz="2200" kern="1200">
                <a:solidFill>
                  <a:schemeClr val="tx1"/>
                </a:solidFill>
                <a:latin typeface="+mn-lt"/>
                <a:ea typeface="+mn-ea"/>
                <a:cs typeface="+mn-cs"/>
              </a:defRPr>
            </a:lvl6pPr>
            <a:lvl7pPr marL="3327665" indent="-255974" algn="l" defTabSz="511948" rtl="0" eaLnBrk="1" latinLnBrk="0" hangingPunct="1">
              <a:spcBef>
                <a:spcPct val="20000"/>
              </a:spcBef>
              <a:buFont typeface="Arial"/>
              <a:buChar char="•"/>
              <a:defRPr sz="2200" kern="1200">
                <a:solidFill>
                  <a:schemeClr val="tx1"/>
                </a:solidFill>
                <a:latin typeface="+mn-lt"/>
                <a:ea typeface="+mn-ea"/>
                <a:cs typeface="+mn-cs"/>
              </a:defRPr>
            </a:lvl7pPr>
            <a:lvl8pPr marL="3839613" indent="-255974" algn="l" defTabSz="511948" rtl="0" eaLnBrk="1" latinLnBrk="0" hangingPunct="1">
              <a:spcBef>
                <a:spcPct val="20000"/>
              </a:spcBef>
              <a:buFont typeface="Arial"/>
              <a:buChar char="•"/>
              <a:defRPr sz="2200" kern="1200">
                <a:solidFill>
                  <a:schemeClr val="tx1"/>
                </a:solidFill>
                <a:latin typeface="+mn-lt"/>
                <a:ea typeface="+mn-ea"/>
                <a:cs typeface="+mn-cs"/>
              </a:defRPr>
            </a:lvl8pPr>
            <a:lvl9pPr marL="4351562" indent="-255974" algn="l" defTabSz="511948" rtl="0" eaLnBrk="1" latinLnBrk="0" hangingPunct="1">
              <a:spcBef>
                <a:spcPct val="20000"/>
              </a:spcBef>
              <a:buFont typeface="Arial"/>
              <a:buChar char="•"/>
              <a:defRPr sz="2200" kern="1200">
                <a:solidFill>
                  <a:schemeClr val="tx1"/>
                </a:solidFill>
                <a:latin typeface="+mn-lt"/>
                <a:ea typeface="+mn-ea"/>
                <a:cs typeface="+mn-cs"/>
              </a:defRPr>
            </a:lvl9pPr>
          </a:lstStyle>
          <a:p>
            <a:r>
              <a:rPr lang="en-US" dirty="0"/>
              <a:t>Amy Nicholas</a:t>
            </a:r>
          </a:p>
          <a:p>
            <a:r>
              <a:rPr lang="en-US" dirty="0"/>
              <a:t>SLDS State Support Team</a:t>
            </a:r>
          </a:p>
        </p:txBody>
      </p:sp>
      <p:pic>
        <p:nvPicPr>
          <p:cNvPr id="13" name="Picture 12" descr="Jeff Seller headshot">
            <a:extLst>
              <a:ext uri="{FF2B5EF4-FFF2-40B4-BE49-F238E27FC236}">
                <a16:creationId xmlns:a16="http://schemas.microsoft.com/office/drawing/2014/main" id="{40873181-876C-4172-84CD-02774A12227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 t="3933" r="2461" b="15168"/>
          <a:stretch/>
        </p:blipFill>
        <p:spPr>
          <a:xfrm>
            <a:off x="7046585" y="3036538"/>
            <a:ext cx="685800" cy="685800"/>
          </a:xfrm>
          <a:prstGeom prst="ellipse">
            <a:avLst/>
          </a:prstGeom>
          <a:ln w="44450">
            <a:solidFill>
              <a:schemeClr val="bg1"/>
            </a:solidFill>
          </a:ln>
        </p:spPr>
      </p:pic>
      <p:sp>
        <p:nvSpPr>
          <p:cNvPr id="34" name="Text Placeholder 3"/>
          <p:cNvSpPr txBox="1">
            <a:spLocks/>
          </p:cNvSpPr>
          <p:nvPr/>
        </p:nvSpPr>
        <p:spPr>
          <a:xfrm>
            <a:off x="7046585" y="3790950"/>
            <a:ext cx="1284217" cy="1113356"/>
          </a:xfrm>
          <a:prstGeom prst="rect">
            <a:avLst/>
          </a:prstGeom>
        </p:spPr>
        <p:txBody>
          <a:bodyPr vert="horz" lIns="0" tIns="0" rIns="0" bIns="0" rtlCol="0">
            <a:normAutofit/>
          </a:bodyPr>
          <a:lstStyle>
            <a:lvl1pPr marL="0" indent="0" algn="l" defTabSz="511948" rtl="0" eaLnBrk="1" latinLnBrk="0" hangingPunct="1">
              <a:lnSpc>
                <a:spcPct val="100000"/>
              </a:lnSpc>
              <a:spcBef>
                <a:spcPts val="0"/>
              </a:spcBef>
              <a:buFontTx/>
              <a:buNone/>
              <a:tabLst/>
              <a:defRPr lang="tr-TR" sz="1000" b="0" i="0" kern="1200">
                <a:solidFill>
                  <a:schemeClr val="bg1"/>
                </a:solidFill>
                <a:latin typeface="Times New Roman" panose="02020603050405020304" pitchFamily="18" charset="0"/>
                <a:ea typeface="+mn-ea"/>
                <a:cs typeface="Times New Roman" panose="02020603050405020304" pitchFamily="18" charset="0"/>
              </a:defRPr>
            </a:lvl1pPr>
            <a:lvl2pPr marL="831916" indent="-382184" algn="l" defTabSz="511948" rtl="0" eaLnBrk="1" latinLnBrk="0" hangingPunct="1">
              <a:lnSpc>
                <a:spcPct val="100000"/>
              </a:lnSpc>
              <a:spcBef>
                <a:spcPts val="0"/>
              </a:spcBef>
              <a:buFont typeface="Arial"/>
              <a:buChar char="–"/>
              <a:tabLst/>
              <a:defRPr lang="tr-TR" sz="1100" b="0" i="0" kern="1200">
                <a:solidFill>
                  <a:srgbClr val="576F7F"/>
                </a:solidFill>
                <a:latin typeface="Times New Roman" panose="02020603050405020304" pitchFamily="18" charset="0"/>
                <a:ea typeface="+mn-ea"/>
                <a:cs typeface="Times New Roman" panose="02020603050405020304" pitchFamily="18" charset="0"/>
              </a:defRPr>
            </a:lvl2pPr>
            <a:lvl3pPr marL="1023717" indent="0" algn="l" defTabSz="511948" rtl="0" eaLnBrk="1" latinLnBrk="0" hangingPunct="1">
              <a:lnSpc>
                <a:spcPct val="100000"/>
              </a:lnSpc>
              <a:spcBef>
                <a:spcPts val="0"/>
              </a:spcBef>
              <a:buFont typeface="Arial"/>
              <a:buNone/>
              <a:tabLst/>
              <a:defRPr lang="tr-TR" sz="1200" b="0" i="0" kern="1200">
                <a:solidFill>
                  <a:srgbClr val="000000"/>
                </a:solidFill>
                <a:latin typeface="Times New Roman" panose="02020603050405020304" pitchFamily="18" charset="0"/>
                <a:ea typeface="+mn-ea"/>
                <a:cs typeface="Times New Roman" panose="02020603050405020304" pitchFamily="18" charset="0"/>
              </a:defRPr>
            </a:lvl3pPr>
            <a:lvl4pPr marL="1791820" indent="-255974" algn="l" defTabSz="511948" rtl="0" eaLnBrk="1" latinLnBrk="0" hangingPunct="1">
              <a:spcBef>
                <a:spcPct val="20000"/>
              </a:spcBef>
              <a:buFont typeface="Arial"/>
              <a:buChar char="–"/>
              <a:defRPr sz="2200" kern="1200">
                <a:solidFill>
                  <a:schemeClr val="tx1"/>
                </a:solidFill>
                <a:latin typeface="Times New Roman" panose="02020603050405020304" pitchFamily="18" charset="0"/>
                <a:ea typeface="+mn-ea"/>
                <a:cs typeface="Times New Roman" panose="02020603050405020304" pitchFamily="18" charset="0"/>
              </a:defRPr>
            </a:lvl4pPr>
            <a:lvl5pPr marL="2303768" indent="-255974" algn="l" defTabSz="511948" rtl="0" eaLnBrk="1" latinLnBrk="0" hangingPunct="1">
              <a:spcBef>
                <a:spcPct val="20000"/>
              </a:spcBef>
              <a:buFont typeface="Arial"/>
              <a:buChar char="»"/>
              <a:defRPr sz="2200" kern="1200">
                <a:solidFill>
                  <a:schemeClr val="tx1"/>
                </a:solidFill>
                <a:latin typeface="Times New Roman" panose="02020603050405020304" pitchFamily="18" charset="0"/>
                <a:ea typeface="+mn-ea"/>
                <a:cs typeface="Times New Roman" panose="02020603050405020304" pitchFamily="18" charset="0"/>
              </a:defRPr>
            </a:lvl5pPr>
            <a:lvl6pPr marL="2815717" indent="-255974" algn="l" defTabSz="511948" rtl="0" eaLnBrk="1" latinLnBrk="0" hangingPunct="1">
              <a:spcBef>
                <a:spcPct val="20000"/>
              </a:spcBef>
              <a:buFont typeface="Arial"/>
              <a:buChar char="•"/>
              <a:defRPr sz="2200" kern="1200">
                <a:solidFill>
                  <a:schemeClr val="tx1"/>
                </a:solidFill>
                <a:latin typeface="+mn-lt"/>
                <a:ea typeface="+mn-ea"/>
                <a:cs typeface="+mn-cs"/>
              </a:defRPr>
            </a:lvl6pPr>
            <a:lvl7pPr marL="3327665" indent="-255974" algn="l" defTabSz="511948" rtl="0" eaLnBrk="1" latinLnBrk="0" hangingPunct="1">
              <a:spcBef>
                <a:spcPct val="20000"/>
              </a:spcBef>
              <a:buFont typeface="Arial"/>
              <a:buChar char="•"/>
              <a:defRPr sz="2200" kern="1200">
                <a:solidFill>
                  <a:schemeClr val="tx1"/>
                </a:solidFill>
                <a:latin typeface="+mn-lt"/>
                <a:ea typeface="+mn-ea"/>
                <a:cs typeface="+mn-cs"/>
              </a:defRPr>
            </a:lvl7pPr>
            <a:lvl8pPr marL="3839613" indent="-255974" algn="l" defTabSz="511948" rtl="0" eaLnBrk="1" latinLnBrk="0" hangingPunct="1">
              <a:spcBef>
                <a:spcPct val="20000"/>
              </a:spcBef>
              <a:buFont typeface="Arial"/>
              <a:buChar char="•"/>
              <a:defRPr sz="2200" kern="1200">
                <a:solidFill>
                  <a:schemeClr val="tx1"/>
                </a:solidFill>
                <a:latin typeface="+mn-lt"/>
                <a:ea typeface="+mn-ea"/>
                <a:cs typeface="+mn-cs"/>
              </a:defRPr>
            </a:lvl8pPr>
            <a:lvl9pPr marL="4351562" indent="-255974" algn="l" defTabSz="511948" rtl="0" eaLnBrk="1" latinLnBrk="0" hangingPunct="1">
              <a:spcBef>
                <a:spcPct val="20000"/>
              </a:spcBef>
              <a:buFont typeface="Arial"/>
              <a:buChar char="•"/>
              <a:defRPr sz="2200" kern="1200">
                <a:solidFill>
                  <a:schemeClr val="tx1"/>
                </a:solidFill>
                <a:latin typeface="+mn-lt"/>
                <a:ea typeface="+mn-ea"/>
                <a:cs typeface="+mn-cs"/>
              </a:defRPr>
            </a:lvl9pPr>
          </a:lstStyle>
          <a:p>
            <a:r>
              <a:rPr lang="en-US" dirty="0"/>
              <a:t>Jeff Sellers</a:t>
            </a:r>
          </a:p>
          <a:p>
            <a:r>
              <a:rPr lang="en-US" dirty="0"/>
              <a:t>SLDS State Support Team</a:t>
            </a:r>
          </a:p>
        </p:txBody>
      </p:sp>
      <p:sp>
        <p:nvSpPr>
          <p:cNvPr id="2" name="Slide Number Placeholder 1">
            <a:extLst>
              <a:ext uri="{FF2B5EF4-FFF2-40B4-BE49-F238E27FC236}">
                <a16:creationId xmlns:a16="http://schemas.microsoft.com/office/drawing/2014/main" id="{E7161702-9F4F-324E-AFA1-719E8FFE859E}"/>
              </a:ext>
            </a:extLst>
          </p:cNvPr>
          <p:cNvSpPr>
            <a:spLocks noGrp="1"/>
          </p:cNvSpPr>
          <p:nvPr>
            <p:ph type="sldNum" sz="quarter" idx="12"/>
          </p:nvPr>
        </p:nvSpPr>
        <p:spPr/>
        <p:txBody>
          <a:bodyPr/>
          <a:lstStyle/>
          <a:p>
            <a:fld id="{BA8CF1B3-96A0-D24B-B5C9-B5B93FF4523E}" type="slidenum">
              <a:rPr lang="uk-UA" smtClean="0"/>
              <a:pPr/>
              <a:t>2</a:t>
            </a:fld>
            <a:endParaRPr lang="uk-UA" dirty="0"/>
          </a:p>
        </p:txBody>
      </p:sp>
    </p:spTree>
    <p:extLst>
      <p:ext uri="{BB962C8B-B14F-4D97-AF65-F5344CB8AC3E}">
        <p14:creationId xmlns:p14="http://schemas.microsoft.com/office/powerpoint/2010/main" val="7026488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E6C56-3A3A-EF48-A78C-B0BFBAECE4B5}"/>
              </a:ext>
            </a:extLst>
          </p:cNvPr>
          <p:cNvSpPr>
            <a:spLocks noGrp="1"/>
          </p:cNvSpPr>
          <p:nvPr>
            <p:ph type="ctrTitle"/>
          </p:nvPr>
        </p:nvSpPr>
        <p:spPr/>
        <p:txBody>
          <a:bodyPr/>
          <a:lstStyle/>
          <a:p>
            <a:r>
              <a:rPr lang="en-US" dirty="0"/>
              <a:t>ECIDS Infrastructure Model</a:t>
            </a:r>
          </a:p>
        </p:txBody>
      </p:sp>
      <p:sp>
        <p:nvSpPr>
          <p:cNvPr id="11" name="Slide Number Placeholder 4"/>
          <p:cNvSpPr>
            <a:spLocks noGrp="1"/>
          </p:cNvSpPr>
          <p:nvPr>
            <p:ph type="sldNum" sz="quarter" idx="12"/>
          </p:nvPr>
        </p:nvSpPr>
        <p:spPr/>
        <p:txBody>
          <a:bodyPr/>
          <a:lstStyle/>
          <a:p>
            <a:pPr defTabSz="685800"/>
            <a:fld id="{78085499-22F0-4E30-BA6A-ED84175C6FDF}" type="slidenum">
              <a:rPr lang="en-US"/>
              <a:pPr defTabSz="685800"/>
              <a:t>20</a:t>
            </a:fld>
            <a:endParaRPr lang="en-US" dirty="0"/>
          </a:p>
        </p:txBody>
      </p:sp>
      <p:sp>
        <p:nvSpPr>
          <p:cNvPr id="3" name="Text Placeholder 2">
            <a:extLst>
              <a:ext uri="{FF2B5EF4-FFF2-40B4-BE49-F238E27FC236}">
                <a16:creationId xmlns:a16="http://schemas.microsoft.com/office/drawing/2014/main" id="{AEAB24EB-4AB8-5341-ADED-564BED77FE0E}"/>
              </a:ext>
            </a:extLst>
          </p:cNvPr>
          <p:cNvSpPr>
            <a:spLocks noGrp="1"/>
          </p:cNvSpPr>
          <p:nvPr>
            <p:ph type="body" sz="quarter" idx="14"/>
          </p:nvPr>
        </p:nvSpPr>
        <p:spPr/>
        <p:txBody>
          <a:bodyPr>
            <a:normAutofit/>
          </a:bodyPr>
          <a:lstStyle/>
          <a:p>
            <a:r>
              <a:rPr lang="en-US" dirty="0"/>
              <a:t>A Combination Model, not purely Hybrid, Federated or Centralized</a:t>
            </a:r>
          </a:p>
          <a:p>
            <a:r>
              <a:rPr lang="en-US" dirty="0"/>
              <a:t>Various types of connectivity (extracts, API, direct database) and program system capabilities</a:t>
            </a:r>
          </a:p>
          <a:p>
            <a:r>
              <a:rPr lang="en-US" dirty="0"/>
              <a:t>Utilize a different system (DOHMPI) for ETL and identity matching functionality:</a:t>
            </a:r>
          </a:p>
          <a:p>
            <a:pPr lvl="1">
              <a:buFont typeface="Arial" panose="020B0604020202020204" pitchFamily="34" charset="0"/>
              <a:buChar char="•"/>
            </a:pPr>
            <a:r>
              <a:rPr lang="en-US" sz="2000" dirty="0"/>
              <a:t>Program data is federated</a:t>
            </a:r>
          </a:p>
          <a:p>
            <a:pPr lvl="1">
              <a:buFont typeface="Arial" panose="020B0604020202020204" pitchFamily="34" charset="0"/>
              <a:buChar char="•"/>
            </a:pPr>
            <a:r>
              <a:rPr lang="en-US" sz="2000" dirty="0"/>
              <a:t>Demographic data is centralized</a:t>
            </a:r>
          </a:p>
          <a:p>
            <a:pPr lvl="1">
              <a:buFont typeface="Arial" panose="020B0604020202020204" pitchFamily="34" charset="0"/>
              <a:buChar char="•"/>
            </a:pPr>
            <a:r>
              <a:rPr lang="en-US" sz="2000" dirty="0"/>
              <a:t>Utilize identity data matching</a:t>
            </a:r>
            <a:endParaRPr lang="en-US" sz="1200" dirty="0"/>
          </a:p>
          <a:p>
            <a:r>
              <a:rPr lang="en-US" dirty="0"/>
              <a:t>Contains de-identified data from programs (centralized)</a:t>
            </a:r>
          </a:p>
        </p:txBody>
      </p:sp>
    </p:spTree>
    <p:extLst>
      <p:ext uri="{BB962C8B-B14F-4D97-AF65-F5344CB8AC3E}">
        <p14:creationId xmlns:p14="http://schemas.microsoft.com/office/powerpoint/2010/main" val="123965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0C749E-295D-1D40-9616-260DF2F519BA}"/>
              </a:ext>
            </a:extLst>
          </p:cNvPr>
          <p:cNvSpPr>
            <a:spLocks noGrp="1"/>
          </p:cNvSpPr>
          <p:nvPr>
            <p:ph type="ctrTitle"/>
          </p:nvPr>
        </p:nvSpPr>
        <p:spPr/>
        <p:txBody>
          <a:bodyPr/>
          <a:lstStyle/>
          <a:p>
            <a:r>
              <a:rPr lang="en-US" dirty="0"/>
              <a:t>Underlying Systems and Methodology</a:t>
            </a:r>
          </a:p>
        </p:txBody>
      </p:sp>
      <p:sp>
        <p:nvSpPr>
          <p:cNvPr id="39" name="TextBox 38"/>
          <p:cNvSpPr txBox="1"/>
          <p:nvPr/>
        </p:nvSpPr>
        <p:spPr>
          <a:xfrm>
            <a:off x="3581400" y="2657490"/>
            <a:ext cx="1035640" cy="415498"/>
          </a:xfrm>
          <a:prstGeom prst="rect">
            <a:avLst/>
          </a:prstGeom>
          <a:noFill/>
        </p:spPr>
        <p:txBody>
          <a:bodyPr wrap="square" rtlCol="0">
            <a:spAutoFit/>
          </a:bodyPr>
          <a:lstStyle/>
          <a:p>
            <a:pPr algn="ctr" defTabSz="685800"/>
            <a:r>
              <a:rPr lang="en-US" sz="2100" dirty="0">
                <a:solidFill>
                  <a:schemeClr val="bg1"/>
                </a:solidFill>
                <a:latin typeface="Times New Roman" panose="02020603050405020304" pitchFamily="18" charset="0"/>
                <a:cs typeface="Times New Roman" panose="02020603050405020304" pitchFamily="18" charset="0"/>
              </a:rPr>
              <a:t>ECIDS</a:t>
            </a:r>
          </a:p>
        </p:txBody>
      </p:sp>
      <p:sp>
        <p:nvSpPr>
          <p:cNvPr id="4" name="Slide Number Placeholder 3"/>
          <p:cNvSpPr>
            <a:spLocks noGrp="1"/>
          </p:cNvSpPr>
          <p:nvPr>
            <p:ph type="sldNum" sz="quarter" idx="12"/>
          </p:nvPr>
        </p:nvSpPr>
        <p:spPr/>
        <p:txBody>
          <a:bodyPr/>
          <a:lstStyle/>
          <a:p>
            <a:pPr defTabSz="685800"/>
            <a:fld id="{78085499-22F0-4E30-BA6A-ED84175C6FDF}" type="slidenum">
              <a:rPr lang="en-US"/>
              <a:pPr defTabSz="685800"/>
              <a:t>21</a:t>
            </a:fld>
            <a:endParaRPr lang="en-US"/>
          </a:p>
        </p:txBody>
      </p:sp>
      <p:grpSp>
        <p:nvGrpSpPr>
          <p:cNvPr id="29" name="Group 28">
            <a:extLst>
              <a:ext uri="{FF2B5EF4-FFF2-40B4-BE49-F238E27FC236}">
                <a16:creationId xmlns:a16="http://schemas.microsoft.com/office/drawing/2014/main" id="{909F355F-F31F-4780-98D3-117E6B3DBB79}"/>
              </a:ext>
            </a:extLst>
          </p:cNvPr>
          <p:cNvGrpSpPr/>
          <p:nvPr/>
        </p:nvGrpSpPr>
        <p:grpSpPr>
          <a:xfrm>
            <a:off x="1551836" y="1257300"/>
            <a:ext cx="6068987" cy="1593681"/>
            <a:chOff x="545114" y="2020669"/>
            <a:chExt cx="8141686" cy="2124908"/>
          </a:xfrm>
        </p:grpSpPr>
        <p:cxnSp>
          <p:nvCxnSpPr>
            <p:cNvPr id="30" name="Straight Connector 29">
              <a:extLst>
                <a:ext uri="{FF2B5EF4-FFF2-40B4-BE49-F238E27FC236}">
                  <a16:creationId xmlns:a16="http://schemas.microsoft.com/office/drawing/2014/main" id="{F97EC9C9-DE38-44E2-A88F-BFD0C4569057}"/>
                </a:ext>
              </a:extLst>
            </p:cNvPr>
            <p:cNvCxnSpPr>
              <a:cxnSpLocks/>
              <a:endCxn id="57" idx="1"/>
            </p:cNvCxnSpPr>
            <p:nvPr/>
          </p:nvCxnSpPr>
          <p:spPr>
            <a:xfrm flipV="1">
              <a:off x="5959455" y="2510050"/>
              <a:ext cx="1238085" cy="441880"/>
            </a:xfrm>
            <a:prstGeom prst="line">
              <a:avLst/>
            </a:prstGeom>
            <a:ln w="12700">
              <a:solidFill>
                <a:schemeClr val="accent1">
                  <a:lumMod val="75000"/>
                </a:schemeClr>
              </a:solidFill>
              <a:prstDash val="sysDot"/>
              <a:tailEnd type="arrow"/>
            </a:ln>
          </p:spPr>
          <p:style>
            <a:lnRef idx="2">
              <a:schemeClr val="accent1"/>
            </a:lnRef>
            <a:fillRef idx="0">
              <a:schemeClr val="accent1"/>
            </a:fillRef>
            <a:effectRef idx="1">
              <a:schemeClr val="accent1"/>
            </a:effectRef>
            <a:fontRef idx="minor">
              <a:schemeClr val="tx1"/>
            </a:fontRef>
          </p:style>
        </p:cxnSp>
        <p:sp>
          <p:nvSpPr>
            <p:cNvPr id="31" name="Can 7">
              <a:extLst>
                <a:ext uri="{FF2B5EF4-FFF2-40B4-BE49-F238E27FC236}">
                  <a16:creationId xmlns:a16="http://schemas.microsoft.com/office/drawing/2014/main" id="{40064154-5B50-46AA-8CE6-A5BA8231A479}"/>
                </a:ext>
              </a:extLst>
            </p:cNvPr>
            <p:cNvSpPr/>
            <p:nvPr/>
          </p:nvSpPr>
          <p:spPr>
            <a:xfrm>
              <a:off x="838200" y="2469577"/>
              <a:ext cx="914400" cy="1178887"/>
            </a:xfrm>
            <a:prstGeom prst="can">
              <a:avLst/>
            </a:prstGeom>
            <a:gradFill>
              <a:gsLst>
                <a:gs pos="0">
                  <a:schemeClr val="accent6">
                    <a:lumMod val="50000"/>
                  </a:schemeClr>
                </a:gs>
                <a:gs pos="80000">
                  <a:schemeClr val="accent6">
                    <a:lumMod val="75000"/>
                  </a:schemeClr>
                </a:gs>
                <a:gs pos="100000">
                  <a:srgbClr val="F8AB6C"/>
                </a:gs>
              </a:gsLst>
            </a:gradFill>
            <a:ln>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900" dirty="0">
                <a:solidFill>
                  <a:prstClr val="white"/>
                </a:solidFill>
                <a:latin typeface="Calibri"/>
              </a:endParaRPr>
            </a:p>
            <a:p>
              <a:pPr algn="ctr" defTabSz="685800"/>
              <a:r>
                <a:rPr lang="en-US" sz="900" dirty="0">
                  <a:solidFill>
                    <a:prstClr val="white"/>
                  </a:solidFill>
                  <a:latin typeface="Calibri"/>
                </a:rPr>
                <a:t>Program /DS</a:t>
              </a:r>
            </a:p>
            <a:p>
              <a:pPr algn="ctr" defTabSz="685800"/>
              <a:endParaRPr lang="en-US" sz="900" dirty="0">
                <a:solidFill>
                  <a:prstClr val="white"/>
                </a:solidFill>
                <a:latin typeface="Calibri"/>
              </a:endParaRPr>
            </a:p>
          </p:txBody>
        </p:sp>
        <p:sp>
          <p:nvSpPr>
            <p:cNvPr id="32" name="Can 8">
              <a:extLst>
                <a:ext uri="{FF2B5EF4-FFF2-40B4-BE49-F238E27FC236}">
                  <a16:creationId xmlns:a16="http://schemas.microsoft.com/office/drawing/2014/main" id="{3FF5FB38-BBC0-47BB-A3A7-2820B6DBD4BE}"/>
                </a:ext>
              </a:extLst>
            </p:cNvPr>
            <p:cNvSpPr/>
            <p:nvPr/>
          </p:nvSpPr>
          <p:spPr>
            <a:xfrm>
              <a:off x="686229" y="2671463"/>
              <a:ext cx="914400" cy="1178887"/>
            </a:xfrm>
            <a:prstGeom prst="can">
              <a:avLst/>
            </a:prstGeom>
            <a:gradFill>
              <a:gsLst>
                <a:gs pos="0">
                  <a:schemeClr val="accent6">
                    <a:lumMod val="50000"/>
                  </a:schemeClr>
                </a:gs>
                <a:gs pos="80000">
                  <a:schemeClr val="accent6">
                    <a:lumMod val="75000"/>
                  </a:schemeClr>
                </a:gs>
                <a:gs pos="100000">
                  <a:srgbClr val="F8AB6C"/>
                </a:gs>
              </a:gsLst>
            </a:gradFill>
            <a:ln>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900" dirty="0">
                <a:solidFill>
                  <a:prstClr val="white"/>
                </a:solidFill>
                <a:latin typeface="Calibri"/>
              </a:endParaRPr>
            </a:p>
            <a:p>
              <a:pPr algn="ctr" defTabSz="685800"/>
              <a:endParaRPr lang="en-US" sz="900" dirty="0">
                <a:solidFill>
                  <a:prstClr val="white"/>
                </a:solidFill>
                <a:latin typeface="Calibri"/>
              </a:endParaRPr>
            </a:p>
            <a:p>
              <a:pPr algn="ctr" defTabSz="685800"/>
              <a:r>
                <a:rPr lang="en-US" sz="900" dirty="0">
                  <a:solidFill>
                    <a:prstClr val="white"/>
                  </a:solidFill>
                  <a:latin typeface="Calibri"/>
                </a:rPr>
                <a:t>Program / DS</a:t>
              </a:r>
            </a:p>
            <a:p>
              <a:pPr algn="ctr" defTabSz="685800"/>
              <a:endParaRPr lang="en-US" sz="900" dirty="0">
                <a:solidFill>
                  <a:prstClr val="white"/>
                </a:solidFill>
                <a:latin typeface="Calibri"/>
              </a:endParaRPr>
            </a:p>
            <a:p>
              <a:pPr algn="ctr" defTabSz="685800"/>
              <a:endParaRPr lang="en-US" sz="900" dirty="0">
                <a:solidFill>
                  <a:prstClr val="white"/>
                </a:solidFill>
                <a:latin typeface="Calibri"/>
              </a:endParaRPr>
            </a:p>
          </p:txBody>
        </p:sp>
        <p:sp>
          <p:nvSpPr>
            <p:cNvPr id="33" name="Can 9">
              <a:extLst>
                <a:ext uri="{FF2B5EF4-FFF2-40B4-BE49-F238E27FC236}">
                  <a16:creationId xmlns:a16="http://schemas.microsoft.com/office/drawing/2014/main" id="{64F5193B-4A8A-432E-9683-3FAF6C74845F}"/>
                </a:ext>
              </a:extLst>
            </p:cNvPr>
            <p:cNvSpPr/>
            <p:nvPr/>
          </p:nvSpPr>
          <p:spPr>
            <a:xfrm>
              <a:off x="545114" y="2804170"/>
              <a:ext cx="914400" cy="1178887"/>
            </a:xfrm>
            <a:prstGeom prst="can">
              <a:avLst/>
            </a:prstGeom>
            <a:gradFill>
              <a:gsLst>
                <a:gs pos="0">
                  <a:schemeClr val="accent6">
                    <a:lumMod val="50000"/>
                  </a:schemeClr>
                </a:gs>
                <a:gs pos="80000">
                  <a:schemeClr val="accent6">
                    <a:lumMod val="75000"/>
                  </a:schemeClr>
                </a:gs>
                <a:gs pos="100000">
                  <a:srgbClr val="F8AB6C"/>
                </a:gs>
              </a:gsLst>
            </a:gradFill>
            <a:ln>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900" dirty="0">
                <a:solidFill>
                  <a:prstClr val="white"/>
                </a:solidFill>
                <a:latin typeface="Calibri"/>
              </a:endParaRPr>
            </a:p>
            <a:p>
              <a:pPr algn="ctr" defTabSz="685800"/>
              <a:endParaRPr lang="en-US" sz="900" dirty="0">
                <a:solidFill>
                  <a:prstClr val="white"/>
                </a:solidFill>
                <a:latin typeface="Calibri"/>
              </a:endParaRPr>
            </a:p>
            <a:p>
              <a:pPr algn="ctr" defTabSz="685800"/>
              <a:r>
                <a:rPr lang="en-US" sz="900" dirty="0">
                  <a:solidFill>
                    <a:prstClr val="white"/>
                  </a:solidFill>
                  <a:latin typeface="Calibri"/>
                </a:rPr>
                <a:t>Programs</a:t>
              </a:r>
            </a:p>
            <a:p>
              <a:pPr algn="ctr" defTabSz="685800"/>
              <a:endParaRPr lang="en-US" sz="900" dirty="0">
                <a:solidFill>
                  <a:prstClr val="white"/>
                </a:solidFill>
                <a:latin typeface="Calibri"/>
              </a:endParaRPr>
            </a:p>
            <a:p>
              <a:pPr algn="ctr" defTabSz="685800"/>
              <a:endParaRPr lang="en-US" sz="900" dirty="0">
                <a:solidFill>
                  <a:prstClr val="white"/>
                </a:solidFill>
                <a:latin typeface="Calibri"/>
              </a:endParaRPr>
            </a:p>
          </p:txBody>
        </p:sp>
        <p:sp>
          <p:nvSpPr>
            <p:cNvPr id="34" name="Oval 33">
              <a:extLst>
                <a:ext uri="{FF2B5EF4-FFF2-40B4-BE49-F238E27FC236}">
                  <a16:creationId xmlns:a16="http://schemas.microsoft.com/office/drawing/2014/main" id="{078953B5-65EA-4C85-9EDF-086A54E2D662}"/>
                </a:ext>
              </a:extLst>
            </p:cNvPr>
            <p:cNvSpPr/>
            <p:nvPr/>
          </p:nvSpPr>
          <p:spPr>
            <a:xfrm>
              <a:off x="2085133" y="2796641"/>
              <a:ext cx="1779097" cy="1172233"/>
            </a:xfrm>
            <a:prstGeom prst="ellipse">
              <a:avLst/>
            </a:prstGeom>
            <a:gradFill>
              <a:gsLst>
                <a:gs pos="0">
                  <a:schemeClr val="accent3">
                    <a:lumMod val="50000"/>
                  </a:schemeClr>
                </a:gs>
                <a:gs pos="80000">
                  <a:schemeClr val="accent3">
                    <a:lumMod val="75000"/>
                  </a:schemeClr>
                </a:gs>
                <a:gs pos="100000">
                  <a:schemeClr val="accent3">
                    <a:lumMod val="75000"/>
                  </a:schemeClr>
                </a:gs>
              </a:gsLst>
            </a:gradFill>
            <a:ln>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900" dirty="0">
                <a:solidFill>
                  <a:prstClr val="white"/>
                </a:solidFill>
                <a:latin typeface="Calibri"/>
              </a:endParaRPr>
            </a:p>
          </p:txBody>
        </p:sp>
        <p:sp>
          <p:nvSpPr>
            <p:cNvPr id="35" name="TextBox 34">
              <a:extLst>
                <a:ext uri="{FF2B5EF4-FFF2-40B4-BE49-F238E27FC236}">
                  <a16:creationId xmlns:a16="http://schemas.microsoft.com/office/drawing/2014/main" id="{EB3B8A56-47A9-47EF-A018-22D75EFCE144}"/>
                </a:ext>
              </a:extLst>
            </p:cNvPr>
            <p:cNvSpPr txBox="1"/>
            <p:nvPr/>
          </p:nvSpPr>
          <p:spPr>
            <a:xfrm>
              <a:off x="2220026" y="3220704"/>
              <a:ext cx="1550916" cy="369332"/>
            </a:xfrm>
            <a:prstGeom prst="rect">
              <a:avLst/>
            </a:prstGeom>
            <a:noFill/>
          </p:spPr>
          <p:txBody>
            <a:bodyPr wrap="none" rtlCol="0">
              <a:spAutoFit/>
            </a:bodyPr>
            <a:lstStyle/>
            <a:p>
              <a:pPr defTabSz="685800"/>
              <a:r>
                <a:rPr lang="en-US" sz="1200" dirty="0">
                  <a:solidFill>
                    <a:prstClr val="white"/>
                  </a:solidFill>
                  <a:latin typeface="Calibri"/>
                </a:rPr>
                <a:t>UDOH DOHMPI</a:t>
              </a:r>
            </a:p>
          </p:txBody>
        </p:sp>
        <p:sp>
          <p:nvSpPr>
            <p:cNvPr id="37" name="Oval 36">
              <a:extLst>
                <a:ext uri="{FF2B5EF4-FFF2-40B4-BE49-F238E27FC236}">
                  <a16:creationId xmlns:a16="http://schemas.microsoft.com/office/drawing/2014/main" id="{716A8C8B-AD91-4781-A3BD-7EDD2097D1B8}"/>
                </a:ext>
              </a:extLst>
            </p:cNvPr>
            <p:cNvSpPr/>
            <p:nvPr/>
          </p:nvSpPr>
          <p:spPr>
            <a:xfrm>
              <a:off x="4486604" y="2796641"/>
              <a:ext cx="1779097" cy="1172233"/>
            </a:xfrm>
            <a:prstGeom prst="ellipse">
              <a:avLst/>
            </a:prstGeom>
            <a:gradFill>
              <a:gsLst>
                <a:gs pos="0">
                  <a:schemeClr val="tx2">
                    <a:lumMod val="75000"/>
                  </a:schemeClr>
                </a:gs>
                <a:gs pos="80000">
                  <a:srgbClr val="22538E"/>
                </a:gs>
                <a:gs pos="100000">
                  <a:srgbClr val="265DA0"/>
                </a:gs>
              </a:gsLst>
            </a:gradFill>
            <a:ln>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900" dirty="0">
                <a:solidFill>
                  <a:prstClr val="white"/>
                </a:solidFill>
                <a:latin typeface="Calibri"/>
              </a:endParaRPr>
            </a:p>
          </p:txBody>
        </p:sp>
        <p:sp>
          <p:nvSpPr>
            <p:cNvPr id="38" name="TextBox 37">
              <a:extLst>
                <a:ext uri="{FF2B5EF4-FFF2-40B4-BE49-F238E27FC236}">
                  <a16:creationId xmlns:a16="http://schemas.microsoft.com/office/drawing/2014/main" id="{74E07E1D-77CD-4CDB-937B-38703C3849FF}"/>
                </a:ext>
              </a:extLst>
            </p:cNvPr>
            <p:cNvSpPr txBox="1"/>
            <p:nvPr/>
          </p:nvSpPr>
          <p:spPr>
            <a:xfrm>
              <a:off x="5081473" y="3213480"/>
              <a:ext cx="729181" cy="369332"/>
            </a:xfrm>
            <a:prstGeom prst="rect">
              <a:avLst/>
            </a:prstGeom>
            <a:noFill/>
          </p:spPr>
          <p:txBody>
            <a:bodyPr wrap="none" rtlCol="0">
              <a:spAutoFit/>
            </a:bodyPr>
            <a:lstStyle/>
            <a:p>
              <a:pPr defTabSz="685800"/>
              <a:r>
                <a:rPr lang="en-US" sz="1200" dirty="0">
                  <a:solidFill>
                    <a:prstClr val="white"/>
                  </a:solidFill>
                  <a:latin typeface="Calibri"/>
                </a:rPr>
                <a:t>ECIDS</a:t>
              </a:r>
            </a:p>
          </p:txBody>
        </p:sp>
        <p:sp>
          <p:nvSpPr>
            <p:cNvPr id="41" name="Oval 40">
              <a:extLst>
                <a:ext uri="{FF2B5EF4-FFF2-40B4-BE49-F238E27FC236}">
                  <a16:creationId xmlns:a16="http://schemas.microsoft.com/office/drawing/2014/main" id="{0B9BB28D-A720-4041-8444-E612FD23E5B9}"/>
                </a:ext>
              </a:extLst>
            </p:cNvPr>
            <p:cNvSpPr/>
            <p:nvPr/>
          </p:nvSpPr>
          <p:spPr>
            <a:xfrm>
              <a:off x="6907703" y="2784631"/>
              <a:ext cx="1779097" cy="1172233"/>
            </a:xfrm>
            <a:prstGeom prst="ellipse">
              <a:avLst/>
            </a:prstGeom>
            <a:gradFill>
              <a:gsLst>
                <a:gs pos="0">
                  <a:schemeClr val="bg1">
                    <a:lumMod val="65000"/>
                  </a:schemeClr>
                </a:gs>
                <a:gs pos="80000">
                  <a:schemeClr val="bg1">
                    <a:lumMod val="75000"/>
                  </a:schemeClr>
                </a:gs>
                <a:gs pos="100000">
                  <a:schemeClr val="bg1">
                    <a:lumMod val="75000"/>
                  </a:schemeClr>
                </a:gs>
              </a:gsLst>
            </a:gradFill>
            <a:ln>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900" dirty="0">
                <a:solidFill>
                  <a:prstClr val="white"/>
                </a:solidFill>
                <a:latin typeface="Calibri"/>
              </a:endParaRPr>
            </a:p>
          </p:txBody>
        </p:sp>
        <p:cxnSp>
          <p:nvCxnSpPr>
            <p:cNvPr id="42" name="Straight Connector 41">
              <a:extLst>
                <a:ext uri="{FF2B5EF4-FFF2-40B4-BE49-F238E27FC236}">
                  <a16:creationId xmlns:a16="http://schemas.microsoft.com/office/drawing/2014/main" id="{BB2103CC-E7A8-4FF8-8A26-F5F492134003}"/>
                </a:ext>
              </a:extLst>
            </p:cNvPr>
            <p:cNvCxnSpPr>
              <a:stCxn id="33" idx="4"/>
            </p:cNvCxnSpPr>
            <p:nvPr/>
          </p:nvCxnSpPr>
          <p:spPr>
            <a:xfrm>
              <a:off x="1459514" y="3393614"/>
              <a:ext cx="625619" cy="0"/>
            </a:xfrm>
            <a:prstGeom prst="line">
              <a:avLst/>
            </a:prstGeom>
            <a:ln>
              <a:solidFill>
                <a:schemeClr val="accent3">
                  <a:lumMod val="60000"/>
                  <a:lumOff val="40000"/>
                </a:schemeClr>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A0146C19-8DA6-409F-9F7C-C11C4BA8B1DB}"/>
                </a:ext>
              </a:extLst>
            </p:cNvPr>
            <p:cNvCxnSpPr/>
            <p:nvPr/>
          </p:nvCxnSpPr>
          <p:spPr>
            <a:xfrm>
              <a:off x="3864230" y="3378851"/>
              <a:ext cx="622374" cy="7813"/>
            </a:xfrm>
            <a:prstGeom prst="line">
              <a:avLst/>
            </a:prstGeom>
            <a:ln>
              <a:solidFill>
                <a:schemeClr val="accent3">
                  <a:lumMod val="60000"/>
                  <a:lumOff val="40000"/>
                </a:schemeClr>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C2F1EE32-6644-4074-9C22-2433804FE291}"/>
                </a:ext>
              </a:extLst>
            </p:cNvPr>
            <p:cNvCxnSpPr/>
            <p:nvPr/>
          </p:nvCxnSpPr>
          <p:spPr>
            <a:xfrm>
              <a:off x="6265701" y="3370748"/>
              <a:ext cx="642002" cy="12010"/>
            </a:xfrm>
            <a:prstGeom prst="line">
              <a:avLst/>
            </a:prstGeom>
            <a:ln>
              <a:solidFill>
                <a:schemeClr val="accent3">
                  <a:lumMod val="60000"/>
                  <a:lumOff val="40000"/>
                </a:schemeClr>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47" name="TextBox 46">
              <a:extLst>
                <a:ext uri="{FF2B5EF4-FFF2-40B4-BE49-F238E27FC236}">
                  <a16:creationId xmlns:a16="http://schemas.microsoft.com/office/drawing/2014/main" id="{FD37BBFD-434B-4203-A244-CBD646F81B77}"/>
                </a:ext>
              </a:extLst>
            </p:cNvPr>
            <p:cNvSpPr txBox="1"/>
            <p:nvPr/>
          </p:nvSpPr>
          <p:spPr>
            <a:xfrm>
              <a:off x="7203447" y="3196604"/>
              <a:ext cx="1301806" cy="369332"/>
            </a:xfrm>
            <a:prstGeom prst="rect">
              <a:avLst/>
            </a:prstGeom>
            <a:noFill/>
          </p:spPr>
          <p:txBody>
            <a:bodyPr wrap="none" rtlCol="0">
              <a:spAutoFit/>
            </a:bodyPr>
            <a:lstStyle/>
            <a:p>
              <a:pPr defTabSz="685800"/>
              <a:r>
                <a:rPr lang="en-US" sz="1200" dirty="0">
                  <a:solidFill>
                    <a:prstClr val="white"/>
                  </a:solidFill>
                  <a:latin typeface="Calibri"/>
                </a:rPr>
                <a:t>UDRC (SLDS)</a:t>
              </a:r>
            </a:p>
          </p:txBody>
        </p:sp>
        <p:sp>
          <p:nvSpPr>
            <p:cNvPr id="48" name="Snip Single Corner Rectangle 21">
              <a:extLst>
                <a:ext uri="{FF2B5EF4-FFF2-40B4-BE49-F238E27FC236}">
                  <a16:creationId xmlns:a16="http://schemas.microsoft.com/office/drawing/2014/main" id="{C7EC6864-D9C5-4294-B643-13E23E89CBF6}"/>
                </a:ext>
              </a:extLst>
            </p:cNvPr>
            <p:cNvSpPr/>
            <p:nvPr/>
          </p:nvSpPr>
          <p:spPr>
            <a:xfrm>
              <a:off x="5257800" y="2020669"/>
              <a:ext cx="1206223" cy="489381"/>
            </a:xfrm>
            <a:prstGeom prst="snip1Rect">
              <a:avLst/>
            </a:prstGeom>
            <a:gradFill>
              <a:gsLst>
                <a:gs pos="0">
                  <a:schemeClr val="tx2">
                    <a:lumMod val="75000"/>
                  </a:schemeClr>
                </a:gs>
                <a:gs pos="80000">
                  <a:srgbClr val="22538E"/>
                </a:gs>
                <a:gs pos="100000">
                  <a:srgbClr val="265DA0"/>
                </a:gs>
              </a:gsLst>
            </a:gradFill>
            <a:ln>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r>
                <a:rPr lang="en-US" sz="900" dirty="0">
                  <a:solidFill>
                    <a:prstClr val="white"/>
                  </a:solidFill>
                  <a:latin typeface="Calibri"/>
                </a:rPr>
                <a:t>Analysis Reports</a:t>
              </a:r>
            </a:p>
          </p:txBody>
        </p:sp>
        <p:cxnSp>
          <p:nvCxnSpPr>
            <p:cNvPr id="54" name="Straight Connector 53">
              <a:extLst>
                <a:ext uri="{FF2B5EF4-FFF2-40B4-BE49-F238E27FC236}">
                  <a16:creationId xmlns:a16="http://schemas.microsoft.com/office/drawing/2014/main" id="{7D3DF753-A15A-4EB4-890A-73EBD7FE4884}"/>
                </a:ext>
              </a:extLst>
            </p:cNvPr>
            <p:cNvCxnSpPr>
              <a:endCxn id="55" idx="1"/>
            </p:cNvCxnSpPr>
            <p:nvPr/>
          </p:nvCxnSpPr>
          <p:spPr>
            <a:xfrm flipH="1" flipV="1">
              <a:off x="4617305" y="2510050"/>
              <a:ext cx="538852" cy="294120"/>
            </a:xfrm>
            <a:prstGeom prst="line">
              <a:avLst/>
            </a:prstGeom>
            <a:ln w="12700">
              <a:solidFill>
                <a:schemeClr val="accent1">
                  <a:lumMod val="75000"/>
                </a:schemeClr>
              </a:solidFill>
              <a:prstDash val="sysDot"/>
              <a:tailEnd type="arrow"/>
            </a:ln>
          </p:spPr>
          <p:style>
            <a:lnRef idx="2">
              <a:schemeClr val="accent1"/>
            </a:lnRef>
            <a:fillRef idx="0">
              <a:schemeClr val="accent1"/>
            </a:fillRef>
            <a:effectRef idx="1">
              <a:schemeClr val="accent1"/>
            </a:effectRef>
            <a:fontRef idx="minor">
              <a:schemeClr val="tx1"/>
            </a:fontRef>
          </p:style>
        </p:cxnSp>
        <p:sp>
          <p:nvSpPr>
            <p:cNvPr id="55" name="Snip Single Corner Rectangle 23">
              <a:extLst>
                <a:ext uri="{FF2B5EF4-FFF2-40B4-BE49-F238E27FC236}">
                  <a16:creationId xmlns:a16="http://schemas.microsoft.com/office/drawing/2014/main" id="{AD84DFF5-F918-4ECB-B64D-18C2708001B7}"/>
                </a:ext>
              </a:extLst>
            </p:cNvPr>
            <p:cNvSpPr/>
            <p:nvPr/>
          </p:nvSpPr>
          <p:spPr>
            <a:xfrm>
              <a:off x="4114800" y="2020669"/>
              <a:ext cx="1005010" cy="489381"/>
            </a:xfrm>
            <a:prstGeom prst="snip1Rect">
              <a:avLst/>
            </a:prstGeom>
            <a:gradFill>
              <a:gsLst>
                <a:gs pos="0">
                  <a:schemeClr val="tx2">
                    <a:lumMod val="75000"/>
                  </a:schemeClr>
                </a:gs>
                <a:gs pos="80000">
                  <a:srgbClr val="22538E"/>
                </a:gs>
                <a:gs pos="100000">
                  <a:srgbClr val="265DA0"/>
                </a:gs>
              </a:gsLst>
            </a:gradFill>
            <a:ln>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r>
                <a:rPr lang="en-US" sz="900" dirty="0">
                  <a:solidFill>
                    <a:prstClr val="white"/>
                  </a:solidFill>
                  <a:latin typeface="Calibri"/>
                </a:rPr>
                <a:t>Standard Reports</a:t>
              </a:r>
            </a:p>
          </p:txBody>
        </p:sp>
        <p:cxnSp>
          <p:nvCxnSpPr>
            <p:cNvPr id="56" name="Straight Connector 55">
              <a:extLst>
                <a:ext uri="{FF2B5EF4-FFF2-40B4-BE49-F238E27FC236}">
                  <a16:creationId xmlns:a16="http://schemas.microsoft.com/office/drawing/2014/main" id="{609B6A56-B143-4B53-A619-2B8283847E0C}"/>
                </a:ext>
              </a:extLst>
            </p:cNvPr>
            <p:cNvCxnSpPr>
              <a:endCxn id="48" idx="1"/>
            </p:cNvCxnSpPr>
            <p:nvPr/>
          </p:nvCxnSpPr>
          <p:spPr>
            <a:xfrm flipV="1">
              <a:off x="5679413" y="2510050"/>
              <a:ext cx="181499" cy="294121"/>
            </a:xfrm>
            <a:prstGeom prst="line">
              <a:avLst/>
            </a:prstGeom>
            <a:ln w="12700">
              <a:solidFill>
                <a:schemeClr val="accent1">
                  <a:lumMod val="75000"/>
                </a:schemeClr>
              </a:solidFill>
              <a:prstDash val="sysDot"/>
              <a:tailEnd type="arrow"/>
            </a:ln>
          </p:spPr>
          <p:style>
            <a:lnRef idx="2">
              <a:schemeClr val="accent1"/>
            </a:lnRef>
            <a:fillRef idx="0">
              <a:schemeClr val="accent1"/>
            </a:fillRef>
            <a:effectRef idx="1">
              <a:schemeClr val="accent1"/>
            </a:effectRef>
            <a:fontRef idx="minor">
              <a:schemeClr val="tx1"/>
            </a:fontRef>
          </p:style>
        </p:cxnSp>
        <p:sp>
          <p:nvSpPr>
            <p:cNvPr id="57" name="Snip Single Corner Rectangle 25">
              <a:extLst>
                <a:ext uri="{FF2B5EF4-FFF2-40B4-BE49-F238E27FC236}">
                  <a16:creationId xmlns:a16="http://schemas.microsoft.com/office/drawing/2014/main" id="{8640F85F-FF75-4A7F-870D-88A5F6B4D046}"/>
                </a:ext>
              </a:extLst>
            </p:cNvPr>
            <p:cNvSpPr/>
            <p:nvPr/>
          </p:nvSpPr>
          <p:spPr>
            <a:xfrm>
              <a:off x="6629400" y="2020669"/>
              <a:ext cx="1136279" cy="489381"/>
            </a:xfrm>
            <a:prstGeom prst="snip1Rect">
              <a:avLst/>
            </a:prstGeom>
            <a:gradFill>
              <a:gsLst>
                <a:gs pos="0">
                  <a:schemeClr val="tx2">
                    <a:lumMod val="75000"/>
                  </a:schemeClr>
                </a:gs>
                <a:gs pos="80000">
                  <a:srgbClr val="22538E"/>
                </a:gs>
                <a:gs pos="100000">
                  <a:srgbClr val="265DA0"/>
                </a:gs>
              </a:gsLst>
            </a:gradFill>
            <a:ln>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r>
                <a:rPr lang="en-US" sz="900" dirty="0">
                  <a:solidFill>
                    <a:prstClr val="white"/>
                  </a:solidFill>
                  <a:latin typeface="Calibri"/>
                </a:rPr>
                <a:t>Engagement</a:t>
              </a:r>
            </a:p>
            <a:p>
              <a:pPr algn="ctr" defTabSz="685800"/>
              <a:r>
                <a:rPr lang="en-US" sz="900" dirty="0">
                  <a:solidFill>
                    <a:prstClr val="white"/>
                  </a:solidFill>
                  <a:latin typeface="Calibri"/>
                </a:rPr>
                <a:t>Reports</a:t>
              </a:r>
            </a:p>
          </p:txBody>
        </p:sp>
        <p:sp>
          <p:nvSpPr>
            <p:cNvPr id="58" name="TextBox 57">
              <a:extLst>
                <a:ext uri="{FF2B5EF4-FFF2-40B4-BE49-F238E27FC236}">
                  <a16:creationId xmlns:a16="http://schemas.microsoft.com/office/drawing/2014/main" id="{46B640B6-5B8B-451E-9A90-DF8905F287C3}"/>
                </a:ext>
              </a:extLst>
            </p:cNvPr>
            <p:cNvSpPr txBox="1"/>
            <p:nvPr/>
          </p:nvSpPr>
          <p:spPr>
            <a:xfrm>
              <a:off x="6896775" y="3468469"/>
              <a:ext cx="1779097" cy="677108"/>
            </a:xfrm>
            <a:prstGeom prst="rect">
              <a:avLst/>
            </a:prstGeom>
            <a:noFill/>
          </p:spPr>
          <p:txBody>
            <a:bodyPr wrap="square" rtlCol="0">
              <a:spAutoFit/>
            </a:bodyPr>
            <a:lstStyle/>
            <a:p>
              <a:pPr algn="ctr" defTabSz="685800"/>
              <a:r>
                <a:rPr lang="en-US" sz="900" dirty="0">
                  <a:solidFill>
                    <a:prstClr val="black"/>
                  </a:solidFill>
                  <a:latin typeface="Calibri"/>
                </a:rPr>
                <a:t>This software system is not part of the ECIDS project.</a:t>
              </a:r>
            </a:p>
          </p:txBody>
        </p:sp>
      </p:grpSp>
      <p:sp>
        <p:nvSpPr>
          <p:cNvPr id="5" name="TextBox 4">
            <a:extLst>
              <a:ext uri="{FF2B5EF4-FFF2-40B4-BE49-F238E27FC236}">
                <a16:creationId xmlns:a16="http://schemas.microsoft.com/office/drawing/2014/main" id="{850D27A1-34A8-4EC0-A50F-1BB813C97036}"/>
              </a:ext>
            </a:extLst>
          </p:cNvPr>
          <p:cNvSpPr txBox="1"/>
          <p:nvPr/>
        </p:nvSpPr>
        <p:spPr>
          <a:xfrm>
            <a:off x="790841" y="3014456"/>
            <a:ext cx="6934200" cy="1908215"/>
          </a:xfrm>
          <a:prstGeom prst="rect">
            <a:avLst/>
          </a:prstGeom>
          <a:noFill/>
        </p:spPr>
        <p:txBody>
          <a:bodyPr wrap="square" rtlCol="0">
            <a:spAutoFit/>
          </a:bodyPr>
          <a:lstStyle/>
          <a:p>
            <a:pPr marL="282575" indent="-282575">
              <a:buFont typeface="Arial" panose="020B0604020202020204" pitchFamily="34" charset="0"/>
              <a:buChar char="•"/>
            </a:pPr>
            <a:r>
              <a:rPr lang="en-US" sz="2000" dirty="0">
                <a:solidFill>
                  <a:srgbClr val="576F7F"/>
                </a:solidFill>
                <a:latin typeface="Times New Roman" panose="02020603050405020304" pitchFamily="18" charset="0"/>
                <a:cs typeface="Times New Roman" panose="02020603050405020304" pitchFamily="18" charset="0"/>
              </a:rPr>
              <a:t>Keep DOHMPI focused on identity matching, extraction, translation and exchange</a:t>
            </a:r>
          </a:p>
          <a:p>
            <a:pPr marL="282575" indent="-282575">
              <a:buFont typeface="Arial" panose="020B0604020202020204" pitchFamily="34" charset="0"/>
              <a:buChar char="•"/>
            </a:pPr>
            <a:r>
              <a:rPr lang="en-US" sz="2000" dirty="0">
                <a:solidFill>
                  <a:srgbClr val="576F7F"/>
                </a:solidFill>
                <a:latin typeface="Times New Roman" panose="02020603050405020304" pitchFamily="18" charset="0"/>
                <a:cs typeface="Times New Roman" panose="02020603050405020304" pitchFamily="18" charset="0"/>
              </a:rPr>
              <a:t>Keep ECIDS focused on providing data analytics and research tools for longitudinal studies</a:t>
            </a:r>
          </a:p>
          <a:p>
            <a:endParaRPr lang="en-US" sz="2000" dirty="0">
              <a:solidFill>
                <a:srgbClr val="576F7F"/>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05112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3084A-296F-4BE2-88E0-CE1AD19184EA}"/>
              </a:ext>
            </a:extLst>
          </p:cNvPr>
          <p:cNvSpPr>
            <a:spLocks noGrp="1"/>
          </p:cNvSpPr>
          <p:nvPr>
            <p:ph type="ctrTitle"/>
          </p:nvPr>
        </p:nvSpPr>
        <p:spPr/>
        <p:txBody>
          <a:bodyPr>
            <a:noAutofit/>
          </a:bodyPr>
          <a:lstStyle/>
          <a:p>
            <a:r>
              <a:rPr lang="en-US" dirty="0"/>
              <a:t>Overall ECIDS Infrastructure Vision</a:t>
            </a:r>
            <a:br>
              <a:rPr lang="en-US" dirty="0"/>
            </a:br>
            <a:endParaRPr lang="en-US" dirty="0"/>
          </a:p>
        </p:txBody>
      </p:sp>
      <p:sp>
        <p:nvSpPr>
          <p:cNvPr id="3" name="Slide Number Placeholder 2">
            <a:extLst>
              <a:ext uri="{FF2B5EF4-FFF2-40B4-BE49-F238E27FC236}">
                <a16:creationId xmlns:a16="http://schemas.microsoft.com/office/drawing/2014/main" id="{AA2A2E79-DADC-4550-AFB0-FCE484FDF9D7}"/>
              </a:ext>
            </a:extLst>
          </p:cNvPr>
          <p:cNvSpPr>
            <a:spLocks noGrp="1"/>
          </p:cNvSpPr>
          <p:nvPr>
            <p:ph type="sldNum" sz="quarter" idx="12"/>
          </p:nvPr>
        </p:nvSpPr>
        <p:spPr/>
        <p:txBody>
          <a:bodyPr/>
          <a:lstStyle/>
          <a:p>
            <a:fld id="{BA8CF1B3-96A0-D24B-B5C9-B5B93FF4523E}" type="slidenum">
              <a:rPr lang="uk-UA" smtClean="0"/>
              <a:pPr/>
              <a:t>22</a:t>
            </a:fld>
            <a:endParaRPr lang="uk-UA" dirty="0"/>
          </a:p>
        </p:txBody>
      </p:sp>
      <p:grpSp>
        <p:nvGrpSpPr>
          <p:cNvPr id="5" name="Group 4">
            <a:extLst>
              <a:ext uri="{FF2B5EF4-FFF2-40B4-BE49-F238E27FC236}">
                <a16:creationId xmlns:a16="http://schemas.microsoft.com/office/drawing/2014/main" id="{CB1EEE59-0B73-4138-A94C-08E7E3DD19D9}"/>
              </a:ext>
            </a:extLst>
          </p:cNvPr>
          <p:cNvGrpSpPr/>
          <p:nvPr/>
        </p:nvGrpSpPr>
        <p:grpSpPr>
          <a:xfrm>
            <a:off x="1447800" y="1108360"/>
            <a:ext cx="6043547" cy="3388995"/>
            <a:chOff x="645684" y="1676400"/>
            <a:chExt cx="8058063" cy="4518660"/>
          </a:xfrm>
        </p:grpSpPr>
        <p:sp>
          <p:nvSpPr>
            <p:cNvPr id="6" name="Cloud 5">
              <a:extLst>
                <a:ext uri="{FF2B5EF4-FFF2-40B4-BE49-F238E27FC236}">
                  <a16:creationId xmlns:a16="http://schemas.microsoft.com/office/drawing/2014/main" id="{7F615A79-57F0-422E-AB10-109EEE806F6C}"/>
                </a:ext>
              </a:extLst>
            </p:cNvPr>
            <p:cNvSpPr/>
            <p:nvPr/>
          </p:nvSpPr>
          <p:spPr>
            <a:xfrm>
              <a:off x="4267200" y="3581400"/>
              <a:ext cx="2286000" cy="1289539"/>
            </a:xfrm>
            <a:prstGeom prst="cloud">
              <a:avLst/>
            </a:prstGeom>
            <a:solidFill>
              <a:srgbClr val="8CA63D"/>
            </a:solidFill>
            <a:ln>
              <a:solidFill>
                <a:srgbClr val="48561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dirty="0">
                <a:solidFill>
                  <a:prstClr val="white"/>
                </a:solidFill>
                <a:latin typeface="Calibri"/>
              </a:endParaRPr>
            </a:p>
          </p:txBody>
        </p:sp>
        <p:sp>
          <p:nvSpPr>
            <p:cNvPr id="7" name="Can 7">
              <a:extLst>
                <a:ext uri="{FF2B5EF4-FFF2-40B4-BE49-F238E27FC236}">
                  <a16:creationId xmlns:a16="http://schemas.microsoft.com/office/drawing/2014/main" id="{1C77A001-2561-45EC-892B-36846A8EB992}"/>
                </a:ext>
              </a:extLst>
            </p:cNvPr>
            <p:cNvSpPr/>
            <p:nvPr/>
          </p:nvSpPr>
          <p:spPr>
            <a:xfrm>
              <a:off x="2590800" y="2286000"/>
              <a:ext cx="762000" cy="1013460"/>
            </a:xfrm>
            <a:prstGeom prst="can">
              <a:avLst/>
            </a:prstGeom>
            <a:solidFill>
              <a:srgbClr val="0882A0"/>
            </a:solidFill>
            <a:ln>
              <a:solidFill>
                <a:srgbClr val="045063"/>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8" name="Can 8">
              <a:extLst>
                <a:ext uri="{FF2B5EF4-FFF2-40B4-BE49-F238E27FC236}">
                  <a16:creationId xmlns:a16="http://schemas.microsoft.com/office/drawing/2014/main" id="{C99B4506-E006-4598-97E6-F1CD69D8088D}"/>
                </a:ext>
              </a:extLst>
            </p:cNvPr>
            <p:cNvSpPr/>
            <p:nvPr/>
          </p:nvSpPr>
          <p:spPr>
            <a:xfrm>
              <a:off x="2743200" y="2438400"/>
              <a:ext cx="762000" cy="1013460"/>
            </a:xfrm>
            <a:prstGeom prst="can">
              <a:avLst/>
            </a:prstGeom>
            <a:solidFill>
              <a:srgbClr val="0882A0"/>
            </a:solidFill>
            <a:ln>
              <a:solidFill>
                <a:srgbClr val="045063"/>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9" name="Can 9">
              <a:extLst>
                <a:ext uri="{FF2B5EF4-FFF2-40B4-BE49-F238E27FC236}">
                  <a16:creationId xmlns:a16="http://schemas.microsoft.com/office/drawing/2014/main" id="{8097D5E0-85CC-4541-90F0-A32CF87932ED}"/>
                </a:ext>
              </a:extLst>
            </p:cNvPr>
            <p:cNvSpPr/>
            <p:nvPr/>
          </p:nvSpPr>
          <p:spPr>
            <a:xfrm>
              <a:off x="2895600" y="2590800"/>
              <a:ext cx="762000" cy="1013460"/>
            </a:xfrm>
            <a:prstGeom prst="can">
              <a:avLst/>
            </a:prstGeom>
            <a:solidFill>
              <a:srgbClr val="0882A0"/>
            </a:solidFill>
            <a:ln>
              <a:solidFill>
                <a:srgbClr val="045063"/>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10" name="Can 11">
              <a:extLst>
                <a:ext uri="{FF2B5EF4-FFF2-40B4-BE49-F238E27FC236}">
                  <a16:creationId xmlns:a16="http://schemas.microsoft.com/office/drawing/2014/main" id="{0A779814-BD0E-485C-85BF-4BE5A491FCB4}"/>
                </a:ext>
              </a:extLst>
            </p:cNvPr>
            <p:cNvSpPr/>
            <p:nvPr/>
          </p:nvSpPr>
          <p:spPr>
            <a:xfrm>
              <a:off x="2590800" y="4876800"/>
              <a:ext cx="762000" cy="1013460"/>
            </a:xfrm>
            <a:prstGeom prst="can">
              <a:avLst/>
            </a:prstGeom>
            <a:solidFill>
              <a:srgbClr val="0882A0"/>
            </a:solidFill>
            <a:ln>
              <a:solidFill>
                <a:srgbClr val="045063"/>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11" name="Can 12">
              <a:extLst>
                <a:ext uri="{FF2B5EF4-FFF2-40B4-BE49-F238E27FC236}">
                  <a16:creationId xmlns:a16="http://schemas.microsoft.com/office/drawing/2014/main" id="{C1665B85-D775-4BA3-AE52-47C42A2BFCA6}"/>
                </a:ext>
              </a:extLst>
            </p:cNvPr>
            <p:cNvSpPr/>
            <p:nvPr/>
          </p:nvSpPr>
          <p:spPr>
            <a:xfrm>
              <a:off x="2743200" y="5029200"/>
              <a:ext cx="762000" cy="1013460"/>
            </a:xfrm>
            <a:prstGeom prst="can">
              <a:avLst/>
            </a:prstGeom>
            <a:solidFill>
              <a:srgbClr val="0882A0"/>
            </a:solidFill>
            <a:ln>
              <a:solidFill>
                <a:srgbClr val="045063"/>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12" name="Can 13">
              <a:extLst>
                <a:ext uri="{FF2B5EF4-FFF2-40B4-BE49-F238E27FC236}">
                  <a16:creationId xmlns:a16="http://schemas.microsoft.com/office/drawing/2014/main" id="{BA6595AC-26B1-4A59-948F-575AFF23F0F8}"/>
                </a:ext>
              </a:extLst>
            </p:cNvPr>
            <p:cNvSpPr/>
            <p:nvPr/>
          </p:nvSpPr>
          <p:spPr>
            <a:xfrm>
              <a:off x="2895600" y="5181600"/>
              <a:ext cx="762000" cy="1013460"/>
            </a:xfrm>
            <a:prstGeom prst="can">
              <a:avLst/>
            </a:prstGeom>
            <a:solidFill>
              <a:srgbClr val="0882A0"/>
            </a:solidFill>
            <a:ln>
              <a:solidFill>
                <a:srgbClr val="045063"/>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13" name="TextBox 12">
              <a:extLst>
                <a:ext uri="{FF2B5EF4-FFF2-40B4-BE49-F238E27FC236}">
                  <a16:creationId xmlns:a16="http://schemas.microsoft.com/office/drawing/2014/main" id="{8FF40BA5-A7E7-43C8-9073-BEC147E949A5}"/>
                </a:ext>
              </a:extLst>
            </p:cNvPr>
            <p:cNvSpPr txBox="1"/>
            <p:nvPr/>
          </p:nvSpPr>
          <p:spPr>
            <a:xfrm>
              <a:off x="645684" y="4343400"/>
              <a:ext cx="1178357" cy="400109"/>
            </a:xfrm>
            <a:prstGeom prst="rect">
              <a:avLst/>
            </a:prstGeom>
            <a:noFill/>
          </p:spPr>
          <p:txBody>
            <a:bodyPr wrap="none" rtlCol="0">
              <a:spAutoFit/>
            </a:bodyPr>
            <a:lstStyle/>
            <a:p>
              <a:pPr defTabSz="685800"/>
              <a:r>
                <a:rPr lang="en-US" sz="1350" b="1" i="1" dirty="0">
                  <a:solidFill>
                    <a:prstClr val="black"/>
                  </a:solidFill>
                  <a:latin typeface="Calibri"/>
                </a:rPr>
                <a:t>Registries</a:t>
              </a:r>
            </a:p>
          </p:txBody>
        </p:sp>
        <p:sp>
          <p:nvSpPr>
            <p:cNvPr id="14" name="TextBox 13">
              <a:extLst>
                <a:ext uri="{FF2B5EF4-FFF2-40B4-BE49-F238E27FC236}">
                  <a16:creationId xmlns:a16="http://schemas.microsoft.com/office/drawing/2014/main" id="{CD73238D-2D0B-406D-898B-8AA98DF3E299}"/>
                </a:ext>
              </a:extLst>
            </p:cNvPr>
            <p:cNvSpPr txBox="1"/>
            <p:nvPr/>
          </p:nvSpPr>
          <p:spPr>
            <a:xfrm>
              <a:off x="838200" y="2133600"/>
              <a:ext cx="2286000" cy="1846660"/>
            </a:xfrm>
            <a:prstGeom prst="rect">
              <a:avLst/>
            </a:prstGeom>
            <a:noFill/>
          </p:spPr>
          <p:txBody>
            <a:bodyPr wrap="square" rtlCol="0">
              <a:spAutoFit/>
            </a:bodyPr>
            <a:lstStyle/>
            <a:p>
              <a:pPr defTabSz="685800"/>
              <a:r>
                <a:rPr lang="en-US" sz="1200" dirty="0">
                  <a:solidFill>
                    <a:prstClr val="black"/>
                  </a:solidFill>
                  <a:latin typeface="Calibri"/>
                </a:rPr>
                <a:t>Early Intervention</a:t>
              </a:r>
            </a:p>
            <a:p>
              <a:pPr defTabSz="685800"/>
              <a:r>
                <a:rPr lang="en-US" sz="1200" dirty="0">
                  <a:solidFill>
                    <a:prstClr val="black"/>
                  </a:solidFill>
                  <a:latin typeface="Calibri"/>
                </a:rPr>
                <a:t>Head Start</a:t>
              </a:r>
            </a:p>
            <a:p>
              <a:pPr defTabSz="685800"/>
              <a:r>
                <a:rPr lang="en-US" sz="1200" dirty="0">
                  <a:solidFill>
                    <a:prstClr val="black"/>
                  </a:solidFill>
                  <a:latin typeface="Calibri"/>
                </a:rPr>
                <a:t>Home Visiting</a:t>
              </a:r>
            </a:p>
            <a:p>
              <a:pPr defTabSz="685800"/>
              <a:r>
                <a:rPr lang="en-US" sz="1200" dirty="0">
                  <a:solidFill>
                    <a:prstClr val="black"/>
                  </a:solidFill>
                  <a:latin typeface="Calibri"/>
                </a:rPr>
                <a:t>Child Care</a:t>
              </a:r>
            </a:p>
            <a:p>
              <a:pPr defTabSz="685800"/>
              <a:r>
                <a:rPr lang="en-US" sz="1200" dirty="0">
                  <a:solidFill>
                    <a:prstClr val="black"/>
                  </a:solidFill>
                  <a:latin typeface="Calibri"/>
                </a:rPr>
                <a:t>Ages &amp; Stages Questionnaire</a:t>
              </a:r>
            </a:p>
            <a:p>
              <a:pPr defTabSz="685800"/>
              <a:r>
                <a:rPr lang="en-US" sz="1200" dirty="0">
                  <a:solidFill>
                    <a:prstClr val="black"/>
                  </a:solidFill>
                  <a:latin typeface="Calibri"/>
                </a:rPr>
                <a:t>WIC</a:t>
              </a:r>
            </a:p>
          </p:txBody>
        </p:sp>
        <p:sp>
          <p:nvSpPr>
            <p:cNvPr id="15" name="TextBox 14">
              <a:extLst>
                <a:ext uri="{FF2B5EF4-FFF2-40B4-BE49-F238E27FC236}">
                  <a16:creationId xmlns:a16="http://schemas.microsoft.com/office/drawing/2014/main" id="{099C635A-0039-44A2-A8B5-E789344C0D4C}"/>
                </a:ext>
              </a:extLst>
            </p:cNvPr>
            <p:cNvSpPr txBox="1"/>
            <p:nvPr/>
          </p:nvSpPr>
          <p:spPr>
            <a:xfrm>
              <a:off x="838200" y="4655403"/>
              <a:ext cx="1676400" cy="861775"/>
            </a:xfrm>
            <a:prstGeom prst="rect">
              <a:avLst/>
            </a:prstGeom>
            <a:noFill/>
          </p:spPr>
          <p:txBody>
            <a:bodyPr wrap="square" rtlCol="0">
              <a:spAutoFit/>
            </a:bodyPr>
            <a:lstStyle/>
            <a:p>
              <a:pPr defTabSz="685800"/>
              <a:r>
                <a:rPr lang="en-US" sz="1200" dirty="0">
                  <a:solidFill>
                    <a:prstClr val="black"/>
                  </a:solidFill>
                  <a:latin typeface="Calibri"/>
                </a:rPr>
                <a:t>Birth Certificate</a:t>
              </a:r>
            </a:p>
            <a:p>
              <a:pPr defTabSz="685800"/>
              <a:r>
                <a:rPr lang="en-US" sz="1200" dirty="0">
                  <a:solidFill>
                    <a:prstClr val="black"/>
                  </a:solidFill>
                  <a:latin typeface="Calibri"/>
                </a:rPr>
                <a:t>Death Certificate</a:t>
              </a:r>
            </a:p>
            <a:p>
              <a:pPr defTabSz="685800"/>
              <a:r>
                <a:rPr lang="en-US" sz="1200" dirty="0">
                  <a:solidFill>
                    <a:prstClr val="black"/>
                  </a:solidFill>
                  <a:latin typeface="Calibri"/>
                </a:rPr>
                <a:t>...</a:t>
              </a:r>
            </a:p>
          </p:txBody>
        </p:sp>
        <p:sp>
          <p:nvSpPr>
            <p:cNvPr id="16" name="Bent Arrow 17">
              <a:extLst>
                <a:ext uri="{FF2B5EF4-FFF2-40B4-BE49-F238E27FC236}">
                  <a16:creationId xmlns:a16="http://schemas.microsoft.com/office/drawing/2014/main" id="{1E1E02CA-C38F-48D8-BBB3-7CE6616958A0}"/>
                </a:ext>
              </a:extLst>
            </p:cNvPr>
            <p:cNvSpPr/>
            <p:nvPr/>
          </p:nvSpPr>
          <p:spPr>
            <a:xfrm rot="5400000">
              <a:off x="3752850" y="2495550"/>
              <a:ext cx="1143000" cy="1181100"/>
            </a:xfrm>
            <a:prstGeom prst="bentArrow">
              <a:avLst/>
            </a:prstGeom>
            <a:solidFill>
              <a:srgbClr val="98C0D7"/>
            </a:solidFill>
            <a:ln>
              <a:solidFill>
                <a:srgbClr val="045063"/>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black"/>
                </a:solidFill>
                <a:latin typeface="Calibri"/>
              </a:endParaRPr>
            </a:p>
          </p:txBody>
        </p:sp>
        <p:sp>
          <p:nvSpPr>
            <p:cNvPr id="17" name="Bent Arrow 18">
              <a:extLst>
                <a:ext uri="{FF2B5EF4-FFF2-40B4-BE49-F238E27FC236}">
                  <a16:creationId xmlns:a16="http://schemas.microsoft.com/office/drawing/2014/main" id="{2464D6B7-CF97-482D-AB20-640FD02EE363}"/>
                </a:ext>
              </a:extLst>
            </p:cNvPr>
            <p:cNvSpPr/>
            <p:nvPr/>
          </p:nvSpPr>
          <p:spPr>
            <a:xfrm rot="16200000" flipV="1">
              <a:off x="3829050" y="4781550"/>
              <a:ext cx="1143000" cy="1181100"/>
            </a:xfrm>
            <a:prstGeom prst="bentArrow">
              <a:avLst/>
            </a:prstGeom>
            <a:solidFill>
              <a:srgbClr val="98C0D7"/>
            </a:solidFill>
            <a:ln>
              <a:solidFill>
                <a:srgbClr val="045063"/>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black"/>
                </a:solidFill>
                <a:latin typeface="Calibri"/>
              </a:endParaRPr>
            </a:p>
          </p:txBody>
        </p:sp>
        <p:sp>
          <p:nvSpPr>
            <p:cNvPr id="18" name="TextBox 17">
              <a:extLst>
                <a:ext uri="{FF2B5EF4-FFF2-40B4-BE49-F238E27FC236}">
                  <a16:creationId xmlns:a16="http://schemas.microsoft.com/office/drawing/2014/main" id="{A415C808-2580-4131-861F-A842567BE898}"/>
                </a:ext>
              </a:extLst>
            </p:cNvPr>
            <p:cNvSpPr txBox="1"/>
            <p:nvPr/>
          </p:nvSpPr>
          <p:spPr>
            <a:xfrm>
              <a:off x="6177538" y="1676400"/>
              <a:ext cx="1971309" cy="400109"/>
            </a:xfrm>
            <a:prstGeom prst="rect">
              <a:avLst/>
            </a:prstGeom>
            <a:noFill/>
          </p:spPr>
          <p:txBody>
            <a:bodyPr wrap="none" rtlCol="0">
              <a:spAutoFit/>
            </a:bodyPr>
            <a:lstStyle/>
            <a:p>
              <a:pPr defTabSz="685800"/>
              <a:r>
                <a:rPr lang="en-US" sz="1350" b="1" i="1" dirty="0">
                  <a:solidFill>
                    <a:prstClr val="black"/>
                  </a:solidFill>
                  <a:latin typeface="Calibri"/>
                </a:rPr>
                <a:t>Standard Reports:</a:t>
              </a:r>
            </a:p>
          </p:txBody>
        </p:sp>
        <p:sp>
          <p:nvSpPr>
            <p:cNvPr id="19" name="TextBox 18">
              <a:extLst>
                <a:ext uri="{FF2B5EF4-FFF2-40B4-BE49-F238E27FC236}">
                  <a16:creationId xmlns:a16="http://schemas.microsoft.com/office/drawing/2014/main" id="{65421A0D-C9DA-4A22-B398-6C524BE80FB7}"/>
                </a:ext>
              </a:extLst>
            </p:cNvPr>
            <p:cNvSpPr txBox="1"/>
            <p:nvPr/>
          </p:nvSpPr>
          <p:spPr>
            <a:xfrm>
              <a:off x="6722548" y="4235411"/>
              <a:ext cx="1981199" cy="954108"/>
            </a:xfrm>
            <a:prstGeom prst="rect">
              <a:avLst/>
            </a:prstGeom>
            <a:noFill/>
          </p:spPr>
          <p:txBody>
            <a:bodyPr wrap="square" rtlCol="0">
              <a:spAutoFit/>
            </a:bodyPr>
            <a:lstStyle/>
            <a:p>
              <a:pPr defTabSz="685800"/>
              <a:r>
                <a:rPr lang="en-US" sz="1350" b="1" i="1" dirty="0">
                  <a:solidFill>
                    <a:prstClr val="black"/>
                  </a:solidFill>
                  <a:latin typeface="Calibri"/>
                </a:rPr>
                <a:t>Data Analytics &amp; Engagement Reports:</a:t>
              </a:r>
            </a:p>
          </p:txBody>
        </p:sp>
        <p:sp>
          <p:nvSpPr>
            <p:cNvPr id="20" name="Folded Corner 35">
              <a:extLst>
                <a:ext uri="{FF2B5EF4-FFF2-40B4-BE49-F238E27FC236}">
                  <a16:creationId xmlns:a16="http://schemas.microsoft.com/office/drawing/2014/main" id="{A2F2290C-5A86-4419-8643-A0B1A774595D}"/>
                </a:ext>
              </a:extLst>
            </p:cNvPr>
            <p:cNvSpPr/>
            <p:nvPr/>
          </p:nvSpPr>
          <p:spPr>
            <a:xfrm flipV="1">
              <a:off x="6629400" y="2057400"/>
              <a:ext cx="685800" cy="762000"/>
            </a:xfrm>
            <a:prstGeom prst="foldedCorner">
              <a:avLst>
                <a:gd name="adj" fmla="val 29012"/>
              </a:avLst>
            </a:prstGeom>
            <a:solidFill>
              <a:srgbClr val="B083F1"/>
            </a:solidFill>
            <a:ln>
              <a:solidFill>
                <a:srgbClr val="52297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21" name="Folded Corner 43">
              <a:extLst>
                <a:ext uri="{FF2B5EF4-FFF2-40B4-BE49-F238E27FC236}">
                  <a16:creationId xmlns:a16="http://schemas.microsoft.com/office/drawing/2014/main" id="{A0AB9E04-2644-497E-ACE2-42E0820D89CD}"/>
                </a:ext>
              </a:extLst>
            </p:cNvPr>
            <p:cNvSpPr/>
            <p:nvPr/>
          </p:nvSpPr>
          <p:spPr>
            <a:xfrm flipV="1">
              <a:off x="6781800" y="2133600"/>
              <a:ext cx="685800" cy="762000"/>
            </a:xfrm>
            <a:prstGeom prst="foldedCorner">
              <a:avLst>
                <a:gd name="adj" fmla="val 29012"/>
              </a:avLst>
            </a:prstGeom>
            <a:solidFill>
              <a:srgbClr val="B083F1"/>
            </a:solidFill>
            <a:ln>
              <a:solidFill>
                <a:srgbClr val="52297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22" name="Folded Corner 44">
              <a:extLst>
                <a:ext uri="{FF2B5EF4-FFF2-40B4-BE49-F238E27FC236}">
                  <a16:creationId xmlns:a16="http://schemas.microsoft.com/office/drawing/2014/main" id="{C4FCE06E-5EA3-4294-BEB7-E53F8901EDCA}"/>
                </a:ext>
              </a:extLst>
            </p:cNvPr>
            <p:cNvSpPr/>
            <p:nvPr/>
          </p:nvSpPr>
          <p:spPr>
            <a:xfrm flipV="1">
              <a:off x="6934200" y="2209800"/>
              <a:ext cx="685800" cy="762000"/>
            </a:xfrm>
            <a:prstGeom prst="foldedCorner">
              <a:avLst>
                <a:gd name="adj" fmla="val 29012"/>
              </a:avLst>
            </a:prstGeom>
            <a:solidFill>
              <a:srgbClr val="B083F1"/>
            </a:solidFill>
            <a:ln>
              <a:solidFill>
                <a:srgbClr val="52297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23" name="Folded Corner 48">
              <a:extLst>
                <a:ext uri="{FF2B5EF4-FFF2-40B4-BE49-F238E27FC236}">
                  <a16:creationId xmlns:a16="http://schemas.microsoft.com/office/drawing/2014/main" id="{7FE9C92C-F1F1-475E-9377-33C653B36D72}"/>
                </a:ext>
              </a:extLst>
            </p:cNvPr>
            <p:cNvSpPr/>
            <p:nvPr/>
          </p:nvSpPr>
          <p:spPr>
            <a:xfrm flipV="1">
              <a:off x="6858000" y="5257800"/>
              <a:ext cx="685800" cy="762000"/>
            </a:xfrm>
            <a:prstGeom prst="foldedCorner">
              <a:avLst>
                <a:gd name="adj" fmla="val 29012"/>
              </a:avLst>
            </a:prstGeom>
            <a:solidFill>
              <a:srgbClr val="B083F1"/>
            </a:solidFill>
            <a:ln>
              <a:solidFill>
                <a:srgbClr val="52297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24" name="Folded Corner 49">
              <a:extLst>
                <a:ext uri="{FF2B5EF4-FFF2-40B4-BE49-F238E27FC236}">
                  <a16:creationId xmlns:a16="http://schemas.microsoft.com/office/drawing/2014/main" id="{BE4B33F2-39DA-4FF6-96E3-060ECBDEAB2A}"/>
                </a:ext>
              </a:extLst>
            </p:cNvPr>
            <p:cNvSpPr/>
            <p:nvPr/>
          </p:nvSpPr>
          <p:spPr>
            <a:xfrm flipV="1">
              <a:off x="7010400" y="5334000"/>
              <a:ext cx="685800" cy="762000"/>
            </a:xfrm>
            <a:prstGeom prst="foldedCorner">
              <a:avLst>
                <a:gd name="adj" fmla="val 29012"/>
              </a:avLst>
            </a:prstGeom>
            <a:solidFill>
              <a:srgbClr val="B083F1"/>
            </a:solidFill>
            <a:ln>
              <a:solidFill>
                <a:srgbClr val="52297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25" name="Folded Corner 50">
              <a:extLst>
                <a:ext uri="{FF2B5EF4-FFF2-40B4-BE49-F238E27FC236}">
                  <a16:creationId xmlns:a16="http://schemas.microsoft.com/office/drawing/2014/main" id="{FD7198D9-1116-4B16-A56E-2C3DFB2D5944}"/>
                </a:ext>
              </a:extLst>
            </p:cNvPr>
            <p:cNvSpPr/>
            <p:nvPr/>
          </p:nvSpPr>
          <p:spPr>
            <a:xfrm flipV="1">
              <a:off x="7162800" y="5410200"/>
              <a:ext cx="685800" cy="762000"/>
            </a:xfrm>
            <a:prstGeom prst="foldedCorner">
              <a:avLst>
                <a:gd name="adj" fmla="val 29012"/>
              </a:avLst>
            </a:prstGeom>
            <a:solidFill>
              <a:srgbClr val="B083F1"/>
            </a:solidFill>
            <a:ln>
              <a:solidFill>
                <a:srgbClr val="52297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26" name="Bent Arrow 51">
              <a:extLst>
                <a:ext uri="{FF2B5EF4-FFF2-40B4-BE49-F238E27FC236}">
                  <a16:creationId xmlns:a16="http://schemas.microsoft.com/office/drawing/2014/main" id="{F2A2FBB4-13F2-4C8C-BFF8-2A0D93C85A04}"/>
                </a:ext>
              </a:extLst>
            </p:cNvPr>
            <p:cNvSpPr/>
            <p:nvPr/>
          </p:nvSpPr>
          <p:spPr>
            <a:xfrm>
              <a:off x="5286482" y="2313711"/>
              <a:ext cx="1143000" cy="1181100"/>
            </a:xfrm>
            <a:prstGeom prst="bentArrow">
              <a:avLst/>
            </a:prstGeom>
            <a:solidFill>
              <a:srgbClr val="C6ACEA"/>
            </a:solidFill>
            <a:ln>
              <a:solidFill>
                <a:srgbClr val="9360D9"/>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black"/>
                </a:solidFill>
                <a:latin typeface="Calibri"/>
              </a:endParaRPr>
            </a:p>
          </p:txBody>
        </p:sp>
        <p:sp>
          <p:nvSpPr>
            <p:cNvPr id="27" name="Bent Arrow 52">
              <a:extLst>
                <a:ext uri="{FF2B5EF4-FFF2-40B4-BE49-F238E27FC236}">
                  <a16:creationId xmlns:a16="http://schemas.microsoft.com/office/drawing/2014/main" id="{F9121173-9C59-4008-88FF-996A7CC0F073}"/>
                </a:ext>
              </a:extLst>
            </p:cNvPr>
            <p:cNvSpPr/>
            <p:nvPr/>
          </p:nvSpPr>
          <p:spPr>
            <a:xfrm flipV="1">
              <a:off x="5486400" y="4953000"/>
              <a:ext cx="1143000" cy="1143000"/>
            </a:xfrm>
            <a:prstGeom prst="bentArrow">
              <a:avLst/>
            </a:prstGeom>
            <a:solidFill>
              <a:srgbClr val="C6ACEA"/>
            </a:solidFill>
            <a:ln>
              <a:solidFill>
                <a:srgbClr val="9360D9"/>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black"/>
                </a:solidFill>
                <a:latin typeface="Calibri"/>
              </a:endParaRPr>
            </a:p>
          </p:txBody>
        </p:sp>
      </p:grpSp>
      <p:sp>
        <p:nvSpPr>
          <p:cNvPr id="28" name="TextBox 27">
            <a:extLst>
              <a:ext uri="{FF2B5EF4-FFF2-40B4-BE49-F238E27FC236}">
                <a16:creationId xmlns:a16="http://schemas.microsoft.com/office/drawing/2014/main" id="{2E310F7A-3F36-4C49-A67B-92578621E6A1}"/>
              </a:ext>
            </a:extLst>
          </p:cNvPr>
          <p:cNvSpPr txBox="1"/>
          <p:nvPr/>
        </p:nvSpPr>
        <p:spPr>
          <a:xfrm>
            <a:off x="4649712" y="2877856"/>
            <a:ext cx="830099" cy="415498"/>
          </a:xfrm>
          <a:prstGeom prst="rect">
            <a:avLst/>
          </a:prstGeom>
          <a:noFill/>
        </p:spPr>
        <p:txBody>
          <a:bodyPr wrap="square" rtlCol="0">
            <a:spAutoFit/>
          </a:bodyPr>
          <a:lstStyle/>
          <a:p>
            <a:pPr algn="ctr" defTabSz="685800"/>
            <a:r>
              <a:rPr lang="en-US" sz="2100" dirty="0">
                <a:solidFill>
                  <a:prstClr val="black"/>
                </a:solidFill>
                <a:latin typeface="Calibri"/>
              </a:rPr>
              <a:t>ECIDS</a:t>
            </a:r>
          </a:p>
        </p:txBody>
      </p:sp>
    </p:spTree>
    <p:extLst>
      <p:ext uri="{BB962C8B-B14F-4D97-AF65-F5344CB8AC3E}">
        <p14:creationId xmlns:p14="http://schemas.microsoft.com/office/powerpoint/2010/main" val="32507364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C7A75D-4667-E34D-8B66-69886F8CC92E}"/>
              </a:ext>
            </a:extLst>
          </p:cNvPr>
          <p:cNvSpPr>
            <a:spLocks noGrp="1"/>
          </p:cNvSpPr>
          <p:nvPr>
            <p:ph type="ctrTitle"/>
          </p:nvPr>
        </p:nvSpPr>
        <p:spPr/>
        <p:txBody>
          <a:bodyPr/>
          <a:lstStyle/>
          <a:p>
            <a:r>
              <a:rPr lang="en-US" dirty="0"/>
              <a:t>Overall ECIDS Infrastructure Vision (continued)</a:t>
            </a:r>
          </a:p>
        </p:txBody>
      </p:sp>
      <p:sp>
        <p:nvSpPr>
          <p:cNvPr id="11" name="TextBox 10"/>
          <p:cNvSpPr txBox="1"/>
          <p:nvPr/>
        </p:nvSpPr>
        <p:spPr>
          <a:xfrm>
            <a:off x="1002652" y="1204868"/>
            <a:ext cx="2191690" cy="300082"/>
          </a:xfrm>
          <a:prstGeom prst="rect">
            <a:avLst/>
          </a:prstGeom>
          <a:noFill/>
        </p:spPr>
        <p:txBody>
          <a:bodyPr wrap="none" rtlCol="0">
            <a:spAutoFit/>
          </a:bodyPr>
          <a:lstStyle/>
          <a:p>
            <a:pPr defTabSz="685800"/>
            <a:r>
              <a:rPr lang="en-US" sz="1350" b="1" dirty="0">
                <a:solidFill>
                  <a:prstClr val="black"/>
                </a:solidFill>
                <a:latin typeface="Times New Roman" panose="02020603050405020304" pitchFamily="18" charset="0"/>
                <a:cs typeface="Times New Roman" panose="02020603050405020304" pitchFamily="18" charset="0"/>
              </a:rPr>
              <a:t>Early Childhood Programs</a:t>
            </a:r>
          </a:p>
        </p:txBody>
      </p:sp>
      <p:grpSp>
        <p:nvGrpSpPr>
          <p:cNvPr id="4" name="Group 3">
            <a:extLst>
              <a:ext uri="{C183D7F6-B498-43B3-948B-1728B52AA6E4}">
                <adec:decorative xmlns:adec="http://schemas.microsoft.com/office/drawing/2017/decorative" val="1"/>
              </a:ext>
            </a:extLst>
          </p:cNvPr>
          <p:cNvGrpSpPr/>
          <p:nvPr/>
        </p:nvGrpSpPr>
        <p:grpSpPr>
          <a:xfrm>
            <a:off x="1002652" y="1448705"/>
            <a:ext cx="6111984" cy="3059227"/>
            <a:chOff x="461288" y="2133283"/>
            <a:chExt cx="8149312" cy="4078969"/>
          </a:xfrm>
        </p:grpSpPr>
        <p:sp>
          <p:nvSpPr>
            <p:cNvPr id="6" name="Cloud 5">
              <a:extLst>
                <a:ext uri="{C183D7F6-B498-43B3-948B-1728B52AA6E4}">
                  <adec:decorative xmlns:adec="http://schemas.microsoft.com/office/drawing/2017/decorative" val="1"/>
                </a:ext>
              </a:extLst>
            </p:cNvPr>
            <p:cNvSpPr/>
            <p:nvPr/>
          </p:nvSpPr>
          <p:spPr>
            <a:xfrm>
              <a:off x="4267200" y="3581400"/>
              <a:ext cx="2286000" cy="1289539"/>
            </a:xfrm>
            <a:prstGeom prst="cloud">
              <a:avLst/>
            </a:prstGeom>
            <a:solidFill>
              <a:srgbClr val="04295B"/>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8" name="Can 7">
              <a:extLst>
                <a:ext uri="{C183D7F6-B498-43B3-948B-1728B52AA6E4}">
                  <adec:decorative xmlns:adec="http://schemas.microsoft.com/office/drawing/2017/decorative" val="1"/>
                </a:ext>
              </a:extLst>
            </p:cNvPr>
            <p:cNvSpPr/>
            <p:nvPr/>
          </p:nvSpPr>
          <p:spPr>
            <a:xfrm>
              <a:off x="2590800" y="2286000"/>
              <a:ext cx="762000" cy="1013460"/>
            </a:xfrm>
            <a:prstGeom prst="can">
              <a:avLst/>
            </a:prstGeom>
            <a:solidFill>
              <a:srgbClr val="AA2C3D"/>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9" name="Can 8">
              <a:extLst>
                <a:ext uri="{C183D7F6-B498-43B3-948B-1728B52AA6E4}">
                  <adec:decorative xmlns:adec="http://schemas.microsoft.com/office/drawing/2017/decorative" val="1"/>
                </a:ext>
              </a:extLst>
            </p:cNvPr>
            <p:cNvSpPr/>
            <p:nvPr/>
          </p:nvSpPr>
          <p:spPr>
            <a:xfrm>
              <a:off x="2743200" y="2438400"/>
              <a:ext cx="762000" cy="1013460"/>
            </a:xfrm>
            <a:prstGeom prst="can">
              <a:avLst/>
            </a:prstGeom>
            <a:solidFill>
              <a:srgbClr val="AA2C3D"/>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10" name="Can 9">
              <a:extLst>
                <a:ext uri="{C183D7F6-B498-43B3-948B-1728B52AA6E4}">
                  <adec:decorative xmlns:adec="http://schemas.microsoft.com/office/drawing/2017/decorative" val="1"/>
                </a:ext>
              </a:extLst>
            </p:cNvPr>
            <p:cNvSpPr/>
            <p:nvPr/>
          </p:nvSpPr>
          <p:spPr>
            <a:xfrm>
              <a:off x="2895600" y="2590800"/>
              <a:ext cx="762000" cy="1013460"/>
            </a:xfrm>
            <a:prstGeom prst="can">
              <a:avLst/>
            </a:prstGeom>
            <a:solidFill>
              <a:srgbClr val="AA2C3D"/>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12" name="Can 11">
              <a:extLst>
                <a:ext uri="{C183D7F6-B498-43B3-948B-1728B52AA6E4}">
                  <adec:decorative xmlns:adec="http://schemas.microsoft.com/office/drawing/2017/decorative" val="1"/>
                </a:ext>
              </a:extLst>
            </p:cNvPr>
            <p:cNvSpPr/>
            <p:nvPr/>
          </p:nvSpPr>
          <p:spPr>
            <a:xfrm>
              <a:off x="2590800" y="4876800"/>
              <a:ext cx="762000" cy="1013460"/>
            </a:xfrm>
            <a:prstGeom prst="can">
              <a:avLst/>
            </a:prstGeom>
            <a:solidFill>
              <a:srgbClr val="AA2C3D"/>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13" name="Can 12">
              <a:extLst>
                <a:ext uri="{C183D7F6-B498-43B3-948B-1728B52AA6E4}">
                  <adec:decorative xmlns:adec="http://schemas.microsoft.com/office/drawing/2017/decorative" val="1"/>
                </a:ext>
              </a:extLst>
            </p:cNvPr>
            <p:cNvSpPr/>
            <p:nvPr/>
          </p:nvSpPr>
          <p:spPr>
            <a:xfrm>
              <a:off x="2743200" y="5029200"/>
              <a:ext cx="762000" cy="1013460"/>
            </a:xfrm>
            <a:prstGeom prst="can">
              <a:avLst/>
            </a:prstGeom>
            <a:solidFill>
              <a:srgbClr val="AA2C3D"/>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14" name="Can 13">
              <a:extLst>
                <a:ext uri="{C183D7F6-B498-43B3-948B-1728B52AA6E4}">
                  <adec:decorative xmlns:adec="http://schemas.microsoft.com/office/drawing/2017/decorative" val="1"/>
                </a:ext>
              </a:extLst>
            </p:cNvPr>
            <p:cNvSpPr/>
            <p:nvPr/>
          </p:nvSpPr>
          <p:spPr>
            <a:xfrm>
              <a:off x="2895600" y="5181600"/>
              <a:ext cx="762000" cy="1013460"/>
            </a:xfrm>
            <a:prstGeom prst="can">
              <a:avLst/>
            </a:prstGeom>
            <a:solidFill>
              <a:srgbClr val="AA2C3D"/>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15" name="TextBox 14"/>
            <p:cNvSpPr txBox="1"/>
            <p:nvPr/>
          </p:nvSpPr>
          <p:spPr>
            <a:xfrm>
              <a:off x="461288" y="4336079"/>
              <a:ext cx="1220847" cy="400109"/>
            </a:xfrm>
            <a:prstGeom prst="rect">
              <a:avLst/>
            </a:prstGeom>
            <a:noFill/>
          </p:spPr>
          <p:txBody>
            <a:bodyPr wrap="none" rtlCol="0">
              <a:spAutoFit/>
            </a:bodyPr>
            <a:lstStyle/>
            <a:p>
              <a:pPr defTabSz="685800"/>
              <a:r>
                <a:rPr lang="en-US" sz="1350" b="1" dirty="0">
                  <a:solidFill>
                    <a:prstClr val="black"/>
                  </a:solidFill>
                  <a:latin typeface="Times New Roman" panose="02020603050405020304" pitchFamily="18" charset="0"/>
                  <a:cs typeface="Times New Roman" panose="02020603050405020304" pitchFamily="18" charset="0"/>
                </a:rPr>
                <a:t>Registries</a:t>
              </a:r>
            </a:p>
          </p:txBody>
        </p:sp>
        <p:sp>
          <p:nvSpPr>
            <p:cNvPr id="16" name="TextBox 15"/>
            <p:cNvSpPr txBox="1"/>
            <p:nvPr/>
          </p:nvSpPr>
          <p:spPr>
            <a:xfrm>
              <a:off x="672627" y="2133283"/>
              <a:ext cx="2286000" cy="2133917"/>
            </a:xfrm>
            <a:prstGeom prst="rect">
              <a:avLst/>
            </a:prstGeom>
            <a:noFill/>
          </p:spPr>
          <p:txBody>
            <a:bodyPr wrap="square" rtlCol="0">
              <a:spAutoFit/>
            </a:bodyPr>
            <a:lstStyle/>
            <a:p>
              <a:pPr defTabSz="685800"/>
              <a:r>
                <a:rPr lang="en-US" sz="1400" dirty="0">
                  <a:solidFill>
                    <a:prstClr val="black"/>
                  </a:solidFill>
                  <a:latin typeface="Times New Roman" panose="02020603050405020304" pitchFamily="18" charset="0"/>
                  <a:cs typeface="Times New Roman" panose="02020603050405020304" pitchFamily="18" charset="0"/>
                </a:rPr>
                <a:t>Early Intervention</a:t>
              </a:r>
            </a:p>
            <a:p>
              <a:pPr defTabSz="685800"/>
              <a:r>
                <a:rPr lang="en-US" sz="1400" dirty="0">
                  <a:solidFill>
                    <a:prstClr val="black"/>
                  </a:solidFill>
                  <a:latin typeface="Times New Roman" panose="02020603050405020304" pitchFamily="18" charset="0"/>
                  <a:cs typeface="Times New Roman" panose="02020603050405020304" pitchFamily="18" charset="0"/>
                </a:rPr>
                <a:t>Head Start</a:t>
              </a:r>
            </a:p>
            <a:p>
              <a:pPr defTabSz="685800"/>
              <a:r>
                <a:rPr lang="en-US" sz="1400" dirty="0">
                  <a:solidFill>
                    <a:prstClr val="black"/>
                  </a:solidFill>
                  <a:latin typeface="Times New Roman" panose="02020603050405020304" pitchFamily="18" charset="0"/>
                  <a:cs typeface="Times New Roman" panose="02020603050405020304" pitchFamily="18" charset="0"/>
                </a:rPr>
                <a:t>Home Visiting</a:t>
              </a:r>
            </a:p>
            <a:p>
              <a:pPr defTabSz="685800"/>
              <a:r>
                <a:rPr lang="en-US" sz="1400" dirty="0">
                  <a:solidFill>
                    <a:prstClr val="black"/>
                  </a:solidFill>
                  <a:latin typeface="Times New Roman" panose="02020603050405020304" pitchFamily="18" charset="0"/>
                  <a:cs typeface="Times New Roman" panose="02020603050405020304" pitchFamily="18" charset="0"/>
                </a:rPr>
                <a:t>Child Care</a:t>
              </a:r>
            </a:p>
            <a:p>
              <a:pPr defTabSz="685800"/>
              <a:r>
                <a:rPr lang="en-US" sz="1400" dirty="0">
                  <a:solidFill>
                    <a:prstClr val="black"/>
                  </a:solidFill>
                  <a:latin typeface="Times New Roman" panose="02020603050405020304" pitchFamily="18" charset="0"/>
                  <a:cs typeface="Times New Roman" panose="02020603050405020304" pitchFamily="18" charset="0"/>
                </a:rPr>
                <a:t>Ages &amp; Stages Questionnaire</a:t>
              </a:r>
            </a:p>
            <a:p>
              <a:pPr defTabSz="685800"/>
              <a:r>
                <a:rPr lang="en-US" sz="1400" dirty="0">
                  <a:solidFill>
                    <a:prstClr val="black"/>
                  </a:solidFill>
                  <a:latin typeface="Times New Roman" panose="02020603050405020304" pitchFamily="18" charset="0"/>
                  <a:cs typeface="Times New Roman" panose="02020603050405020304" pitchFamily="18" charset="0"/>
                </a:rPr>
                <a:t>WIC</a:t>
              </a:r>
            </a:p>
          </p:txBody>
        </p:sp>
        <p:sp>
          <p:nvSpPr>
            <p:cNvPr id="17" name="TextBox 16"/>
            <p:cNvSpPr txBox="1"/>
            <p:nvPr/>
          </p:nvSpPr>
          <p:spPr>
            <a:xfrm>
              <a:off x="687844" y="4652851"/>
              <a:ext cx="1676400" cy="1559401"/>
            </a:xfrm>
            <a:prstGeom prst="rect">
              <a:avLst/>
            </a:prstGeom>
            <a:noFill/>
          </p:spPr>
          <p:txBody>
            <a:bodyPr wrap="square" rtlCol="0">
              <a:spAutoFit/>
            </a:bodyPr>
            <a:lstStyle/>
            <a:p>
              <a:pPr defTabSz="685800"/>
              <a:r>
                <a:rPr lang="en-US" sz="1400" dirty="0">
                  <a:solidFill>
                    <a:prstClr val="black"/>
                  </a:solidFill>
                  <a:latin typeface="Times New Roman" panose="02020603050405020304" pitchFamily="18" charset="0"/>
                  <a:cs typeface="Times New Roman" panose="02020603050405020304" pitchFamily="18" charset="0"/>
                </a:rPr>
                <a:t>Birth Certificate</a:t>
              </a:r>
            </a:p>
            <a:p>
              <a:pPr defTabSz="685800"/>
              <a:r>
                <a:rPr lang="en-US" sz="1400" dirty="0">
                  <a:solidFill>
                    <a:prstClr val="black"/>
                  </a:solidFill>
                  <a:latin typeface="Times New Roman" panose="02020603050405020304" pitchFamily="18" charset="0"/>
                  <a:cs typeface="Times New Roman" panose="02020603050405020304" pitchFamily="18" charset="0"/>
                </a:rPr>
                <a:t>Death Certificate</a:t>
              </a:r>
            </a:p>
            <a:p>
              <a:pPr defTabSz="685800"/>
              <a:r>
                <a:rPr lang="en-US" sz="1400" dirty="0">
                  <a:solidFill>
                    <a:prstClr val="black"/>
                  </a:solidFill>
                  <a:latin typeface="Times New Roman" panose="02020603050405020304" pitchFamily="18" charset="0"/>
                  <a:cs typeface="Times New Roman" panose="02020603050405020304" pitchFamily="18" charset="0"/>
                </a:rPr>
                <a:t>...</a:t>
              </a:r>
            </a:p>
          </p:txBody>
        </p:sp>
        <p:sp>
          <p:nvSpPr>
            <p:cNvPr id="18" name="Bent Arrow 17">
              <a:extLst>
                <a:ext uri="{C183D7F6-B498-43B3-948B-1728B52AA6E4}">
                  <adec:decorative xmlns:adec="http://schemas.microsoft.com/office/drawing/2017/decorative" val="1"/>
                </a:ext>
              </a:extLst>
            </p:cNvPr>
            <p:cNvSpPr/>
            <p:nvPr/>
          </p:nvSpPr>
          <p:spPr>
            <a:xfrm rot="5400000">
              <a:off x="3752850" y="2495550"/>
              <a:ext cx="1143000" cy="1181100"/>
            </a:xfrm>
            <a:prstGeom prst="bentArrow">
              <a:avLst/>
            </a:prstGeom>
            <a:solidFill>
              <a:schemeClr val="bg2">
                <a:lumMod val="60000"/>
                <a:lumOff val="4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black"/>
                </a:solidFill>
                <a:latin typeface="Calibri"/>
              </a:endParaRPr>
            </a:p>
          </p:txBody>
        </p:sp>
        <p:sp>
          <p:nvSpPr>
            <p:cNvPr id="19" name="Bent Arrow 18">
              <a:extLst>
                <a:ext uri="{C183D7F6-B498-43B3-948B-1728B52AA6E4}">
                  <adec:decorative xmlns:adec="http://schemas.microsoft.com/office/drawing/2017/decorative" val="1"/>
                </a:ext>
              </a:extLst>
            </p:cNvPr>
            <p:cNvSpPr/>
            <p:nvPr/>
          </p:nvSpPr>
          <p:spPr>
            <a:xfrm rot="16200000" flipV="1">
              <a:off x="3829050" y="4781550"/>
              <a:ext cx="1143000" cy="1181100"/>
            </a:xfrm>
            <a:prstGeom prst="bentArrow">
              <a:avLst/>
            </a:prstGeom>
            <a:solidFill>
              <a:schemeClr val="bg2">
                <a:lumMod val="60000"/>
                <a:lumOff val="4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black"/>
                </a:solidFill>
                <a:latin typeface="Calibri"/>
              </a:endParaRPr>
            </a:p>
          </p:txBody>
        </p:sp>
        <p:sp>
          <p:nvSpPr>
            <p:cNvPr id="37" name="Cloud 36">
              <a:extLst>
                <a:ext uri="{C183D7F6-B498-43B3-948B-1728B52AA6E4}">
                  <adec:decorative xmlns:adec="http://schemas.microsoft.com/office/drawing/2017/decorative" val="1"/>
                </a:ext>
              </a:extLst>
            </p:cNvPr>
            <p:cNvSpPr/>
            <p:nvPr/>
          </p:nvSpPr>
          <p:spPr>
            <a:xfrm>
              <a:off x="6172200" y="4724400"/>
              <a:ext cx="2286000" cy="1289539"/>
            </a:xfrm>
            <a:prstGeom prst="cloud">
              <a:avLst/>
            </a:prstGeom>
            <a:solidFill>
              <a:srgbClr val="04295B"/>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schemeClr val="bg1"/>
                </a:solidFill>
                <a:latin typeface="Calibri"/>
              </a:endParaRPr>
            </a:p>
          </p:txBody>
        </p:sp>
        <p:sp>
          <p:nvSpPr>
            <p:cNvPr id="39" name="Bent Arrow 38">
              <a:extLst>
                <a:ext uri="{C183D7F6-B498-43B3-948B-1728B52AA6E4}">
                  <adec:decorative xmlns:adec="http://schemas.microsoft.com/office/drawing/2017/decorative" val="1"/>
                </a:ext>
              </a:extLst>
            </p:cNvPr>
            <p:cNvSpPr/>
            <p:nvPr/>
          </p:nvSpPr>
          <p:spPr>
            <a:xfrm rot="5400000">
              <a:off x="6667500" y="3848100"/>
              <a:ext cx="838200" cy="914400"/>
            </a:xfrm>
            <a:prstGeom prst="bentArrow">
              <a:avLst/>
            </a:prstGeom>
            <a:solidFill>
              <a:schemeClr val="accent5">
                <a:lumMod val="60000"/>
                <a:lumOff val="4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41" name="TextBox 40"/>
            <p:cNvSpPr txBox="1"/>
            <p:nvPr/>
          </p:nvSpPr>
          <p:spPr>
            <a:xfrm>
              <a:off x="6705600" y="2895600"/>
              <a:ext cx="1905000" cy="954108"/>
            </a:xfrm>
            <a:prstGeom prst="rect">
              <a:avLst/>
            </a:prstGeom>
            <a:noFill/>
          </p:spPr>
          <p:txBody>
            <a:bodyPr wrap="square" rtlCol="0">
              <a:spAutoFit/>
            </a:bodyPr>
            <a:lstStyle/>
            <a:p>
              <a:pPr defTabSz="685800"/>
              <a:r>
                <a:rPr lang="en-US" sz="1350" b="1" dirty="0">
                  <a:solidFill>
                    <a:prstClr val="black"/>
                  </a:solidFill>
                  <a:latin typeface="Times New Roman" panose="02020603050405020304" pitchFamily="18" charset="0"/>
                  <a:cs typeface="Times New Roman" panose="02020603050405020304" pitchFamily="18" charset="0"/>
                </a:rPr>
                <a:t>Other Longitudinal Data Systems</a:t>
              </a:r>
            </a:p>
          </p:txBody>
        </p:sp>
      </p:grpSp>
      <p:sp>
        <p:nvSpPr>
          <p:cNvPr id="26" name="TextBox 25"/>
          <p:cNvSpPr txBox="1"/>
          <p:nvPr/>
        </p:nvSpPr>
        <p:spPr>
          <a:xfrm>
            <a:off x="4171009" y="2800350"/>
            <a:ext cx="1114425" cy="415498"/>
          </a:xfrm>
          <a:prstGeom prst="rect">
            <a:avLst/>
          </a:prstGeom>
          <a:noFill/>
        </p:spPr>
        <p:txBody>
          <a:bodyPr wrap="square" rtlCol="0">
            <a:spAutoFit/>
          </a:bodyPr>
          <a:lstStyle/>
          <a:p>
            <a:pPr algn="ctr" defTabSz="685800"/>
            <a:r>
              <a:rPr lang="en-US" sz="2100" dirty="0">
                <a:solidFill>
                  <a:schemeClr val="bg1"/>
                </a:solidFill>
                <a:latin typeface="Times New Roman" panose="02020603050405020304" pitchFamily="18" charset="0"/>
                <a:cs typeface="Times New Roman" panose="02020603050405020304" pitchFamily="18" charset="0"/>
              </a:rPr>
              <a:t>ECIDS</a:t>
            </a:r>
          </a:p>
        </p:txBody>
      </p:sp>
      <p:sp>
        <p:nvSpPr>
          <p:cNvPr id="27" name="TextBox 26"/>
          <p:cNvSpPr txBox="1"/>
          <p:nvPr/>
        </p:nvSpPr>
        <p:spPr>
          <a:xfrm>
            <a:off x="5599757" y="3476070"/>
            <a:ext cx="1258243" cy="738664"/>
          </a:xfrm>
          <a:prstGeom prst="rect">
            <a:avLst/>
          </a:prstGeom>
          <a:noFill/>
        </p:spPr>
        <p:txBody>
          <a:bodyPr wrap="square" rtlCol="0">
            <a:spAutoFit/>
          </a:bodyPr>
          <a:lstStyle/>
          <a:p>
            <a:pPr algn="ctr" defTabSz="685800"/>
            <a:r>
              <a:rPr lang="en-US" sz="2100" dirty="0">
                <a:solidFill>
                  <a:schemeClr val="bg1"/>
                </a:solidFill>
                <a:latin typeface="Times New Roman" panose="02020603050405020304" pitchFamily="18" charset="0"/>
                <a:cs typeface="Times New Roman" panose="02020603050405020304" pitchFamily="18" charset="0"/>
              </a:rPr>
              <a:t>UDRC (SLDS)</a:t>
            </a:r>
          </a:p>
        </p:txBody>
      </p:sp>
      <p:sp>
        <p:nvSpPr>
          <p:cNvPr id="21" name="Slide Number Placeholder 20"/>
          <p:cNvSpPr>
            <a:spLocks noGrp="1"/>
          </p:cNvSpPr>
          <p:nvPr>
            <p:ph type="sldNum" sz="quarter" idx="12"/>
          </p:nvPr>
        </p:nvSpPr>
        <p:spPr>
          <a:xfrm>
            <a:off x="8482692" y="4735513"/>
            <a:ext cx="356508" cy="274637"/>
          </a:xfrm>
        </p:spPr>
        <p:txBody>
          <a:bodyPr/>
          <a:lstStyle/>
          <a:p>
            <a:pPr defTabSz="685800"/>
            <a:fld id="{78085499-22F0-4E30-BA6A-ED84175C6FDF}" type="slidenum">
              <a:rPr lang="en-US"/>
              <a:pPr defTabSz="685800"/>
              <a:t>23</a:t>
            </a:fld>
            <a:endParaRPr lang="en-US"/>
          </a:p>
        </p:txBody>
      </p:sp>
    </p:spTree>
    <p:extLst>
      <p:ext uri="{BB962C8B-B14F-4D97-AF65-F5344CB8AC3E}">
        <p14:creationId xmlns:p14="http://schemas.microsoft.com/office/powerpoint/2010/main" val="3357482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87BD9-0AFD-284A-A585-69F439EB201F}"/>
              </a:ext>
            </a:extLst>
          </p:cNvPr>
          <p:cNvSpPr>
            <a:spLocks noGrp="1"/>
          </p:cNvSpPr>
          <p:nvPr>
            <p:ph type="ctrTitle"/>
          </p:nvPr>
        </p:nvSpPr>
        <p:spPr/>
        <p:txBody>
          <a:bodyPr/>
          <a:lstStyle/>
          <a:p>
            <a:r>
              <a:rPr lang="en-US" dirty="0"/>
              <a:t>De-Identifiable Data Warehouse</a:t>
            </a:r>
          </a:p>
        </p:txBody>
      </p:sp>
      <p:sp>
        <p:nvSpPr>
          <p:cNvPr id="11" name="Slide Number Placeholder 4"/>
          <p:cNvSpPr>
            <a:spLocks noGrp="1"/>
          </p:cNvSpPr>
          <p:nvPr>
            <p:ph type="sldNum" sz="quarter" idx="12"/>
          </p:nvPr>
        </p:nvSpPr>
        <p:spPr/>
        <p:txBody>
          <a:bodyPr/>
          <a:lstStyle/>
          <a:p>
            <a:pPr defTabSz="685800"/>
            <a:fld id="{78085499-22F0-4E30-BA6A-ED84175C6FDF}" type="slidenum">
              <a:rPr lang="en-US"/>
              <a:pPr defTabSz="685800"/>
              <a:t>24</a:t>
            </a:fld>
            <a:endParaRPr lang="en-US" dirty="0"/>
          </a:p>
        </p:txBody>
      </p:sp>
      <p:sp>
        <p:nvSpPr>
          <p:cNvPr id="3" name="Text Placeholder 2">
            <a:extLst>
              <a:ext uri="{FF2B5EF4-FFF2-40B4-BE49-F238E27FC236}">
                <a16:creationId xmlns:a16="http://schemas.microsoft.com/office/drawing/2014/main" id="{BBBC6C3D-CBA2-E546-8ABE-2688E93A565C}"/>
              </a:ext>
            </a:extLst>
          </p:cNvPr>
          <p:cNvSpPr>
            <a:spLocks noGrp="1"/>
          </p:cNvSpPr>
          <p:nvPr>
            <p:ph type="body" sz="quarter" idx="14"/>
          </p:nvPr>
        </p:nvSpPr>
        <p:spPr/>
        <p:txBody>
          <a:bodyPr>
            <a:normAutofit/>
          </a:bodyPr>
          <a:lstStyle/>
          <a:p>
            <a:r>
              <a:rPr lang="en-US" dirty="0"/>
              <a:t>Address privacy concerns</a:t>
            </a:r>
          </a:p>
          <a:p>
            <a:pPr lvl="1">
              <a:buFont typeface="Arial" panose="020B0604020202020204" pitchFamily="34" charset="0"/>
              <a:buChar char="•"/>
            </a:pPr>
            <a:r>
              <a:rPr lang="en-US" sz="2000" dirty="0"/>
              <a:t>Keep identifiable program data separated (federated)</a:t>
            </a:r>
          </a:p>
          <a:p>
            <a:pPr lvl="1">
              <a:buFont typeface="Arial" panose="020B0604020202020204" pitchFamily="34" charset="0"/>
              <a:buChar char="•"/>
            </a:pPr>
            <a:r>
              <a:rPr lang="en-US" sz="2000" dirty="0"/>
              <a:t>Use a different system for identity matching </a:t>
            </a:r>
          </a:p>
          <a:p>
            <a:pPr lvl="1">
              <a:buFont typeface="Arial" panose="020B0604020202020204" pitchFamily="34" charset="0"/>
              <a:buChar char="•"/>
            </a:pPr>
            <a:r>
              <a:rPr lang="en-US" sz="2000" dirty="0"/>
              <a:t>Pull de-identifiable data directly from federated program(s) data</a:t>
            </a:r>
          </a:p>
          <a:p>
            <a:pPr lvl="1">
              <a:buFont typeface="Arial" panose="020B0604020202020204" pitchFamily="34" charset="0"/>
              <a:buChar char="•"/>
            </a:pPr>
            <a:r>
              <a:rPr lang="en-US" sz="2000" dirty="0"/>
              <a:t>Require credentials to access ECIDS data</a:t>
            </a:r>
          </a:p>
          <a:p>
            <a:r>
              <a:rPr lang="en-US" dirty="0"/>
              <a:t>Lower barriers for stakeholder willingness to participate</a:t>
            </a:r>
          </a:p>
        </p:txBody>
      </p:sp>
    </p:spTree>
    <p:extLst>
      <p:ext uri="{BB962C8B-B14F-4D97-AF65-F5344CB8AC3E}">
        <p14:creationId xmlns:p14="http://schemas.microsoft.com/office/powerpoint/2010/main" val="2953458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ctrTitle"/>
          </p:nvPr>
        </p:nvSpPr>
        <p:spPr/>
        <p:txBody>
          <a:bodyPr>
            <a:normAutofit/>
          </a:bodyPr>
          <a:lstStyle/>
          <a:p>
            <a:pPr lvl="0" algn="l">
              <a:spcBef>
                <a:spcPct val="0"/>
              </a:spcBef>
              <a:defRPr/>
            </a:pPr>
            <a:r>
              <a:rPr lang="en-US" sz="2700" dirty="0">
                <a:solidFill>
                  <a:schemeClr val="accent1"/>
                </a:solidFill>
              </a:rPr>
              <a:t>Data Loading (Matcher) Flow</a:t>
            </a:r>
          </a:p>
        </p:txBody>
      </p:sp>
      <p:pic>
        <p:nvPicPr>
          <p:cNvPr id="11" name="Picture 10" descr="Diagram of data loading matcher flow">
            <a:extLst>
              <a:ext uri="{FF2B5EF4-FFF2-40B4-BE49-F238E27FC236}">
                <a16:creationId xmlns:a16="http://schemas.microsoft.com/office/drawing/2014/main" id="{93758DE0-ED11-4E33-A92C-72D775AF51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885817"/>
            <a:ext cx="6019800" cy="3654394"/>
          </a:xfrm>
          <a:prstGeom prst="rect">
            <a:avLst/>
          </a:prstGeom>
        </p:spPr>
      </p:pic>
      <p:sp>
        <p:nvSpPr>
          <p:cNvPr id="8" name="Slide Number Placeholder 4"/>
          <p:cNvSpPr>
            <a:spLocks noGrp="1"/>
          </p:cNvSpPr>
          <p:nvPr>
            <p:ph type="sldNum" sz="quarter" idx="12"/>
          </p:nvPr>
        </p:nvSpPr>
        <p:spPr/>
        <p:txBody>
          <a:bodyPr/>
          <a:lstStyle/>
          <a:p>
            <a:pPr defTabSz="685800"/>
            <a:fld id="{78085499-22F0-4E30-BA6A-ED84175C6FDF}" type="slidenum">
              <a:rPr lang="en-US"/>
              <a:pPr defTabSz="685800"/>
              <a:t>25</a:t>
            </a:fld>
            <a:endParaRPr lang="en-US" dirty="0"/>
          </a:p>
        </p:txBody>
      </p:sp>
    </p:spTree>
    <p:extLst>
      <p:ext uri="{BB962C8B-B14F-4D97-AF65-F5344CB8AC3E}">
        <p14:creationId xmlns:p14="http://schemas.microsoft.com/office/powerpoint/2010/main" val="3602702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ctrTitle"/>
          </p:nvPr>
        </p:nvSpPr>
        <p:spPr/>
        <p:txBody>
          <a:bodyPr>
            <a:normAutofit/>
          </a:bodyPr>
          <a:lstStyle/>
          <a:p>
            <a:pPr algn="l"/>
            <a:r>
              <a:rPr lang="en-US" sz="2700" dirty="0">
                <a:solidFill>
                  <a:schemeClr val="accent1"/>
                </a:solidFill>
                <a:ea typeface="+mn-ea"/>
                <a:cs typeface="+mn-cs"/>
              </a:rPr>
              <a:t>Data Loading (ECIDS) Flow</a:t>
            </a:r>
          </a:p>
        </p:txBody>
      </p:sp>
      <p:pic>
        <p:nvPicPr>
          <p:cNvPr id="4" name="Picture 3" descr="Diagram of data loading ECIDS flow">
            <a:extLst>
              <a:ext uri="{FF2B5EF4-FFF2-40B4-BE49-F238E27FC236}">
                <a16:creationId xmlns:a16="http://schemas.microsoft.com/office/drawing/2014/main" id="{2405E1F5-9E21-411C-B71C-5147EBFF72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4081" y="885816"/>
            <a:ext cx="6045323" cy="3667133"/>
          </a:xfrm>
          <a:prstGeom prst="rect">
            <a:avLst/>
          </a:prstGeom>
        </p:spPr>
      </p:pic>
      <p:sp>
        <p:nvSpPr>
          <p:cNvPr id="8" name="Slide Number Placeholder 4"/>
          <p:cNvSpPr>
            <a:spLocks noGrp="1"/>
          </p:cNvSpPr>
          <p:nvPr>
            <p:ph type="sldNum" sz="quarter" idx="12"/>
          </p:nvPr>
        </p:nvSpPr>
        <p:spPr/>
        <p:txBody>
          <a:bodyPr/>
          <a:lstStyle/>
          <a:p>
            <a:pPr defTabSz="685800"/>
            <a:fld id="{78085499-22F0-4E30-BA6A-ED84175C6FDF}" type="slidenum">
              <a:rPr lang="en-US"/>
              <a:pPr defTabSz="685800"/>
              <a:t>26</a:t>
            </a:fld>
            <a:endParaRPr lang="en-US" dirty="0"/>
          </a:p>
        </p:txBody>
      </p:sp>
    </p:spTree>
    <p:extLst>
      <p:ext uri="{BB962C8B-B14F-4D97-AF65-F5344CB8AC3E}">
        <p14:creationId xmlns:p14="http://schemas.microsoft.com/office/powerpoint/2010/main" val="1846676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ctrTitle"/>
          </p:nvPr>
        </p:nvSpPr>
        <p:spPr/>
        <p:txBody>
          <a:bodyPr>
            <a:normAutofit/>
          </a:bodyPr>
          <a:lstStyle/>
          <a:p>
            <a:pPr algn="l"/>
            <a:r>
              <a:rPr lang="en-US" sz="2700" dirty="0">
                <a:solidFill>
                  <a:schemeClr val="accent1"/>
                </a:solidFill>
                <a:ea typeface="+mn-ea"/>
                <a:cs typeface="+mn-cs"/>
              </a:rPr>
              <a:t>Data User (ECIDS) Flow</a:t>
            </a:r>
          </a:p>
        </p:txBody>
      </p:sp>
      <p:pic>
        <p:nvPicPr>
          <p:cNvPr id="11" name="Picture 10" descr="Diagram of data user ECIDS flow">
            <a:extLst>
              <a:ext uri="{FF2B5EF4-FFF2-40B4-BE49-F238E27FC236}">
                <a16:creationId xmlns:a16="http://schemas.microsoft.com/office/drawing/2014/main" id="{137BA81B-3943-4D6E-A39D-FCF810A37C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581151"/>
            <a:ext cx="8105436" cy="1924456"/>
          </a:xfrm>
          <a:prstGeom prst="rect">
            <a:avLst/>
          </a:prstGeom>
        </p:spPr>
      </p:pic>
      <p:sp>
        <p:nvSpPr>
          <p:cNvPr id="8" name="Slide Number Placeholder 4"/>
          <p:cNvSpPr>
            <a:spLocks noGrp="1"/>
          </p:cNvSpPr>
          <p:nvPr>
            <p:ph type="sldNum" sz="quarter" idx="12"/>
          </p:nvPr>
        </p:nvSpPr>
        <p:spPr/>
        <p:txBody>
          <a:bodyPr/>
          <a:lstStyle/>
          <a:p>
            <a:pPr defTabSz="685800"/>
            <a:fld id="{78085499-22F0-4E30-BA6A-ED84175C6FDF}" type="slidenum">
              <a:rPr lang="en-US"/>
              <a:pPr defTabSz="685800"/>
              <a:t>27</a:t>
            </a:fld>
            <a:endParaRPr lang="en-US" dirty="0"/>
          </a:p>
        </p:txBody>
      </p:sp>
    </p:spTree>
    <p:extLst>
      <p:ext uri="{BB962C8B-B14F-4D97-AF65-F5344CB8AC3E}">
        <p14:creationId xmlns:p14="http://schemas.microsoft.com/office/powerpoint/2010/main" val="24400705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C993E2-7AB6-BE42-A6EA-E9A0CBBEA852}"/>
              </a:ext>
            </a:extLst>
          </p:cNvPr>
          <p:cNvSpPr>
            <a:spLocks noGrp="1"/>
          </p:cNvSpPr>
          <p:nvPr>
            <p:ph type="ctrTitle"/>
          </p:nvPr>
        </p:nvSpPr>
        <p:spPr/>
        <p:txBody>
          <a:bodyPr/>
          <a:lstStyle/>
          <a:p>
            <a:r>
              <a:rPr lang="en-US" dirty="0"/>
              <a:t>Challenges and Lessons Learned</a:t>
            </a:r>
          </a:p>
        </p:txBody>
      </p:sp>
      <p:sp>
        <p:nvSpPr>
          <p:cNvPr id="4" name="Slide Number Placeholder 3"/>
          <p:cNvSpPr>
            <a:spLocks noGrp="1"/>
          </p:cNvSpPr>
          <p:nvPr>
            <p:ph type="sldNum" sz="quarter" idx="12"/>
          </p:nvPr>
        </p:nvSpPr>
        <p:spPr/>
        <p:txBody>
          <a:bodyPr/>
          <a:lstStyle/>
          <a:p>
            <a:pPr defTabSz="685800"/>
            <a:fld id="{78085499-22F0-4E30-BA6A-ED84175C6FDF}" type="slidenum">
              <a:rPr lang="en-US"/>
              <a:pPr defTabSz="685800"/>
              <a:t>28</a:t>
            </a:fld>
            <a:endParaRPr lang="en-US"/>
          </a:p>
        </p:txBody>
      </p:sp>
      <p:sp>
        <p:nvSpPr>
          <p:cNvPr id="2" name="Content Placeholder 1"/>
          <p:cNvSpPr>
            <a:spLocks noGrp="1"/>
          </p:cNvSpPr>
          <p:nvPr>
            <p:ph type="body" sz="quarter" idx="14"/>
          </p:nvPr>
        </p:nvSpPr>
        <p:spPr>
          <a:xfrm>
            <a:off x="429164" y="1182282"/>
            <a:ext cx="8285672" cy="3370668"/>
          </a:xfrm>
        </p:spPr>
        <p:txBody>
          <a:bodyPr>
            <a:normAutofit fontScale="77500" lnSpcReduction="20000"/>
          </a:bodyPr>
          <a:lstStyle/>
          <a:p>
            <a:pPr>
              <a:buFont typeface="Arial" panose="020B0604020202020204" pitchFamily="34" charset="0"/>
              <a:buChar char="•"/>
            </a:pPr>
            <a:r>
              <a:rPr lang="en-US" sz="2600" b="1" dirty="0">
                <a:solidFill>
                  <a:schemeClr val="accent1"/>
                </a:solidFill>
              </a:rPr>
              <a:t>Data Governance</a:t>
            </a:r>
          </a:p>
          <a:p>
            <a:pPr lvl="1">
              <a:buFont typeface="Arial" panose="020B0604020202020204" pitchFamily="34" charset="0"/>
              <a:buChar char="•"/>
            </a:pPr>
            <a:r>
              <a:rPr lang="en-US" sz="2300" dirty="0">
                <a:solidFill>
                  <a:schemeClr val="accent1"/>
                </a:solidFill>
              </a:rPr>
              <a:t>Stakeholder education and engagement</a:t>
            </a:r>
          </a:p>
          <a:p>
            <a:pPr lvl="1">
              <a:buFont typeface="Arial" panose="020B0604020202020204" pitchFamily="34" charset="0"/>
              <a:buChar char="•"/>
            </a:pPr>
            <a:r>
              <a:rPr lang="en-US" sz="2300" dirty="0">
                <a:solidFill>
                  <a:schemeClr val="accent1"/>
                </a:solidFill>
              </a:rPr>
              <a:t>Changing stakeholder key contacts</a:t>
            </a:r>
          </a:p>
          <a:p>
            <a:pPr lvl="1">
              <a:buFont typeface="Arial" panose="020B0604020202020204" pitchFamily="34" charset="0"/>
              <a:buChar char="•"/>
            </a:pPr>
            <a:r>
              <a:rPr lang="en-US" sz="2300" dirty="0">
                <a:solidFill>
                  <a:schemeClr val="accent1"/>
                </a:solidFill>
              </a:rPr>
              <a:t>On-going development funding</a:t>
            </a:r>
          </a:p>
          <a:p>
            <a:pPr lvl="1">
              <a:buFont typeface="Arial" panose="020B0604020202020204" pitchFamily="34" charset="0"/>
              <a:buChar char="•"/>
            </a:pPr>
            <a:r>
              <a:rPr lang="en-US" sz="2300" dirty="0">
                <a:solidFill>
                  <a:schemeClr val="accent1"/>
                </a:solidFill>
              </a:rPr>
              <a:t>Prioritizing project initiatives</a:t>
            </a:r>
          </a:p>
          <a:p>
            <a:pPr lvl="1">
              <a:buFont typeface="Arial" panose="020B0604020202020204" pitchFamily="34" charset="0"/>
              <a:buChar char="•"/>
            </a:pPr>
            <a:r>
              <a:rPr lang="en-US" sz="2300" dirty="0">
                <a:solidFill>
                  <a:schemeClr val="accent1"/>
                </a:solidFill>
              </a:rPr>
              <a:t>Internal consolidation dynamics</a:t>
            </a:r>
            <a:endParaRPr lang="en-US" sz="2100" dirty="0">
              <a:solidFill>
                <a:schemeClr val="accent1"/>
              </a:solidFill>
            </a:endParaRPr>
          </a:p>
          <a:p>
            <a:pPr marL="449732" lvl="1" indent="0">
              <a:buNone/>
            </a:pPr>
            <a:endParaRPr lang="en-US" sz="2100" dirty="0">
              <a:solidFill>
                <a:schemeClr val="accent1"/>
              </a:solidFill>
            </a:endParaRPr>
          </a:p>
          <a:p>
            <a:pPr>
              <a:buFont typeface="Arial" panose="020B0604020202020204" pitchFamily="34" charset="0"/>
              <a:buChar char="•"/>
            </a:pPr>
            <a:r>
              <a:rPr lang="en-US" sz="2600" b="1" dirty="0">
                <a:solidFill>
                  <a:schemeClr val="accent1"/>
                </a:solidFill>
              </a:rPr>
              <a:t>Data and Program System Challenges</a:t>
            </a:r>
          </a:p>
          <a:p>
            <a:pPr lvl="1">
              <a:buFont typeface="Arial" panose="020B0604020202020204" pitchFamily="34" charset="0"/>
              <a:buChar char="•"/>
            </a:pPr>
            <a:r>
              <a:rPr lang="en-US" sz="2300" dirty="0">
                <a:solidFill>
                  <a:schemeClr val="accent1"/>
                </a:solidFill>
              </a:rPr>
              <a:t>Identify, review, document, and management issues</a:t>
            </a:r>
          </a:p>
          <a:p>
            <a:pPr lvl="1">
              <a:buFont typeface="Arial" panose="020B0604020202020204" pitchFamily="34" charset="0"/>
              <a:buChar char="•"/>
            </a:pPr>
            <a:r>
              <a:rPr lang="en-US" sz="2300" dirty="0">
                <a:solidFill>
                  <a:schemeClr val="accent1"/>
                </a:solidFill>
              </a:rPr>
              <a:t>Child level data</a:t>
            </a:r>
          </a:p>
          <a:p>
            <a:pPr lvl="1">
              <a:buFont typeface="Arial" panose="020B0604020202020204" pitchFamily="34" charset="0"/>
              <a:buChar char="•"/>
            </a:pPr>
            <a:r>
              <a:rPr lang="en-US" sz="2300" dirty="0">
                <a:solidFill>
                  <a:schemeClr val="accent1"/>
                </a:solidFill>
              </a:rPr>
              <a:t>Mapping problems</a:t>
            </a:r>
          </a:p>
          <a:p>
            <a:pPr lvl="1">
              <a:buFont typeface="Arial" panose="020B0604020202020204" pitchFamily="34" charset="0"/>
              <a:buChar char="•"/>
            </a:pPr>
            <a:r>
              <a:rPr lang="en-US" sz="2300" dirty="0">
                <a:solidFill>
                  <a:schemeClr val="accent1"/>
                </a:solidFill>
              </a:rPr>
              <a:t>Data granularity dynamics</a:t>
            </a:r>
          </a:p>
          <a:p>
            <a:pPr lvl="1">
              <a:buFont typeface="Arial" panose="020B0604020202020204" pitchFamily="34" charset="0"/>
              <a:buChar char="•"/>
            </a:pPr>
            <a:r>
              <a:rPr lang="en-US" sz="2300" dirty="0">
                <a:solidFill>
                  <a:schemeClr val="accent1"/>
                </a:solidFill>
              </a:rPr>
              <a:t>Timing context as it relates to addresses</a:t>
            </a:r>
          </a:p>
          <a:p>
            <a:pPr lvl="1">
              <a:buFont typeface="Arial" panose="020B0604020202020204" pitchFamily="34" charset="0"/>
              <a:buChar char="•"/>
            </a:pPr>
            <a:r>
              <a:rPr lang="en-US" sz="2300" dirty="0">
                <a:solidFill>
                  <a:schemeClr val="accent1"/>
                </a:solidFill>
              </a:rPr>
              <a:t>Subtle semantic differences (e.g., race)</a:t>
            </a:r>
          </a:p>
          <a:p>
            <a:pPr lvl="1">
              <a:buFont typeface="Arial" panose="020B0604020202020204" pitchFamily="34" charset="0"/>
              <a:buChar char="•"/>
            </a:pPr>
            <a:r>
              <a:rPr lang="en-US" sz="2300" dirty="0">
                <a:solidFill>
                  <a:schemeClr val="accent1"/>
                </a:solidFill>
              </a:rPr>
              <a:t>Data quality</a:t>
            </a:r>
          </a:p>
          <a:p>
            <a:pPr>
              <a:buFont typeface="Arial"/>
              <a:buChar char="•"/>
            </a:pPr>
            <a:endParaRPr lang="en-US" sz="1800" dirty="0">
              <a:solidFill>
                <a:schemeClr val="accent1"/>
              </a:solidFill>
            </a:endParaRPr>
          </a:p>
        </p:txBody>
      </p:sp>
    </p:spTree>
    <p:extLst>
      <p:ext uri="{BB962C8B-B14F-4D97-AF65-F5344CB8AC3E}">
        <p14:creationId xmlns:p14="http://schemas.microsoft.com/office/powerpoint/2010/main" val="24522331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78AC2B-3425-8942-8D86-5F0B526C4A9F}"/>
              </a:ext>
            </a:extLst>
          </p:cNvPr>
          <p:cNvSpPr>
            <a:spLocks noGrp="1"/>
          </p:cNvSpPr>
          <p:nvPr>
            <p:ph type="ctrTitle"/>
          </p:nvPr>
        </p:nvSpPr>
        <p:spPr/>
        <p:txBody>
          <a:bodyPr/>
          <a:lstStyle/>
          <a:p>
            <a:r>
              <a:rPr lang="en-US" dirty="0"/>
              <a:t>What Can We Do Now? Population Data </a:t>
            </a:r>
          </a:p>
        </p:txBody>
      </p:sp>
      <p:sp>
        <p:nvSpPr>
          <p:cNvPr id="4" name="Slide Number Placeholder 3"/>
          <p:cNvSpPr>
            <a:spLocks noGrp="1"/>
          </p:cNvSpPr>
          <p:nvPr>
            <p:ph type="sldNum" sz="quarter" idx="12"/>
          </p:nvPr>
        </p:nvSpPr>
        <p:spPr/>
        <p:txBody>
          <a:bodyPr/>
          <a:lstStyle/>
          <a:p>
            <a:pPr defTabSz="685800"/>
            <a:fld id="{78085499-22F0-4E30-BA6A-ED84175C6FDF}" type="slidenum">
              <a:rPr lang="en-US"/>
              <a:pPr defTabSz="685800"/>
              <a:t>29</a:t>
            </a:fld>
            <a:endParaRPr lang="en-US"/>
          </a:p>
        </p:txBody>
      </p:sp>
      <p:sp>
        <p:nvSpPr>
          <p:cNvPr id="2" name="Content Placeholder 1"/>
          <p:cNvSpPr>
            <a:spLocks noGrp="1"/>
          </p:cNvSpPr>
          <p:nvPr>
            <p:ph type="body" sz="quarter" idx="14"/>
          </p:nvPr>
        </p:nvSpPr>
        <p:spPr>
          <a:xfrm>
            <a:off x="429164" y="1182282"/>
            <a:ext cx="8285672" cy="3142067"/>
          </a:xfrm>
        </p:spPr>
        <p:txBody>
          <a:bodyPr>
            <a:normAutofit lnSpcReduction="10000"/>
          </a:bodyPr>
          <a:lstStyle/>
          <a:p>
            <a:pPr>
              <a:buFont typeface="Arial" panose="020B0604020202020204" pitchFamily="34" charset="0"/>
              <a:buChar char="•"/>
            </a:pPr>
            <a:r>
              <a:rPr lang="en-US" b="1" dirty="0">
                <a:solidFill>
                  <a:schemeClr val="accent1"/>
                </a:solidFill>
              </a:rPr>
              <a:t>Community Assessment Tool (CAT) – Population Reports</a:t>
            </a:r>
          </a:p>
          <a:p>
            <a:pPr lvl="1">
              <a:buFont typeface="Arial" panose="020B0604020202020204" pitchFamily="34" charset="0"/>
              <a:buChar char="•"/>
            </a:pPr>
            <a:r>
              <a:rPr lang="en-US" sz="2000" b="1" dirty="0">
                <a:solidFill>
                  <a:schemeClr val="accent1"/>
                </a:solidFill>
              </a:rPr>
              <a:t>Population Eligibility:</a:t>
            </a:r>
            <a:r>
              <a:rPr lang="en-US" sz="2000" dirty="0">
                <a:solidFill>
                  <a:schemeClr val="accent1"/>
                </a:solidFill>
              </a:rPr>
              <a:t> Child population data and household composition</a:t>
            </a:r>
          </a:p>
          <a:p>
            <a:pPr lvl="1">
              <a:buFont typeface="Arial" panose="020B0604020202020204" pitchFamily="34" charset="0"/>
              <a:buChar char="•"/>
            </a:pPr>
            <a:r>
              <a:rPr lang="en-US" sz="2000" b="1" dirty="0">
                <a:solidFill>
                  <a:schemeClr val="accent1"/>
                </a:solidFill>
              </a:rPr>
              <a:t>Eligibility Risk Factors:</a:t>
            </a:r>
            <a:r>
              <a:rPr lang="en-US" sz="2000" dirty="0">
                <a:solidFill>
                  <a:schemeClr val="accent1"/>
                </a:solidFill>
              </a:rPr>
              <a:t> Child population by age, child risk factors and living in poverty, mother’s risk factors at birth</a:t>
            </a:r>
          </a:p>
          <a:p>
            <a:pPr lvl="1">
              <a:buFont typeface="Arial" panose="020B0604020202020204" pitchFamily="34" charset="0"/>
              <a:buChar char="•"/>
            </a:pPr>
            <a:r>
              <a:rPr lang="en-US" sz="2000" b="1" dirty="0">
                <a:solidFill>
                  <a:schemeClr val="accent1"/>
                </a:solidFill>
              </a:rPr>
              <a:t>Access - Provider Counts:</a:t>
            </a:r>
            <a:r>
              <a:rPr lang="en-US" sz="2000" dirty="0">
                <a:solidFill>
                  <a:schemeClr val="accent1"/>
                </a:solidFill>
              </a:rPr>
              <a:t> Provider counts by service category and region</a:t>
            </a:r>
          </a:p>
          <a:p>
            <a:pPr lvl="1">
              <a:buFont typeface="Arial" panose="020B0604020202020204" pitchFamily="34" charset="0"/>
              <a:buChar char="•"/>
            </a:pPr>
            <a:r>
              <a:rPr lang="en-US" sz="2000" b="1" dirty="0">
                <a:solidFill>
                  <a:schemeClr val="accent1"/>
                </a:solidFill>
              </a:rPr>
              <a:t>Access - Capacity:</a:t>
            </a:r>
            <a:r>
              <a:rPr lang="en-US" sz="2000" dirty="0">
                <a:solidFill>
                  <a:schemeClr val="accent1"/>
                </a:solidFill>
              </a:rPr>
              <a:t> Child-care slots and vacancy by age group</a:t>
            </a:r>
          </a:p>
          <a:p>
            <a:pPr lvl="1">
              <a:buFont typeface="Arial" panose="020B0604020202020204" pitchFamily="34" charset="0"/>
              <a:buChar char="•"/>
            </a:pPr>
            <a:r>
              <a:rPr lang="en-US" sz="2000" b="1" dirty="0">
                <a:solidFill>
                  <a:schemeClr val="accent1"/>
                </a:solidFill>
              </a:rPr>
              <a:t>Impact:</a:t>
            </a:r>
            <a:r>
              <a:rPr lang="en-US" sz="2000" dirty="0">
                <a:solidFill>
                  <a:schemeClr val="accent1"/>
                </a:solidFill>
              </a:rPr>
              <a:t> Utah’s Preschool Entry and Exit Profile (PEEP), Utah’s Kindergarten Entry and Exit Profile (KEEP) and Utah education scorecard</a:t>
            </a:r>
          </a:p>
          <a:p>
            <a:pPr>
              <a:buFont typeface="Arial" panose="020B0604020202020204" pitchFamily="34" charset="0"/>
              <a:buChar char="•"/>
            </a:pPr>
            <a:endParaRPr lang="en-US" sz="1800" dirty="0">
              <a:solidFill>
                <a:schemeClr val="accent1"/>
              </a:solidFill>
            </a:endParaRPr>
          </a:p>
          <a:p>
            <a:pPr>
              <a:buFont typeface="Arial" panose="020B0604020202020204" pitchFamily="34" charset="0"/>
              <a:buChar char="•"/>
            </a:pPr>
            <a:endParaRPr lang="en-US" sz="1800" dirty="0">
              <a:solidFill>
                <a:schemeClr val="accent1"/>
              </a:solidFill>
            </a:endParaRPr>
          </a:p>
          <a:p>
            <a:pPr>
              <a:buFont typeface="Arial" panose="020B0604020202020204" pitchFamily="34" charset="0"/>
              <a:buChar char="•"/>
            </a:pPr>
            <a:endParaRPr lang="en-US" sz="1800" dirty="0">
              <a:solidFill>
                <a:schemeClr val="accent1"/>
              </a:solidFill>
            </a:endParaRPr>
          </a:p>
          <a:p>
            <a:pPr>
              <a:buFont typeface="Arial" panose="020B0604020202020204" pitchFamily="34" charset="0"/>
              <a:buChar char="•"/>
            </a:pPr>
            <a:endParaRPr lang="en-US" sz="1800" dirty="0">
              <a:solidFill>
                <a:schemeClr val="accent1"/>
              </a:solidFill>
            </a:endParaRPr>
          </a:p>
          <a:p>
            <a:pPr>
              <a:buFont typeface="Arial" panose="020B0604020202020204" pitchFamily="34" charset="0"/>
              <a:buChar char="•"/>
            </a:pPr>
            <a:endParaRPr lang="en-US" sz="1800" dirty="0">
              <a:solidFill>
                <a:schemeClr val="accent1"/>
              </a:solidFill>
            </a:endParaRPr>
          </a:p>
          <a:p>
            <a:pPr>
              <a:buFont typeface="Arial" panose="020B0604020202020204" pitchFamily="34" charset="0"/>
              <a:buChar char="•"/>
            </a:pPr>
            <a:endParaRPr lang="en-US" sz="1800" dirty="0">
              <a:solidFill>
                <a:schemeClr val="accent1"/>
              </a:solidFill>
            </a:endParaRPr>
          </a:p>
        </p:txBody>
      </p:sp>
    </p:spTree>
    <p:extLst>
      <p:ext uri="{BB962C8B-B14F-4D97-AF65-F5344CB8AC3E}">
        <p14:creationId xmlns:p14="http://schemas.microsoft.com/office/powerpoint/2010/main" val="274360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DF318-DF0A-4936-BDD1-DC1D17B15424}"/>
              </a:ext>
            </a:extLst>
          </p:cNvPr>
          <p:cNvSpPr>
            <a:spLocks noGrp="1"/>
          </p:cNvSpPr>
          <p:nvPr>
            <p:ph type="ctrTitle"/>
          </p:nvPr>
        </p:nvSpPr>
        <p:spPr/>
        <p:txBody>
          <a:bodyPr/>
          <a:lstStyle/>
          <a:p>
            <a:r>
              <a:rPr lang="en-US" dirty="0"/>
              <a:t>Webinar Purpose</a:t>
            </a:r>
          </a:p>
        </p:txBody>
      </p:sp>
      <p:sp>
        <p:nvSpPr>
          <p:cNvPr id="3" name="Slide Number Placeholder 2">
            <a:extLst>
              <a:ext uri="{FF2B5EF4-FFF2-40B4-BE49-F238E27FC236}">
                <a16:creationId xmlns:a16="http://schemas.microsoft.com/office/drawing/2014/main" id="{0A7A08FB-46C9-447B-ABB5-442A9777682C}"/>
              </a:ext>
            </a:extLst>
          </p:cNvPr>
          <p:cNvSpPr>
            <a:spLocks noGrp="1"/>
          </p:cNvSpPr>
          <p:nvPr>
            <p:ph type="sldNum" sz="quarter" idx="12"/>
          </p:nvPr>
        </p:nvSpPr>
        <p:spPr/>
        <p:txBody>
          <a:bodyPr/>
          <a:lstStyle/>
          <a:p>
            <a:fld id="{BA8CF1B3-96A0-D24B-B5C9-B5B93FF4523E}" type="slidenum">
              <a:rPr lang="uk-UA" smtClean="0"/>
              <a:pPr/>
              <a:t>3</a:t>
            </a:fld>
            <a:endParaRPr lang="uk-UA" dirty="0"/>
          </a:p>
        </p:txBody>
      </p:sp>
      <p:sp>
        <p:nvSpPr>
          <p:cNvPr id="4" name="Text Placeholder 3">
            <a:extLst>
              <a:ext uri="{FF2B5EF4-FFF2-40B4-BE49-F238E27FC236}">
                <a16:creationId xmlns:a16="http://schemas.microsoft.com/office/drawing/2014/main" id="{6734D464-862E-48E0-94B4-CF2CB80BD8A4}"/>
              </a:ext>
            </a:extLst>
          </p:cNvPr>
          <p:cNvSpPr>
            <a:spLocks noGrp="1"/>
          </p:cNvSpPr>
          <p:nvPr>
            <p:ph type="body" sz="quarter" idx="14"/>
          </p:nvPr>
        </p:nvSpPr>
        <p:spPr/>
        <p:txBody>
          <a:bodyPr/>
          <a:lstStyle/>
          <a:p>
            <a:r>
              <a:rPr lang="en-US" b="0" dirty="0">
                <a:effectLst/>
              </a:rPr>
              <a:t>To review considerations for the initial and ongoing design and development of an early childhood integrated data system (ECIDS).</a:t>
            </a:r>
          </a:p>
          <a:p>
            <a:r>
              <a:rPr lang="en-US" dirty="0"/>
              <a:t>To share updates on progress of the Utah and North Carolina ECIDS initiatives, including:</a:t>
            </a:r>
            <a:endParaRPr lang="en-US" sz="1800" dirty="0"/>
          </a:p>
          <a:p>
            <a:pPr lvl="1"/>
            <a:r>
              <a:rPr lang="en-US" sz="1800" b="0" dirty="0">
                <a:effectLst/>
              </a:rPr>
              <a:t>how their systems have evolved over time;</a:t>
            </a:r>
          </a:p>
          <a:p>
            <a:pPr lvl="1"/>
            <a:r>
              <a:rPr lang="en-US" sz="1800" b="0" dirty="0">
                <a:effectLst/>
              </a:rPr>
              <a:t>key decisions about infrastructure; and</a:t>
            </a:r>
          </a:p>
          <a:p>
            <a:pPr lvl="1"/>
            <a:r>
              <a:rPr lang="en-US" sz="1800" b="0" dirty="0">
                <a:effectLst/>
              </a:rPr>
              <a:t>plans for future enhancements.</a:t>
            </a:r>
            <a:endParaRPr lang="en-US" sz="1800" dirty="0"/>
          </a:p>
        </p:txBody>
      </p:sp>
    </p:spTree>
    <p:extLst>
      <p:ext uri="{BB962C8B-B14F-4D97-AF65-F5344CB8AC3E}">
        <p14:creationId xmlns:p14="http://schemas.microsoft.com/office/powerpoint/2010/main" val="21896854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C993E2-7AB6-BE42-A6EA-E9A0CBBEA852}"/>
              </a:ext>
            </a:extLst>
          </p:cNvPr>
          <p:cNvSpPr>
            <a:spLocks noGrp="1"/>
          </p:cNvSpPr>
          <p:nvPr>
            <p:ph type="ctrTitle"/>
          </p:nvPr>
        </p:nvSpPr>
        <p:spPr/>
        <p:txBody>
          <a:bodyPr/>
          <a:lstStyle/>
          <a:p>
            <a:r>
              <a:rPr lang="en-US" dirty="0"/>
              <a:t>What Can We Do Now? ECIDS Child Data</a:t>
            </a:r>
          </a:p>
        </p:txBody>
      </p:sp>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8085499-22F0-4E30-BA6A-ED84175C6FDF}" type="slidenum">
              <a:rPr kumimoji="0" lang="en-US" sz="900" b="0" i="0" u="none" strike="noStrike" kern="1200" cap="none" spc="0" normalizeH="0" baseline="0" noProof="0">
                <a:ln>
                  <a:noFill/>
                </a:ln>
                <a:solidFill>
                  <a:srgbClr val="576F7F"/>
                </a:solidFill>
                <a:effectLst/>
                <a:uLnTx/>
                <a:uFillTx/>
                <a:latin typeface="Times New Roman" panose="02020603050405020304" pitchFamily="18" charset="0"/>
                <a:ea typeface="+mn-ea"/>
                <a:cs typeface="Times New Roman" panose="02020603050405020304" pitchFamily="18" charset="0"/>
              </a:rPr>
              <a:pPr marL="0" marR="0" lvl="0" indent="0" algn="r" defTabSz="685800" rtl="0" eaLnBrk="1" fontAlgn="auto" latinLnBrk="0" hangingPunct="1">
                <a:lnSpc>
                  <a:spcPct val="100000"/>
                </a:lnSpc>
                <a:spcBef>
                  <a:spcPts val="0"/>
                </a:spcBef>
                <a:spcAft>
                  <a:spcPts val="0"/>
                </a:spcAft>
                <a:buClrTx/>
                <a:buSzTx/>
                <a:buFontTx/>
                <a:buNone/>
                <a:tabLst/>
                <a:defRPr/>
              </a:pPr>
              <a:t>30</a:t>
            </a:fld>
            <a:endParaRPr kumimoji="0" lang="en-US" sz="900" b="0" i="0" u="none" strike="noStrike" kern="1200" cap="none" spc="0" normalizeH="0" baseline="0" noProof="0">
              <a:ln>
                <a:noFill/>
              </a:ln>
              <a:solidFill>
                <a:srgbClr val="576F7F"/>
              </a:solidFill>
              <a:effectLst/>
              <a:uLnTx/>
              <a:uFillTx/>
              <a:latin typeface="Times New Roman" panose="02020603050405020304" pitchFamily="18" charset="0"/>
              <a:ea typeface="+mn-ea"/>
              <a:cs typeface="Times New Roman" panose="02020603050405020304" pitchFamily="18" charset="0"/>
            </a:endParaRPr>
          </a:p>
        </p:txBody>
      </p:sp>
      <p:sp>
        <p:nvSpPr>
          <p:cNvPr id="2" name="Content Placeholder 1"/>
          <p:cNvSpPr>
            <a:spLocks noGrp="1"/>
          </p:cNvSpPr>
          <p:nvPr>
            <p:ph type="body" sz="quarter" idx="14"/>
          </p:nvPr>
        </p:nvSpPr>
        <p:spPr>
          <a:xfrm>
            <a:off x="429164" y="1182282"/>
            <a:ext cx="8285672" cy="3370668"/>
          </a:xfrm>
        </p:spPr>
        <p:txBody>
          <a:bodyPr>
            <a:normAutofit lnSpcReduction="10000"/>
          </a:bodyPr>
          <a:lstStyle/>
          <a:p>
            <a:pPr>
              <a:buFont typeface="Arial" panose="020B0604020202020204" pitchFamily="34" charset="0"/>
              <a:buChar char="•"/>
            </a:pPr>
            <a:r>
              <a:rPr lang="en-US" dirty="0">
                <a:solidFill>
                  <a:schemeClr val="accent1"/>
                </a:solidFill>
              </a:rPr>
              <a:t>Integrated Early Childhood and Registry Identity de-identifiable (birth month/year, zip code) data and pseudo identifiers</a:t>
            </a:r>
          </a:p>
          <a:p>
            <a:pPr>
              <a:buFont typeface="Arial" panose="020B0604020202020204" pitchFamily="34" charset="0"/>
              <a:buChar char="•"/>
            </a:pPr>
            <a:r>
              <a:rPr lang="en-US" dirty="0">
                <a:solidFill>
                  <a:schemeClr val="accent1"/>
                </a:solidFill>
              </a:rPr>
              <a:t>Integrated Early Childhood enrollment data</a:t>
            </a:r>
          </a:p>
          <a:p>
            <a:pPr>
              <a:buFont typeface="Arial" panose="020B0604020202020204" pitchFamily="34" charset="0"/>
              <a:buChar char="•"/>
            </a:pPr>
            <a:r>
              <a:rPr lang="en-US" dirty="0">
                <a:solidFill>
                  <a:schemeClr val="accent1"/>
                </a:solidFill>
              </a:rPr>
              <a:t>Integrated Early Childhood class attendance and home visit data</a:t>
            </a:r>
          </a:p>
          <a:p>
            <a:pPr>
              <a:buFont typeface="Arial" panose="020B0604020202020204" pitchFamily="34" charset="0"/>
              <a:buChar char="•"/>
            </a:pPr>
            <a:endParaRPr lang="en-US" sz="2600" dirty="0">
              <a:solidFill>
                <a:schemeClr val="accent1"/>
              </a:solidFill>
            </a:endParaRPr>
          </a:p>
          <a:p>
            <a:pPr>
              <a:buFont typeface="Arial" panose="020B0604020202020204" pitchFamily="34" charset="0"/>
              <a:buChar char="•"/>
            </a:pPr>
            <a:r>
              <a:rPr lang="en-US" b="1" dirty="0">
                <a:solidFill>
                  <a:schemeClr val="accent1"/>
                </a:solidFill>
              </a:rPr>
              <a:t>Standard Reports</a:t>
            </a:r>
          </a:p>
          <a:p>
            <a:pPr lvl="1">
              <a:buFont typeface="Arial" panose="020B0604020202020204" pitchFamily="34" charset="0"/>
              <a:buChar char="•"/>
            </a:pPr>
            <a:r>
              <a:rPr lang="en-US" sz="1800" b="1" dirty="0">
                <a:solidFill>
                  <a:schemeClr val="accent1"/>
                </a:solidFill>
              </a:rPr>
              <a:t>ECIDS Report #1:</a:t>
            </a:r>
            <a:r>
              <a:rPr lang="en-US" sz="1800" dirty="0">
                <a:solidFill>
                  <a:schemeClr val="accent1"/>
                </a:solidFill>
              </a:rPr>
              <a:t> Child counts within a program and child counts across programs (distinct)</a:t>
            </a:r>
          </a:p>
          <a:p>
            <a:pPr lvl="1">
              <a:buFont typeface="Arial" panose="020B0604020202020204" pitchFamily="34" charset="0"/>
              <a:buChar char="•"/>
            </a:pPr>
            <a:r>
              <a:rPr lang="en-US" sz="1800" b="1" dirty="0">
                <a:solidFill>
                  <a:schemeClr val="accent1"/>
                </a:solidFill>
              </a:rPr>
              <a:t>ECIDS Report #2:</a:t>
            </a:r>
            <a:r>
              <a:rPr lang="en-US" sz="1800" dirty="0">
                <a:solidFill>
                  <a:schemeClr val="accent1"/>
                </a:solidFill>
              </a:rPr>
              <a:t> Children enrolled/not enrolled, children in a single and multiple programs, newly/previously enrolled</a:t>
            </a:r>
          </a:p>
          <a:p>
            <a:pPr lvl="1">
              <a:buFont typeface="Arial" panose="020B0604020202020204" pitchFamily="34" charset="0"/>
              <a:buChar char="•"/>
            </a:pPr>
            <a:r>
              <a:rPr lang="en-US" sz="1800" b="1" dirty="0">
                <a:solidFill>
                  <a:schemeClr val="accent1"/>
                </a:solidFill>
              </a:rPr>
              <a:t>ECIDS Report #3:</a:t>
            </a:r>
            <a:r>
              <a:rPr lang="en-US" sz="1800" dirty="0">
                <a:solidFill>
                  <a:schemeClr val="accent1"/>
                </a:solidFill>
              </a:rPr>
              <a:t> Distinct children counts being served in multiple programs</a:t>
            </a:r>
          </a:p>
          <a:p>
            <a:pPr lvl="1">
              <a:buFont typeface="Arial" panose="020B0604020202020204" pitchFamily="34" charset="0"/>
              <a:buChar char="•"/>
            </a:pPr>
            <a:r>
              <a:rPr lang="en-US" sz="1800" b="1" dirty="0">
                <a:solidFill>
                  <a:schemeClr val="accent1"/>
                </a:solidFill>
              </a:rPr>
              <a:t>ECIDS Report #4:</a:t>
            </a:r>
            <a:r>
              <a:rPr lang="en-US" sz="1800" dirty="0">
                <a:solidFill>
                  <a:schemeClr val="accent1"/>
                </a:solidFill>
              </a:rPr>
              <a:t> Child program enrollment sequence patterns</a:t>
            </a:r>
          </a:p>
          <a:p>
            <a:pPr>
              <a:buFont typeface="Arial"/>
              <a:buChar char="•"/>
            </a:pPr>
            <a:endParaRPr lang="en-US" sz="1800" dirty="0">
              <a:solidFill>
                <a:schemeClr val="accent1"/>
              </a:solidFill>
            </a:endParaRPr>
          </a:p>
        </p:txBody>
      </p:sp>
    </p:spTree>
    <p:extLst>
      <p:ext uri="{BB962C8B-B14F-4D97-AF65-F5344CB8AC3E}">
        <p14:creationId xmlns:p14="http://schemas.microsoft.com/office/powerpoint/2010/main" val="14955771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78AC2B-3425-8942-8D86-5F0B526C4A9F}"/>
              </a:ext>
            </a:extLst>
          </p:cNvPr>
          <p:cNvSpPr>
            <a:spLocks noGrp="1"/>
          </p:cNvSpPr>
          <p:nvPr>
            <p:ph type="ctrTitle"/>
          </p:nvPr>
        </p:nvSpPr>
        <p:spPr/>
        <p:txBody>
          <a:bodyPr/>
          <a:lstStyle/>
          <a:p>
            <a:r>
              <a:rPr lang="en-US" dirty="0"/>
              <a:t>What Can We Do Now? ECIDS Child Data (cont.)</a:t>
            </a:r>
          </a:p>
        </p:txBody>
      </p:sp>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8085499-22F0-4E30-BA6A-ED84175C6FDF}" type="slidenum">
              <a:rPr kumimoji="0" lang="en-US" sz="900" b="0" i="0" u="none" strike="noStrike" kern="1200" cap="none" spc="0" normalizeH="0" baseline="0" noProof="0">
                <a:ln>
                  <a:noFill/>
                </a:ln>
                <a:solidFill>
                  <a:srgbClr val="576F7F"/>
                </a:solidFill>
                <a:effectLst/>
                <a:uLnTx/>
                <a:uFillTx/>
                <a:latin typeface="Times New Roman" panose="02020603050405020304" pitchFamily="18" charset="0"/>
                <a:ea typeface="+mn-ea"/>
                <a:cs typeface="Times New Roman" panose="02020603050405020304" pitchFamily="18" charset="0"/>
              </a:rPr>
              <a:pPr marL="0" marR="0" lvl="0" indent="0" algn="r" defTabSz="685800" rtl="0" eaLnBrk="1" fontAlgn="auto" latinLnBrk="0" hangingPunct="1">
                <a:lnSpc>
                  <a:spcPct val="100000"/>
                </a:lnSpc>
                <a:spcBef>
                  <a:spcPts val="0"/>
                </a:spcBef>
                <a:spcAft>
                  <a:spcPts val="0"/>
                </a:spcAft>
                <a:buClrTx/>
                <a:buSzTx/>
                <a:buFontTx/>
                <a:buNone/>
                <a:tabLst/>
                <a:defRPr/>
              </a:pPr>
              <a:t>31</a:t>
            </a:fld>
            <a:endParaRPr kumimoji="0" lang="en-US" sz="900" b="0" i="0" u="none" strike="noStrike" kern="1200" cap="none" spc="0" normalizeH="0" baseline="0" noProof="0">
              <a:ln>
                <a:noFill/>
              </a:ln>
              <a:solidFill>
                <a:srgbClr val="576F7F"/>
              </a:solidFill>
              <a:effectLst/>
              <a:uLnTx/>
              <a:uFillTx/>
              <a:latin typeface="Times New Roman" panose="02020603050405020304" pitchFamily="18" charset="0"/>
              <a:ea typeface="+mn-ea"/>
              <a:cs typeface="Times New Roman" panose="02020603050405020304" pitchFamily="18" charset="0"/>
            </a:endParaRPr>
          </a:p>
        </p:txBody>
      </p:sp>
      <p:sp>
        <p:nvSpPr>
          <p:cNvPr id="2" name="Content Placeholder 1"/>
          <p:cNvSpPr>
            <a:spLocks noGrp="1"/>
          </p:cNvSpPr>
          <p:nvPr>
            <p:ph type="body" sz="quarter" idx="14"/>
          </p:nvPr>
        </p:nvSpPr>
        <p:spPr>
          <a:xfrm>
            <a:off x="429164" y="1182282"/>
            <a:ext cx="8285672" cy="3142067"/>
          </a:xfrm>
        </p:spPr>
        <p:txBody>
          <a:bodyPr>
            <a:normAutofit/>
          </a:bodyPr>
          <a:lstStyle/>
          <a:p>
            <a:pPr>
              <a:buFont typeface="Arial" panose="020B0604020202020204" pitchFamily="34" charset="0"/>
              <a:buChar char="•"/>
            </a:pPr>
            <a:r>
              <a:rPr lang="en-US" b="1" dirty="0">
                <a:solidFill>
                  <a:schemeClr val="accent1"/>
                </a:solidFill>
              </a:rPr>
              <a:t>Ages and Stages Questionnaire (ASQ) Screening Reports</a:t>
            </a:r>
          </a:p>
          <a:p>
            <a:pPr lvl="1">
              <a:buFont typeface="Arial" panose="020B0604020202020204" pitchFamily="34" charset="0"/>
              <a:buChar char="•"/>
            </a:pPr>
            <a:r>
              <a:rPr lang="en-US" sz="1800" b="1" dirty="0">
                <a:solidFill>
                  <a:schemeClr val="accent1"/>
                </a:solidFill>
              </a:rPr>
              <a:t>ASQ Report #1:</a:t>
            </a:r>
            <a:r>
              <a:rPr lang="en-US" sz="1800" dirty="0">
                <a:solidFill>
                  <a:schemeClr val="accent1"/>
                </a:solidFill>
              </a:rPr>
              <a:t> Overall and Program specific ASQ screening counts and overall results by age intervals</a:t>
            </a:r>
          </a:p>
          <a:p>
            <a:pPr lvl="1">
              <a:buFont typeface="Arial" panose="020B0604020202020204" pitchFamily="34" charset="0"/>
              <a:buChar char="•"/>
            </a:pPr>
            <a:r>
              <a:rPr lang="en-US" sz="1800" b="1" dirty="0">
                <a:solidFill>
                  <a:schemeClr val="accent1"/>
                </a:solidFill>
              </a:rPr>
              <a:t>ASQ Report #2:</a:t>
            </a:r>
            <a:r>
              <a:rPr lang="en-US" sz="1800" dirty="0">
                <a:solidFill>
                  <a:schemeClr val="accent1"/>
                </a:solidFill>
              </a:rPr>
              <a:t> Distinct children having ASQ screening by multiple ASQ programs</a:t>
            </a:r>
          </a:p>
          <a:p>
            <a:pPr lvl="1">
              <a:buFont typeface="Arial" panose="020B0604020202020204" pitchFamily="34" charset="0"/>
              <a:buChar char="•"/>
            </a:pPr>
            <a:r>
              <a:rPr lang="en-US" sz="1800" b="1" dirty="0">
                <a:solidFill>
                  <a:schemeClr val="accent1"/>
                </a:solidFill>
              </a:rPr>
              <a:t>ASQ Report #3:</a:t>
            </a:r>
            <a:r>
              <a:rPr lang="en-US" sz="1800" dirty="0">
                <a:solidFill>
                  <a:schemeClr val="accent1"/>
                </a:solidFill>
              </a:rPr>
              <a:t> Child counts in a single and multiple ASQ Programs</a:t>
            </a:r>
          </a:p>
          <a:p>
            <a:pPr>
              <a:buFont typeface="Arial" panose="020B0604020202020204" pitchFamily="34" charset="0"/>
              <a:buChar char="•"/>
            </a:pPr>
            <a:endParaRPr lang="en-US" sz="1800" dirty="0">
              <a:solidFill>
                <a:schemeClr val="accent1"/>
              </a:solidFill>
            </a:endParaRPr>
          </a:p>
          <a:p>
            <a:pPr>
              <a:buFont typeface="Arial" panose="020B0604020202020204" pitchFamily="34" charset="0"/>
              <a:buChar char="•"/>
            </a:pPr>
            <a:endParaRPr lang="en-US" sz="1800" dirty="0">
              <a:solidFill>
                <a:schemeClr val="accent1"/>
              </a:solidFill>
            </a:endParaRPr>
          </a:p>
          <a:p>
            <a:pPr>
              <a:buFont typeface="Arial" panose="020B0604020202020204" pitchFamily="34" charset="0"/>
              <a:buChar char="•"/>
            </a:pPr>
            <a:endParaRPr lang="en-US" sz="1800" dirty="0">
              <a:solidFill>
                <a:schemeClr val="accent1"/>
              </a:solidFill>
            </a:endParaRPr>
          </a:p>
          <a:p>
            <a:pPr>
              <a:buFont typeface="Arial" panose="020B0604020202020204" pitchFamily="34" charset="0"/>
              <a:buChar char="•"/>
            </a:pPr>
            <a:endParaRPr lang="en-US" sz="1800" dirty="0">
              <a:solidFill>
                <a:schemeClr val="accent1"/>
              </a:solidFill>
            </a:endParaRPr>
          </a:p>
        </p:txBody>
      </p:sp>
    </p:spTree>
    <p:extLst>
      <p:ext uri="{BB962C8B-B14F-4D97-AF65-F5344CB8AC3E}">
        <p14:creationId xmlns:p14="http://schemas.microsoft.com/office/powerpoint/2010/main" val="32530770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78AC2B-3425-8942-8D86-5F0B526C4A9F}"/>
              </a:ext>
            </a:extLst>
          </p:cNvPr>
          <p:cNvSpPr>
            <a:spLocks noGrp="1"/>
          </p:cNvSpPr>
          <p:nvPr>
            <p:ph type="ctrTitle"/>
          </p:nvPr>
        </p:nvSpPr>
        <p:spPr/>
        <p:txBody>
          <a:bodyPr/>
          <a:lstStyle/>
          <a:p>
            <a:r>
              <a:rPr lang="en-US" dirty="0"/>
              <a:t>Next Steps</a:t>
            </a:r>
          </a:p>
        </p:txBody>
      </p:sp>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8085499-22F0-4E30-BA6A-ED84175C6FDF}" type="slidenum">
              <a:rPr kumimoji="0" lang="en-US" sz="900" b="0" i="0" u="none" strike="noStrike" kern="1200" cap="none" spc="0" normalizeH="0" baseline="0" noProof="0">
                <a:ln>
                  <a:noFill/>
                </a:ln>
                <a:solidFill>
                  <a:srgbClr val="576F7F"/>
                </a:solidFill>
                <a:effectLst/>
                <a:uLnTx/>
                <a:uFillTx/>
                <a:latin typeface="Times New Roman" panose="02020603050405020304" pitchFamily="18" charset="0"/>
                <a:ea typeface="+mn-ea"/>
                <a:cs typeface="Times New Roman" panose="02020603050405020304" pitchFamily="18" charset="0"/>
              </a:rPr>
              <a:pPr marL="0" marR="0" lvl="0" indent="0" algn="r" defTabSz="685800" rtl="0" eaLnBrk="1" fontAlgn="auto" latinLnBrk="0" hangingPunct="1">
                <a:lnSpc>
                  <a:spcPct val="100000"/>
                </a:lnSpc>
                <a:spcBef>
                  <a:spcPts val="0"/>
                </a:spcBef>
                <a:spcAft>
                  <a:spcPts val="0"/>
                </a:spcAft>
                <a:buClrTx/>
                <a:buSzTx/>
                <a:buFontTx/>
                <a:buNone/>
                <a:tabLst/>
                <a:defRPr/>
              </a:pPr>
              <a:t>32</a:t>
            </a:fld>
            <a:endParaRPr kumimoji="0" lang="en-US" sz="900" b="0" i="0" u="none" strike="noStrike" kern="1200" cap="none" spc="0" normalizeH="0" baseline="0" noProof="0">
              <a:ln>
                <a:noFill/>
              </a:ln>
              <a:solidFill>
                <a:srgbClr val="576F7F"/>
              </a:solidFill>
              <a:effectLst/>
              <a:uLnTx/>
              <a:uFillTx/>
              <a:latin typeface="Times New Roman" panose="02020603050405020304" pitchFamily="18" charset="0"/>
              <a:ea typeface="+mn-ea"/>
              <a:cs typeface="Times New Roman" panose="02020603050405020304" pitchFamily="18" charset="0"/>
            </a:endParaRPr>
          </a:p>
        </p:txBody>
      </p:sp>
      <p:sp>
        <p:nvSpPr>
          <p:cNvPr id="2" name="Content Placeholder 1"/>
          <p:cNvSpPr>
            <a:spLocks noGrp="1"/>
          </p:cNvSpPr>
          <p:nvPr>
            <p:ph type="body" sz="quarter" idx="14"/>
          </p:nvPr>
        </p:nvSpPr>
        <p:spPr>
          <a:xfrm>
            <a:off x="429166" y="1036559"/>
            <a:ext cx="8285672" cy="3516391"/>
          </a:xfrm>
        </p:spPr>
        <p:txBody>
          <a:bodyPr>
            <a:normAutofit lnSpcReduction="10000"/>
          </a:bodyPr>
          <a:lstStyle/>
          <a:p>
            <a:pPr>
              <a:buFont typeface="Arial" panose="020B0604020202020204" pitchFamily="34" charset="0"/>
              <a:buChar char="•"/>
            </a:pPr>
            <a:r>
              <a:rPr lang="en-US" dirty="0">
                <a:solidFill>
                  <a:schemeClr val="accent1"/>
                </a:solidFill>
              </a:rPr>
              <a:t>Limited annual ECIDS reports on the CAT (nearly ready)</a:t>
            </a:r>
          </a:p>
          <a:p>
            <a:pPr>
              <a:buFont typeface="Arial" panose="020B0604020202020204" pitchFamily="34" charset="0"/>
              <a:buChar char="•"/>
            </a:pPr>
            <a:r>
              <a:rPr lang="en-US" dirty="0">
                <a:solidFill>
                  <a:schemeClr val="accent1"/>
                </a:solidFill>
              </a:rPr>
              <a:t>Advanced Reports (nearly ready)</a:t>
            </a:r>
          </a:p>
          <a:p>
            <a:pPr>
              <a:buFont typeface="Arial" panose="020B0604020202020204" pitchFamily="34" charset="0"/>
              <a:buChar char="•"/>
            </a:pPr>
            <a:r>
              <a:rPr lang="en-US" dirty="0">
                <a:solidFill>
                  <a:schemeClr val="accent1"/>
                </a:solidFill>
              </a:rPr>
              <a:t>Engagement Reports</a:t>
            </a:r>
          </a:p>
          <a:p>
            <a:pPr lvl="1">
              <a:buFont typeface="Arial" panose="020B0604020202020204" pitchFamily="34" charset="0"/>
              <a:buChar char="•"/>
            </a:pPr>
            <a:r>
              <a:rPr lang="en-US" sz="1500" dirty="0">
                <a:solidFill>
                  <a:schemeClr val="accent1"/>
                </a:solidFill>
              </a:rPr>
              <a:t>Program Class Attendance and Home Visits (currently developing)</a:t>
            </a:r>
          </a:p>
          <a:p>
            <a:pPr lvl="1">
              <a:buFont typeface="Arial" panose="020B0604020202020204" pitchFamily="34" charset="0"/>
              <a:buChar char="•"/>
            </a:pPr>
            <a:r>
              <a:rPr lang="en-US" sz="1500" dirty="0">
                <a:solidFill>
                  <a:schemeClr val="accent1"/>
                </a:solidFill>
              </a:rPr>
              <a:t>Ages and Stages Questionnaire Research Reports/Extracts</a:t>
            </a:r>
          </a:p>
          <a:p>
            <a:pPr lvl="1">
              <a:buFont typeface="Arial" panose="020B0604020202020204" pitchFamily="34" charset="0"/>
              <a:buChar char="•"/>
            </a:pPr>
            <a:r>
              <a:rPr lang="en-US" sz="1500" dirty="0">
                <a:solidFill>
                  <a:schemeClr val="accent1"/>
                </a:solidFill>
              </a:rPr>
              <a:t>Cohort Research Reports/Extracts</a:t>
            </a:r>
          </a:p>
          <a:p>
            <a:pPr>
              <a:buFont typeface="Arial" panose="020B0604020202020204" pitchFamily="34" charset="0"/>
              <a:buChar char="•"/>
            </a:pPr>
            <a:r>
              <a:rPr lang="en-US" dirty="0">
                <a:solidFill>
                  <a:schemeClr val="accent1"/>
                </a:solidFill>
              </a:rPr>
              <a:t>Additional Data From Existing Programs</a:t>
            </a:r>
          </a:p>
          <a:p>
            <a:pPr lvl="1">
              <a:buFont typeface="Arial" panose="020B0604020202020204" pitchFamily="34" charset="0"/>
              <a:buChar char="•"/>
            </a:pPr>
            <a:r>
              <a:rPr lang="en-US" sz="1500" dirty="0">
                <a:solidFill>
                  <a:schemeClr val="accent1"/>
                </a:solidFill>
              </a:rPr>
              <a:t>Additional Birth Registry data</a:t>
            </a:r>
          </a:p>
          <a:p>
            <a:pPr lvl="1">
              <a:buFont typeface="Arial" panose="020B0604020202020204" pitchFamily="34" charset="0"/>
              <a:buChar char="•"/>
            </a:pPr>
            <a:r>
              <a:rPr lang="en-US" sz="1500" dirty="0">
                <a:solidFill>
                  <a:schemeClr val="accent1"/>
                </a:solidFill>
              </a:rPr>
              <a:t>Eligibility data</a:t>
            </a:r>
          </a:p>
          <a:p>
            <a:pPr lvl="1">
              <a:buFont typeface="Arial" panose="020B0604020202020204" pitchFamily="34" charset="0"/>
              <a:buChar char="•"/>
            </a:pPr>
            <a:r>
              <a:rPr lang="en-US" sz="1500" dirty="0">
                <a:solidFill>
                  <a:schemeClr val="accent1"/>
                </a:solidFill>
              </a:rPr>
              <a:t>Additional screening data</a:t>
            </a:r>
          </a:p>
          <a:p>
            <a:pPr>
              <a:buFont typeface="Arial" panose="020B0604020202020204" pitchFamily="34" charset="0"/>
              <a:buChar char="•"/>
            </a:pPr>
            <a:r>
              <a:rPr lang="en-US" dirty="0">
                <a:solidFill>
                  <a:schemeClr val="accent1"/>
                </a:solidFill>
              </a:rPr>
              <a:t>ECIDS Integration of Additional Programs</a:t>
            </a:r>
          </a:p>
          <a:p>
            <a:pPr lvl="1">
              <a:buFont typeface="Arial" panose="020B0604020202020204" pitchFamily="34" charset="0"/>
              <a:buChar char="•"/>
            </a:pPr>
            <a:r>
              <a:rPr lang="en-US" sz="1500" dirty="0">
                <a:solidFill>
                  <a:schemeClr val="accent1"/>
                </a:solidFill>
              </a:rPr>
              <a:t>Finish integrating remaining Head Start Programs</a:t>
            </a:r>
          </a:p>
          <a:p>
            <a:pPr lvl="1">
              <a:buFont typeface="Arial" panose="020B0604020202020204" pitchFamily="34" charset="0"/>
              <a:buChar char="•"/>
            </a:pPr>
            <a:r>
              <a:rPr lang="en-US" sz="1500" dirty="0">
                <a:solidFill>
                  <a:schemeClr val="accent1"/>
                </a:solidFill>
              </a:rPr>
              <a:t>Additional Registries (Immunization, Hearing, Newborn Blood)</a:t>
            </a:r>
          </a:p>
          <a:p>
            <a:pPr lvl="1">
              <a:buFont typeface="Arial" panose="020B0604020202020204" pitchFamily="34" charset="0"/>
              <a:buChar char="•"/>
            </a:pPr>
            <a:r>
              <a:rPr lang="en-US" sz="1500" dirty="0">
                <a:solidFill>
                  <a:schemeClr val="accent1"/>
                </a:solidFill>
              </a:rPr>
              <a:t>Additional Early Childhood Programs</a:t>
            </a:r>
          </a:p>
          <a:p>
            <a:pPr lvl="1">
              <a:buFont typeface="Arial" panose="020B0604020202020204" pitchFamily="34" charset="0"/>
              <a:buChar char="•"/>
            </a:pPr>
            <a:r>
              <a:rPr lang="en-US" sz="1500" dirty="0">
                <a:solidFill>
                  <a:schemeClr val="accent1"/>
                </a:solidFill>
              </a:rPr>
              <a:t>Payers</a:t>
            </a:r>
          </a:p>
        </p:txBody>
      </p:sp>
    </p:spTree>
    <p:extLst>
      <p:ext uri="{BB962C8B-B14F-4D97-AF65-F5344CB8AC3E}">
        <p14:creationId xmlns:p14="http://schemas.microsoft.com/office/powerpoint/2010/main" val="5856497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Questions?</a:t>
            </a:r>
          </a:p>
        </p:txBody>
      </p:sp>
      <p:sp>
        <p:nvSpPr>
          <p:cNvPr id="4" name="TextBox 3"/>
          <p:cNvSpPr txBox="1"/>
          <p:nvPr/>
        </p:nvSpPr>
        <p:spPr>
          <a:xfrm>
            <a:off x="762000" y="3179233"/>
            <a:ext cx="66294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Times New Roman"/>
                <a:ea typeface="+mn-ea"/>
                <a:cs typeface="Times New Roman"/>
              </a:rPr>
              <a:t>Please type your additional questions for the panelists into the chat.</a:t>
            </a:r>
          </a:p>
        </p:txBody>
      </p:sp>
      <p:sp>
        <p:nvSpPr>
          <p:cNvPr id="2" name="Slide Number Placeholder 1">
            <a:extLst>
              <a:ext uri="{FF2B5EF4-FFF2-40B4-BE49-F238E27FC236}">
                <a16:creationId xmlns:a16="http://schemas.microsoft.com/office/drawing/2014/main" id="{ABC6DE3C-7F8A-AE4D-86B8-3981997A6D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8CF1B3-96A0-D24B-B5C9-B5B93FF4523E}" type="slidenum">
              <a:rPr kumimoji="0" lang="uk-UA" sz="900" b="0" i="0" u="none" strike="noStrike" kern="1200" cap="none" spc="0" normalizeH="0" baseline="0" noProof="0" smtClean="0">
                <a:ln>
                  <a:noFill/>
                </a:ln>
                <a:solidFill>
                  <a:srgbClr val="576F7F"/>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uk-UA" sz="900" b="0" i="0" u="none" strike="noStrike" kern="1200" cap="none" spc="0" normalizeH="0" baseline="0" noProof="0" dirty="0">
              <a:ln>
                <a:noFill/>
              </a:ln>
              <a:solidFill>
                <a:srgbClr val="576F7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2345998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CB177C-C69D-486B-B4D5-CBA66AE4E5CD}"/>
              </a:ext>
            </a:extLst>
          </p:cNvPr>
          <p:cNvSpPr>
            <a:spLocks noGrp="1"/>
          </p:cNvSpPr>
          <p:nvPr>
            <p:ph type="body" sz="quarter" idx="10"/>
          </p:nvPr>
        </p:nvSpPr>
        <p:spPr>
          <a:xfrm>
            <a:off x="3429000" y="3714750"/>
            <a:ext cx="5818041" cy="1186975"/>
          </a:xfrm>
        </p:spPr>
        <p:txBody>
          <a:bodyPr/>
          <a:lstStyle/>
          <a:p>
            <a:r>
              <a:rPr lang="en-US" dirty="0"/>
              <a:t>NC ECIDS System Infrastructure</a:t>
            </a:r>
          </a:p>
          <a:p>
            <a:endParaRPr lang="en-US" sz="825" i="1" dirty="0"/>
          </a:p>
          <a:p>
            <a:r>
              <a:rPr lang="en-US" sz="1800" dirty="0"/>
              <a:t>North Carolina Department of Health and Human Services</a:t>
            </a:r>
            <a:endParaRPr lang="en-US" sz="1500" dirty="0"/>
          </a:p>
        </p:txBody>
      </p:sp>
      <p:pic>
        <p:nvPicPr>
          <p:cNvPr id="9" name="Picture 8" descr="NC ECIDS logo">
            <a:extLst>
              <a:ext uri="{FF2B5EF4-FFF2-40B4-BE49-F238E27FC236}">
                <a16:creationId xmlns:a16="http://schemas.microsoft.com/office/drawing/2014/main" id="{35BFABE2-17D9-4178-8789-A431BFF741A7}"/>
              </a:ext>
            </a:extLst>
          </p:cNvPr>
          <p:cNvPicPr>
            <a:picLocks noChangeAspect="1"/>
          </p:cNvPicPr>
          <p:nvPr/>
        </p:nvPicPr>
        <p:blipFill>
          <a:blip r:embed="rId3"/>
          <a:stretch>
            <a:fillRect/>
          </a:stretch>
        </p:blipFill>
        <p:spPr>
          <a:xfrm>
            <a:off x="3192737" y="1426608"/>
            <a:ext cx="4790404" cy="1866391"/>
          </a:xfrm>
          <a:prstGeom prst="rect">
            <a:avLst/>
          </a:prstGeom>
        </p:spPr>
      </p:pic>
    </p:spTree>
    <p:extLst>
      <p:ext uri="{BB962C8B-B14F-4D97-AF65-F5344CB8AC3E}">
        <p14:creationId xmlns:p14="http://schemas.microsoft.com/office/powerpoint/2010/main" val="24811697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DDCCA-06E1-4248-8C0E-5322D2441D54}"/>
              </a:ext>
            </a:extLst>
          </p:cNvPr>
          <p:cNvSpPr>
            <a:spLocks noGrp="1"/>
          </p:cNvSpPr>
          <p:nvPr>
            <p:ph type="title"/>
          </p:nvPr>
        </p:nvSpPr>
        <p:spPr>
          <a:xfrm>
            <a:off x="379095" y="478081"/>
            <a:ext cx="7843267" cy="411480"/>
          </a:xfrm>
        </p:spPr>
        <p:txBody>
          <a:bodyPr/>
          <a:lstStyle/>
          <a:p>
            <a:r>
              <a:rPr lang="en-US" dirty="0"/>
              <a:t>History of ECIDS</a:t>
            </a:r>
          </a:p>
        </p:txBody>
      </p:sp>
      <p:sp>
        <p:nvSpPr>
          <p:cNvPr id="3" name="Text Placeholder 2">
            <a:extLst>
              <a:ext uri="{FF2B5EF4-FFF2-40B4-BE49-F238E27FC236}">
                <a16:creationId xmlns:a16="http://schemas.microsoft.com/office/drawing/2014/main" id="{466FC957-5E2F-498F-9B38-529B7D7C382E}"/>
              </a:ext>
            </a:extLst>
          </p:cNvPr>
          <p:cNvSpPr>
            <a:spLocks noGrp="1"/>
          </p:cNvSpPr>
          <p:nvPr>
            <p:ph type="body" sz="quarter" idx="10"/>
          </p:nvPr>
        </p:nvSpPr>
        <p:spPr>
          <a:xfrm>
            <a:off x="628650" y="1001680"/>
            <a:ext cx="7888288" cy="3398870"/>
          </a:xfrm>
        </p:spPr>
        <p:txBody>
          <a:bodyPr/>
          <a:lstStyle/>
          <a:p>
            <a:r>
              <a:rPr lang="en-US" sz="1900" b="0" dirty="0"/>
              <a:t>NC ECIDS is the single source for integrated early childhood data for selected education, health, and social services programs to help answer key policy and program questions. </a:t>
            </a:r>
          </a:p>
          <a:p>
            <a:r>
              <a:rPr lang="en-US" sz="1900" b="0" dirty="0"/>
              <a:t>It was originally funded by the state through a federal Race to the Top – Early Learning Challenge grant and is now maintained by the North Carolina Department of Health and Human Services. The North Carolina Department of Information Technology provides technology management for NC ECIDS. The NC ECIDS Governance Council sets policies for NC ECIDS operation and provides feedback to inform the development of the NC ECIDS data application, web portal, and workflow processes. </a:t>
            </a:r>
          </a:p>
          <a:p>
            <a:r>
              <a:rPr lang="en-US" sz="1900" b="0" dirty="0"/>
              <a:t>NC ECIDS has a dedicated, private data request portal for research data requests.</a:t>
            </a:r>
          </a:p>
          <a:p>
            <a:endParaRPr lang="en-US" sz="1900" dirty="0"/>
          </a:p>
          <a:p>
            <a:pPr marL="0" indent="0">
              <a:buNone/>
            </a:pPr>
            <a:endParaRPr lang="en-US" dirty="0"/>
          </a:p>
        </p:txBody>
      </p:sp>
    </p:spTree>
    <p:extLst>
      <p:ext uri="{BB962C8B-B14F-4D97-AF65-F5344CB8AC3E}">
        <p14:creationId xmlns:p14="http://schemas.microsoft.com/office/powerpoint/2010/main" val="40936189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7A6CFF-456C-407F-BA62-AE4026EC9620}"/>
              </a:ext>
            </a:extLst>
          </p:cNvPr>
          <p:cNvSpPr>
            <a:spLocks noGrp="1"/>
          </p:cNvSpPr>
          <p:nvPr>
            <p:ph type="title"/>
          </p:nvPr>
        </p:nvSpPr>
        <p:spPr>
          <a:xfrm>
            <a:off x="342654" y="401366"/>
            <a:ext cx="7843267" cy="411480"/>
          </a:xfrm>
        </p:spPr>
        <p:txBody>
          <a:bodyPr/>
          <a:lstStyle/>
          <a:p>
            <a:r>
              <a:rPr lang="en-US" dirty="0"/>
              <a:t>Mission and Vision</a:t>
            </a:r>
          </a:p>
        </p:txBody>
      </p:sp>
      <p:sp>
        <p:nvSpPr>
          <p:cNvPr id="8" name="Content Placeholder 7">
            <a:extLst>
              <a:ext uri="{FF2B5EF4-FFF2-40B4-BE49-F238E27FC236}">
                <a16:creationId xmlns:a16="http://schemas.microsoft.com/office/drawing/2014/main" id="{79887625-BC43-42F5-B850-48364AF90775}"/>
              </a:ext>
            </a:extLst>
          </p:cNvPr>
          <p:cNvSpPr>
            <a:spLocks noGrp="1"/>
          </p:cNvSpPr>
          <p:nvPr>
            <p:ph sz="quarter" idx="14"/>
          </p:nvPr>
        </p:nvSpPr>
        <p:spPr>
          <a:xfrm>
            <a:off x="342652" y="1072114"/>
            <a:ext cx="8420347" cy="2770673"/>
          </a:xfrm>
        </p:spPr>
        <p:txBody>
          <a:bodyPr/>
          <a:lstStyle/>
          <a:p>
            <a:pPr>
              <a:spcBef>
                <a:spcPts val="150"/>
              </a:spcBef>
            </a:pPr>
            <a:r>
              <a:rPr lang="en-US" sz="2400"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Mission </a:t>
            </a:r>
          </a:p>
          <a:p>
            <a:pPr>
              <a:lnSpc>
                <a:spcPct val="107000"/>
              </a:lnSpc>
              <a:spcBef>
                <a:spcPts val="0"/>
              </a:spcBef>
              <a:spcAft>
                <a:spcPts val="600"/>
              </a:spcAft>
            </a:pPr>
            <a:r>
              <a:rPr lang="en-US" sz="525" dirty="0">
                <a:cs typeface="Times New Roman" panose="02020603050405020304" pitchFamily="18" charset="0"/>
              </a:rPr>
              <a:t> </a:t>
            </a:r>
            <a:endParaRPr lang="en-US" dirty="0">
              <a:cs typeface="Times New Roman" panose="02020603050405020304" pitchFamily="18" charset="0"/>
            </a:endParaRPr>
          </a:p>
          <a:p>
            <a:pPr>
              <a:lnSpc>
                <a:spcPct val="107000"/>
              </a:lnSpc>
              <a:spcBef>
                <a:spcPts val="0"/>
              </a:spcBef>
              <a:spcAft>
                <a:spcPts val="600"/>
              </a:spcAft>
            </a:pPr>
            <a:r>
              <a:rPr lang="en-US" sz="1600" b="0" dirty="0">
                <a:cs typeface="Times New Roman" panose="02020603050405020304" pitchFamily="18" charset="0"/>
              </a:rPr>
              <a:t>Maintain and enhance a high-quality, comprehensive, integrated early childhood data system for North Carolina to inform policies and practices that produce better outcomes for children and families.</a:t>
            </a:r>
          </a:p>
          <a:p>
            <a:pPr>
              <a:spcBef>
                <a:spcPts val="150"/>
              </a:spcBef>
            </a:pPr>
            <a:r>
              <a:rPr lang="en-US" sz="2400"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Vision</a:t>
            </a:r>
          </a:p>
          <a:p>
            <a:pPr>
              <a:lnSpc>
                <a:spcPct val="107000"/>
              </a:lnSpc>
              <a:spcBef>
                <a:spcPts val="0"/>
              </a:spcBef>
              <a:spcAft>
                <a:spcPts val="600"/>
              </a:spcAft>
            </a:pPr>
            <a:r>
              <a:rPr lang="en-US" sz="525" dirty="0">
                <a:cs typeface="Times New Roman" panose="02020603050405020304" pitchFamily="18" charset="0"/>
              </a:rPr>
              <a:t> </a:t>
            </a:r>
            <a:endParaRPr lang="en-US" dirty="0">
              <a:cs typeface="Times New Roman" panose="02020603050405020304" pitchFamily="18" charset="0"/>
            </a:endParaRPr>
          </a:p>
          <a:p>
            <a:pPr>
              <a:lnSpc>
                <a:spcPct val="107000"/>
              </a:lnSpc>
              <a:spcBef>
                <a:spcPts val="0"/>
              </a:spcBef>
              <a:spcAft>
                <a:spcPts val="600"/>
              </a:spcAft>
            </a:pPr>
            <a:r>
              <a:rPr lang="en-US" sz="1600" b="0" dirty="0">
                <a:cs typeface="Times New Roman" panose="02020603050405020304" pitchFamily="18" charset="0"/>
              </a:rPr>
              <a:t>To maintain a high-quality early childhood integrated data system (ECIDS) for North Carolina (NC) that is in support of state priorities to improve early childhood and later life outcomes, particularly for the most vulnerable children. The NC ECIDS will be readily accessible and relevant for use by state and local agencies, policy makers, program and community leaders, researchers, community leaders, and advocacy groups to make data-informed decisions in a way that fosters data responsibility and integrity.</a:t>
            </a:r>
          </a:p>
          <a:p>
            <a:endParaRPr lang="en-US" dirty="0"/>
          </a:p>
        </p:txBody>
      </p:sp>
    </p:spTree>
    <p:extLst>
      <p:ext uri="{BB962C8B-B14F-4D97-AF65-F5344CB8AC3E}">
        <p14:creationId xmlns:p14="http://schemas.microsoft.com/office/powerpoint/2010/main" val="20911994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7A6CFF-456C-407F-BA62-AE4026EC9620}"/>
              </a:ext>
            </a:extLst>
          </p:cNvPr>
          <p:cNvSpPr>
            <a:spLocks noGrp="1"/>
          </p:cNvSpPr>
          <p:nvPr>
            <p:ph type="title"/>
          </p:nvPr>
        </p:nvSpPr>
        <p:spPr>
          <a:xfrm>
            <a:off x="360045" y="429941"/>
            <a:ext cx="7843267" cy="411480"/>
          </a:xfrm>
        </p:spPr>
        <p:txBody>
          <a:bodyPr/>
          <a:lstStyle/>
          <a:p>
            <a:r>
              <a:rPr lang="en-US" dirty="0"/>
              <a:t>NC ECIDS Goal</a:t>
            </a:r>
          </a:p>
        </p:txBody>
      </p:sp>
      <p:pic>
        <p:nvPicPr>
          <p:cNvPr id="4" name="Content Placeholder 3" descr="Icons representing better insight, better answers, better decisions, and better outcomes">
            <a:extLst>
              <a:ext uri="{FF2B5EF4-FFF2-40B4-BE49-F238E27FC236}">
                <a16:creationId xmlns:a16="http://schemas.microsoft.com/office/drawing/2014/main" id="{60E5E57F-7BF9-408A-ABAF-0705F8BAC012}"/>
              </a:ext>
            </a:extLst>
          </p:cNvPr>
          <p:cNvPicPr>
            <a:picLocks noChangeAspect="1"/>
          </p:cNvPicPr>
          <p:nvPr/>
        </p:nvPicPr>
        <p:blipFill rotWithShape="1">
          <a:blip r:embed="rId2"/>
          <a:srcRect l="13971" t="28265" r="14779" b="28498"/>
          <a:stretch/>
        </p:blipFill>
        <p:spPr>
          <a:xfrm>
            <a:off x="1022191" y="1540706"/>
            <a:ext cx="7099619" cy="2422222"/>
          </a:xfrm>
          <a:prstGeom prst="rect">
            <a:avLst/>
          </a:prstGeom>
        </p:spPr>
      </p:pic>
      <p:sp>
        <p:nvSpPr>
          <p:cNvPr id="6" name="Content Placeholder 3">
            <a:extLst>
              <a:ext uri="{FF2B5EF4-FFF2-40B4-BE49-F238E27FC236}">
                <a16:creationId xmlns:a16="http://schemas.microsoft.com/office/drawing/2014/main" id="{8018F7A0-42E4-4955-9541-C75B0D3FCE71}"/>
              </a:ext>
            </a:extLst>
          </p:cNvPr>
          <p:cNvSpPr txBox="1">
            <a:spLocks/>
          </p:cNvSpPr>
          <p:nvPr/>
        </p:nvSpPr>
        <p:spPr>
          <a:xfrm>
            <a:off x="360045" y="971550"/>
            <a:ext cx="8021955" cy="704366"/>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514350">
              <a:spcBef>
                <a:spcPts val="563"/>
              </a:spcBef>
              <a:buNone/>
            </a:pPr>
            <a:r>
              <a:rPr lang="en-US" sz="2000" b="0" dirty="0">
                <a:solidFill>
                  <a:prstClr val="black"/>
                </a:solidFill>
                <a:latin typeface="Calibri" panose="020F0502020204030204" pitchFamily="34" charset="0"/>
                <a:cs typeface="Calibri" panose="020F0502020204030204" pitchFamily="34" charset="0"/>
              </a:rPr>
              <a:t>We believe early childhood integrated data will lead to:</a:t>
            </a:r>
          </a:p>
          <a:p>
            <a:pPr marL="128588" indent="-128588" defTabSz="514350">
              <a:spcBef>
                <a:spcPts val="563"/>
              </a:spcBef>
            </a:pPr>
            <a:endParaRPr lang="en-US" sz="1575" dirty="0">
              <a:solidFill>
                <a:prstClr val="black"/>
              </a:solidFill>
            </a:endParaRPr>
          </a:p>
        </p:txBody>
      </p:sp>
    </p:spTree>
    <p:extLst>
      <p:ext uri="{BB962C8B-B14F-4D97-AF65-F5344CB8AC3E}">
        <p14:creationId xmlns:p14="http://schemas.microsoft.com/office/powerpoint/2010/main" val="5102369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7A6CFF-456C-407F-BA62-AE4026EC9620}"/>
              </a:ext>
            </a:extLst>
          </p:cNvPr>
          <p:cNvSpPr>
            <a:spLocks noGrp="1"/>
          </p:cNvSpPr>
          <p:nvPr>
            <p:ph type="title"/>
          </p:nvPr>
        </p:nvSpPr>
        <p:spPr>
          <a:xfrm>
            <a:off x="360045" y="429941"/>
            <a:ext cx="7843267" cy="411480"/>
          </a:xfrm>
        </p:spPr>
        <p:txBody>
          <a:bodyPr/>
          <a:lstStyle/>
          <a:p>
            <a:r>
              <a:rPr lang="en-US" dirty="0"/>
              <a:t>NC ECIDS Promise</a:t>
            </a:r>
          </a:p>
        </p:txBody>
      </p:sp>
      <p:sp>
        <p:nvSpPr>
          <p:cNvPr id="6" name="Content Placeholder 3">
            <a:extLst>
              <a:ext uri="{FF2B5EF4-FFF2-40B4-BE49-F238E27FC236}">
                <a16:creationId xmlns:a16="http://schemas.microsoft.com/office/drawing/2014/main" id="{8018F7A0-42E4-4955-9541-C75B0D3FCE71}"/>
              </a:ext>
            </a:extLst>
          </p:cNvPr>
          <p:cNvSpPr txBox="1">
            <a:spLocks/>
          </p:cNvSpPr>
          <p:nvPr/>
        </p:nvSpPr>
        <p:spPr>
          <a:xfrm>
            <a:off x="360045" y="828390"/>
            <a:ext cx="7886700" cy="704366"/>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514350">
              <a:spcBef>
                <a:spcPts val="563"/>
              </a:spcBef>
              <a:buNone/>
            </a:pPr>
            <a:r>
              <a:rPr lang="en-US" sz="1600" b="0" dirty="0">
                <a:solidFill>
                  <a:prstClr val="black"/>
                </a:solidFill>
                <a:latin typeface="Calibri" panose="020F0502020204030204" pitchFamily="34" charset="0"/>
                <a:cs typeface="Calibri" panose="020F0502020204030204" pitchFamily="34" charset="0"/>
              </a:rPr>
              <a:t>We take our mission seriously and recognize the sensitivity around the data we integrate and place in reports. Accordingly, NC ECIDS fully commits to the following:</a:t>
            </a:r>
          </a:p>
          <a:p>
            <a:pPr marL="128588" indent="-128588" defTabSz="514350">
              <a:spcBef>
                <a:spcPts val="563"/>
              </a:spcBef>
            </a:pPr>
            <a:endParaRPr lang="en-US" sz="1575" dirty="0">
              <a:solidFill>
                <a:prstClr val="black"/>
              </a:solidFill>
            </a:endParaRPr>
          </a:p>
        </p:txBody>
      </p:sp>
      <p:pic>
        <p:nvPicPr>
          <p:cNvPr id="1026" name="Picture 2">
            <a:extLst>
              <a:ext uri="{FF2B5EF4-FFF2-40B4-BE49-F238E27FC236}">
                <a16:creationId xmlns:a16="http://schemas.microsoft.com/office/drawing/2014/main" id="{C94763AE-BE09-41C1-9310-2E69C2923DB2}"/>
              </a:ex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504950"/>
            <a:ext cx="531019" cy="53101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8E2FE1F-2ADB-47E3-9FDD-8056DDBBDDEA}"/>
              </a:ext>
            </a:extLst>
          </p:cNvPr>
          <p:cNvSpPr txBox="1"/>
          <p:nvPr/>
        </p:nvSpPr>
        <p:spPr>
          <a:xfrm>
            <a:off x="1445419" y="1700603"/>
            <a:ext cx="2037159" cy="317331"/>
          </a:xfrm>
          <a:prstGeom prst="rect">
            <a:avLst/>
          </a:prstGeom>
          <a:noFill/>
        </p:spPr>
        <p:txBody>
          <a:bodyPr wrap="square" rtlCol="0">
            <a:spAutoFit/>
          </a:bodyPr>
          <a:lstStyle/>
          <a:p>
            <a:pPr defTabSz="514350">
              <a:lnSpc>
                <a:spcPts val="1575"/>
              </a:lnSpc>
            </a:pPr>
            <a:r>
              <a:rPr lang="en-US" sz="2100" b="1" i="1" dirty="0">
                <a:solidFill>
                  <a:srgbClr val="1F497D">
                    <a:lumMod val="75000"/>
                  </a:srgbClr>
                </a:solidFill>
                <a:latin typeface="Calibri" panose="020F0502020204030204" pitchFamily="34" charset="0"/>
                <a:ea typeface="Times New Roman" panose="02020603050405020304" pitchFamily="18" charset="0"/>
                <a:cs typeface="Calibri" panose="020F0502020204030204" pitchFamily="34" charset="0"/>
              </a:rPr>
              <a:t>NC ECIDS will ...</a:t>
            </a:r>
            <a:endParaRPr lang="en-US" sz="825"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025" name="Picture 1">
            <a:extLst>
              <a:ext uri="{FF2B5EF4-FFF2-40B4-BE49-F238E27FC236}">
                <a16:creationId xmlns:a16="http://schemas.microsoft.com/office/drawing/2014/main" id="{80BBEF9F-85D7-472C-BD3F-35F82E1D5F33}"/>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1504950"/>
            <a:ext cx="508397" cy="50839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99B3A63-29D7-4253-A447-9B8C97EE4374}"/>
              </a:ext>
            </a:extLst>
          </p:cNvPr>
          <p:cNvSpPr txBox="1"/>
          <p:nvPr/>
        </p:nvSpPr>
        <p:spPr>
          <a:xfrm>
            <a:off x="4919662" y="1512255"/>
            <a:ext cx="2439590" cy="522515"/>
          </a:xfrm>
          <a:prstGeom prst="rect">
            <a:avLst/>
          </a:prstGeom>
          <a:noFill/>
        </p:spPr>
        <p:txBody>
          <a:bodyPr wrap="square" rtlCol="0">
            <a:spAutoFit/>
          </a:bodyPr>
          <a:lstStyle/>
          <a:p>
            <a:pPr algn="ctr" defTabSz="514350">
              <a:lnSpc>
                <a:spcPts val="1575"/>
              </a:lnSpc>
            </a:pPr>
            <a:endParaRPr lang="en-US" sz="2100" b="1" i="1" dirty="0">
              <a:solidFill>
                <a:srgbClr val="1F497D">
                  <a:lumMod val="75000"/>
                </a:srgbClr>
              </a:solidFill>
              <a:latin typeface="Calibri" panose="020F0502020204030204" pitchFamily="34" charset="0"/>
              <a:ea typeface="Times New Roman" panose="02020603050405020304" pitchFamily="18" charset="0"/>
              <a:cs typeface="Calibri" panose="020F0502020204030204" pitchFamily="34" charset="0"/>
            </a:endParaRPr>
          </a:p>
          <a:p>
            <a:pPr defTabSz="514350">
              <a:lnSpc>
                <a:spcPts val="1575"/>
              </a:lnSpc>
            </a:pPr>
            <a:r>
              <a:rPr lang="en-US" sz="2100" b="1" i="1" dirty="0">
                <a:solidFill>
                  <a:srgbClr val="1F497D">
                    <a:lumMod val="75000"/>
                  </a:srgbClr>
                </a:solidFill>
                <a:latin typeface="Calibri" panose="020F0502020204030204" pitchFamily="34" charset="0"/>
                <a:ea typeface="Times New Roman" panose="02020603050405020304" pitchFamily="18" charset="0"/>
                <a:cs typeface="Calibri" panose="020F0502020204030204" pitchFamily="34" charset="0"/>
              </a:rPr>
              <a:t>NC ECIDS will not ...</a:t>
            </a:r>
            <a:endParaRPr lang="en-US" sz="825"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C4CC5D72-352E-48C1-8B07-7C858156F364}"/>
              </a:ext>
            </a:extLst>
          </p:cNvPr>
          <p:cNvGraphicFramePr>
            <a:graphicFrameLocks noGrp="1"/>
          </p:cNvGraphicFramePr>
          <p:nvPr>
            <p:extLst>
              <p:ext uri="{D42A27DB-BD31-4B8C-83A1-F6EECF244321}">
                <p14:modId xmlns:p14="http://schemas.microsoft.com/office/powerpoint/2010/main" val="3991424579"/>
              </p:ext>
            </p:extLst>
          </p:nvPr>
        </p:nvGraphicFramePr>
        <p:xfrm>
          <a:off x="1075135" y="2075958"/>
          <a:ext cx="6993730" cy="2865120"/>
        </p:xfrm>
        <a:graphic>
          <a:graphicData uri="http://schemas.openxmlformats.org/drawingml/2006/table">
            <a:tbl>
              <a:tblPr firstRow="1" firstCol="1" bandRow="1"/>
              <a:tblGrid>
                <a:gridCol w="3412330">
                  <a:extLst>
                    <a:ext uri="{9D8B030D-6E8A-4147-A177-3AD203B41FA5}">
                      <a16:colId xmlns:a16="http://schemas.microsoft.com/office/drawing/2014/main" val="2306026579"/>
                    </a:ext>
                  </a:extLst>
                </a:gridCol>
                <a:gridCol w="3581400">
                  <a:extLst>
                    <a:ext uri="{9D8B030D-6E8A-4147-A177-3AD203B41FA5}">
                      <a16:colId xmlns:a16="http://schemas.microsoft.com/office/drawing/2014/main" val="1269750974"/>
                    </a:ext>
                  </a:extLst>
                </a:gridCol>
              </a:tblGrid>
              <a:tr h="2534454">
                <a:tc>
                  <a:txBody>
                    <a:bodyPr/>
                    <a:lstStyle/>
                    <a:p>
                      <a:pPr marL="342900" marR="0" lvl="0" indent="-342900" algn="l">
                        <a:lnSpc>
                          <a:spcPct val="100000"/>
                        </a:lnSpc>
                        <a:spcBef>
                          <a:spcPts val="0"/>
                        </a:spcBef>
                        <a:spcAft>
                          <a:spcPts val="0"/>
                        </a:spcAft>
                        <a:buSzPts val="1000"/>
                        <a:buFont typeface="Symbol" panose="05050102010706020507" pitchFamily="18" charset="2"/>
                        <a:buChar char=""/>
                        <a:tabLst>
                          <a:tab pos="209550" algn="l"/>
                        </a:tabLst>
                      </a:pPr>
                      <a:r>
                        <a:rPr lang="en-US" sz="15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Integrate data in order to answer key program and policy questions</a:t>
                      </a:r>
                      <a:endParaRPr lang="en-US" sz="15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l">
                        <a:lnSpc>
                          <a:spcPct val="100000"/>
                        </a:lnSpc>
                        <a:spcBef>
                          <a:spcPts val="0"/>
                        </a:spcBef>
                        <a:spcAft>
                          <a:spcPts val="0"/>
                        </a:spcAft>
                        <a:buSzPts val="1000"/>
                        <a:buFont typeface="Symbol" panose="05050102010706020507" pitchFamily="18" charset="2"/>
                        <a:buChar char=""/>
                        <a:tabLst>
                          <a:tab pos="209550" algn="l"/>
                        </a:tabLst>
                      </a:pPr>
                      <a:r>
                        <a:rPr lang="en-US" sz="15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Provide counts of children who receive multiple early childhood services</a:t>
                      </a:r>
                      <a:endParaRPr lang="en-US" sz="15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l">
                        <a:lnSpc>
                          <a:spcPct val="100000"/>
                        </a:lnSpc>
                        <a:spcBef>
                          <a:spcPts val="0"/>
                        </a:spcBef>
                        <a:spcAft>
                          <a:spcPts val="0"/>
                        </a:spcAft>
                        <a:buSzPts val="1000"/>
                        <a:buFont typeface="Symbol" panose="05050102010706020507" pitchFamily="18" charset="2"/>
                        <a:buChar char=""/>
                        <a:tabLst>
                          <a:tab pos="209550" algn="l"/>
                        </a:tabLst>
                      </a:pPr>
                      <a:r>
                        <a:rPr lang="en-US" sz="15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Produce aggregate reports for common program &amp; policy questions</a:t>
                      </a:r>
                      <a:endParaRPr lang="en-US" sz="15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l">
                        <a:lnSpc>
                          <a:spcPct val="100000"/>
                        </a:lnSpc>
                        <a:spcBef>
                          <a:spcPts val="0"/>
                        </a:spcBef>
                        <a:spcAft>
                          <a:spcPts val="0"/>
                        </a:spcAft>
                        <a:buSzPts val="1000"/>
                        <a:buFont typeface="Symbol" panose="05050102010706020507" pitchFamily="18" charset="2"/>
                        <a:buChar char=""/>
                        <a:tabLst>
                          <a:tab pos="209550" algn="l"/>
                        </a:tabLst>
                      </a:pPr>
                      <a:r>
                        <a:rPr lang="en-US" sz="15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Provide data elements for approved research requests</a:t>
                      </a:r>
                      <a:endParaRPr lang="en-US" sz="15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l">
                        <a:lnSpc>
                          <a:spcPct val="100000"/>
                        </a:lnSpc>
                        <a:spcBef>
                          <a:spcPts val="0"/>
                        </a:spcBef>
                        <a:spcAft>
                          <a:spcPts val="0"/>
                        </a:spcAft>
                        <a:buSzPts val="1000"/>
                        <a:buFont typeface="Symbol" panose="05050102010706020507" pitchFamily="18" charset="2"/>
                        <a:buChar char=""/>
                        <a:tabLst>
                          <a:tab pos="209550" algn="l"/>
                        </a:tabLst>
                      </a:pPr>
                      <a:r>
                        <a:rPr lang="en-US" sz="15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Include only children who are receiving services from participating programs (not every child in NC)</a:t>
                      </a:r>
                      <a:endParaRPr lang="en-US" sz="1500" dirty="0">
                        <a:effectLst/>
                        <a:latin typeface="Calibri" panose="020F0502020204030204" pitchFamily="34" charset="0"/>
                        <a:ea typeface="Calibri" panose="020F0502020204030204" pitchFamily="34" charset="0"/>
                        <a:cs typeface="Calibri" panose="020F0502020204030204" pitchFamily="34" charset="0"/>
                      </a:endParaRPr>
                    </a:p>
                    <a:p>
                      <a:pPr marL="0" marR="0" algn="l">
                        <a:spcBef>
                          <a:spcPts val="0"/>
                        </a:spcBef>
                        <a:spcAft>
                          <a:spcPts val="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a:noFill/>
                    </a:lnB>
                  </a:tcPr>
                </a:tc>
                <a:tc>
                  <a:txBody>
                    <a:bodyPr/>
                    <a:lstStyle/>
                    <a:p>
                      <a:pPr marL="342900" marR="0" lvl="0" indent="-342900" algn="l">
                        <a:lnSpc>
                          <a:spcPct val="100000"/>
                        </a:lnSpc>
                        <a:spcBef>
                          <a:spcPts val="0"/>
                        </a:spcBef>
                        <a:spcAft>
                          <a:spcPts val="0"/>
                        </a:spcAft>
                        <a:buSzPts val="1000"/>
                        <a:buFont typeface="Symbol" panose="05050102010706020507" pitchFamily="18" charset="2"/>
                        <a:buChar char=""/>
                        <a:tabLst>
                          <a:tab pos="457200" algn="l"/>
                        </a:tabLst>
                      </a:pPr>
                      <a:r>
                        <a:rPr lang="en-US" sz="1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Evaluate or track individual children, teachers, centers, or schools</a:t>
                      </a:r>
                    </a:p>
                    <a:p>
                      <a:pPr marL="342900" marR="0" lvl="0" indent="-342900" algn="l">
                        <a:lnSpc>
                          <a:spcPct val="100000"/>
                        </a:lnSpc>
                        <a:spcBef>
                          <a:spcPts val="0"/>
                        </a:spcBef>
                        <a:spcAft>
                          <a:spcPts val="0"/>
                        </a:spcAft>
                        <a:buSzPts val="1000"/>
                        <a:buFont typeface="Symbol" panose="05050102010706020507" pitchFamily="18" charset="2"/>
                        <a:buChar char=""/>
                        <a:tabLst>
                          <a:tab pos="457200" algn="l"/>
                        </a:tabLst>
                      </a:pPr>
                      <a:r>
                        <a:rPr lang="en-US" sz="1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Release names, SSNs, addresses, pictures, or client children and parents</a:t>
                      </a:r>
                    </a:p>
                    <a:p>
                      <a:pPr marL="342900" marR="0" lvl="0" indent="-342900" algn="l">
                        <a:lnSpc>
                          <a:spcPct val="100000"/>
                        </a:lnSpc>
                        <a:spcBef>
                          <a:spcPts val="0"/>
                        </a:spcBef>
                        <a:spcAft>
                          <a:spcPts val="0"/>
                        </a:spcAft>
                        <a:buSzPts val="1000"/>
                        <a:buFont typeface="Symbol" panose="05050102010706020507" pitchFamily="18" charset="2"/>
                        <a:buChar char=""/>
                        <a:tabLst>
                          <a:tab pos="457200" algn="l"/>
                        </a:tabLst>
                      </a:pPr>
                      <a:r>
                        <a:rPr lang="en-US" sz="1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Give access to data without a thorough review of each request or without a clear and demonstratable need to know</a:t>
                      </a:r>
                    </a:p>
                    <a:p>
                      <a:pPr marL="342900" marR="0" lvl="0" indent="-342900" algn="l">
                        <a:lnSpc>
                          <a:spcPct val="100000"/>
                        </a:lnSpc>
                        <a:spcBef>
                          <a:spcPts val="0"/>
                        </a:spcBef>
                        <a:spcAft>
                          <a:spcPts val="0"/>
                        </a:spcAft>
                        <a:buSzPts val="1000"/>
                        <a:buFont typeface="Symbol" panose="05050102010706020507" pitchFamily="18" charset="2"/>
                        <a:buChar char=""/>
                        <a:tabLst>
                          <a:tab pos="457200" algn="l"/>
                        </a:tabLst>
                      </a:pPr>
                      <a:r>
                        <a:rPr lang="en-US" sz="1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Allow use of data without strict guidelines and terms in place for the proper handling of and disposal of data</a:t>
                      </a:r>
                    </a:p>
                    <a:p>
                      <a:pPr marL="0" marR="0" indent="8890" algn="l">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txBody>
                  <a:tcPr marL="51435" marR="51435" marT="0" marB="0">
                    <a:lnL>
                      <a:noFill/>
                    </a:lnL>
                    <a:lnR>
                      <a:noFill/>
                    </a:lnR>
                    <a:lnT>
                      <a:noFill/>
                    </a:lnT>
                    <a:lnB>
                      <a:noFill/>
                    </a:lnB>
                  </a:tcPr>
                </a:tc>
                <a:extLst>
                  <a:ext uri="{0D108BD9-81ED-4DB2-BD59-A6C34878D82A}">
                    <a16:rowId xmlns:a16="http://schemas.microsoft.com/office/drawing/2014/main" val="2288952370"/>
                  </a:ext>
                </a:extLst>
              </a:tr>
            </a:tbl>
          </a:graphicData>
        </a:graphic>
      </p:graphicFrame>
    </p:spTree>
    <p:extLst>
      <p:ext uri="{BB962C8B-B14F-4D97-AF65-F5344CB8AC3E}">
        <p14:creationId xmlns:p14="http://schemas.microsoft.com/office/powerpoint/2010/main" val="37336102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7A6CFF-456C-407F-BA62-AE4026EC9620}"/>
              </a:ext>
            </a:extLst>
          </p:cNvPr>
          <p:cNvSpPr>
            <a:spLocks noGrp="1"/>
          </p:cNvSpPr>
          <p:nvPr>
            <p:ph type="title"/>
          </p:nvPr>
        </p:nvSpPr>
        <p:spPr>
          <a:xfrm>
            <a:off x="369570" y="439466"/>
            <a:ext cx="7843267" cy="411480"/>
          </a:xfrm>
        </p:spPr>
        <p:txBody>
          <a:bodyPr/>
          <a:lstStyle/>
          <a:p>
            <a:r>
              <a:rPr lang="en-US" dirty="0"/>
              <a:t>What Can We Do Now?</a:t>
            </a:r>
          </a:p>
        </p:txBody>
      </p:sp>
      <p:sp>
        <p:nvSpPr>
          <p:cNvPr id="7" name="Content Placeholder 3">
            <a:extLst>
              <a:ext uri="{FF2B5EF4-FFF2-40B4-BE49-F238E27FC236}">
                <a16:creationId xmlns:a16="http://schemas.microsoft.com/office/drawing/2014/main" id="{4C6927C9-8C99-423B-847F-67F13A93618E}"/>
              </a:ext>
            </a:extLst>
          </p:cNvPr>
          <p:cNvSpPr txBox="1">
            <a:spLocks/>
          </p:cNvSpPr>
          <p:nvPr/>
        </p:nvSpPr>
        <p:spPr>
          <a:xfrm>
            <a:off x="460709" y="892266"/>
            <a:ext cx="7898732" cy="3068571"/>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32197" lvl="1" indent="-257175" defTabSz="514350">
              <a:spcBef>
                <a:spcPts val="281"/>
              </a:spcBef>
              <a:spcAft>
                <a:spcPts val="450"/>
              </a:spcAft>
            </a:pPr>
            <a:r>
              <a:rPr lang="en-US" sz="2000" b="0" dirty="0">
                <a:solidFill>
                  <a:prstClr val="black"/>
                </a:solidFill>
                <a:latin typeface="Calibri" panose="020F0502020204030204" pitchFamily="34" charset="0"/>
                <a:cs typeface="Calibri" panose="020F0502020204030204" pitchFamily="34" charset="0"/>
              </a:rPr>
              <a:t>Integrate early childhood data across programs</a:t>
            </a:r>
          </a:p>
          <a:p>
            <a:pPr marL="432197" lvl="1" indent="-257175" defTabSz="514350">
              <a:spcBef>
                <a:spcPts val="281"/>
              </a:spcBef>
              <a:spcAft>
                <a:spcPts val="450"/>
              </a:spcAft>
            </a:pPr>
            <a:r>
              <a:rPr lang="en-US" sz="2000" b="0" dirty="0">
                <a:solidFill>
                  <a:prstClr val="black"/>
                </a:solidFill>
                <a:latin typeface="Calibri" panose="020F0502020204030204" pitchFamily="34" charset="0"/>
                <a:cs typeface="Calibri" panose="020F0502020204030204" pitchFamily="34" charset="0"/>
              </a:rPr>
              <a:t>Provide distinct counts of which children are being served</a:t>
            </a:r>
          </a:p>
          <a:p>
            <a:pPr marL="432197" lvl="1" indent="-257175" defTabSz="514350">
              <a:spcBef>
                <a:spcPts val="281"/>
              </a:spcBef>
              <a:spcAft>
                <a:spcPts val="450"/>
              </a:spcAft>
            </a:pPr>
            <a:r>
              <a:rPr lang="en-US" sz="2000" b="0" dirty="0">
                <a:solidFill>
                  <a:prstClr val="black"/>
                </a:solidFill>
                <a:latin typeface="Calibri" panose="020F0502020204030204" pitchFamily="34" charset="0"/>
                <a:cs typeface="Calibri" panose="020F0502020204030204" pitchFamily="34" charset="0"/>
              </a:rPr>
              <a:t>Link data to answer questions that currently cannot be answered (e.g., Part C and Part B)</a:t>
            </a:r>
          </a:p>
          <a:p>
            <a:pPr marL="432197" lvl="1" indent="-257175" defTabSz="514350">
              <a:spcBef>
                <a:spcPts val="281"/>
              </a:spcBef>
              <a:spcAft>
                <a:spcPts val="450"/>
              </a:spcAft>
            </a:pPr>
            <a:r>
              <a:rPr lang="en-US" sz="2000" b="0" dirty="0">
                <a:solidFill>
                  <a:prstClr val="black"/>
                </a:solidFill>
                <a:latin typeface="Calibri" panose="020F0502020204030204" pitchFamily="34" charset="0"/>
                <a:cs typeface="Calibri" panose="020F0502020204030204" pitchFamily="34" charset="0"/>
              </a:rPr>
              <a:t>Let researchers request data to answer key policy and program questions</a:t>
            </a:r>
          </a:p>
        </p:txBody>
      </p:sp>
    </p:spTree>
    <p:extLst>
      <p:ext uri="{BB962C8B-B14F-4D97-AF65-F5344CB8AC3E}">
        <p14:creationId xmlns:p14="http://schemas.microsoft.com/office/powerpoint/2010/main" val="458784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Webinar Agenda</a:t>
            </a:r>
          </a:p>
        </p:txBody>
      </p:sp>
      <p:sp>
        <p:nvSpPr>
          <p:cNvPr id="7" name="Content Placeholder 2"/>
          <p:cNvSpPr>
            <a:spLocks noGrp="1"/>
          </p:cNvSpPr>
          <p:nvPr>
            <p:ph type="body" sz="quarter" idx="14"/>
          </p:nvPr>
        </p:nvSpPr>
        <p:spPr/>
        <p:txBody>
          <a:bodyPr>
            <a:normAutofit/>
          </a:bodyPr>
          <a:lstStyle/>
          <a:p>
            <a:pPr>
              <a:spcAft>
                <a:spcPts val="1200"/>
              </a:spcAft>
              <a:buFont typeface="Arial" pitchFamily="34" charset="0"/>
              <a:buChar char="•"/>
            </a:pPr>
            <a:r>
              <a:rPr lang="en-US" dirty="0"/>
              <a:t>Welcome and Introductions</a:t>
            </a:r>
          </a:p>
          <a:p>
            <a:pPr>
              <a:spcAft>
                <a:spcPts val="1200"/>
              </a:spcAft>
              <a:buFont typeface="Arial" pitchFamily="34" charset="0"/>
              <a:buChar char="•"/>
            </a:pPr>
            <a:r>
              <a:rPr lang="en-US" dirty="0"/>
              <a:t>National Perspective</a:t>
            </a:r>
          </a:p>
          <a:p>
            <a:pPr>
              <a:spcAft>
                <a:spcPts val="1200"/>
              </a:spcAft>
              <a:buFont typeface="Arial" pitchFamily="34" charset="0"/>
              <a:buChar char="•"/>
            </a:pPr>
            <a:r>
              <a:rPr lang="en-US" dirty="0"/>
              <a:t>State Perspectives: Utah &amp; North Carolina</a:t>
            </a:r>
            <a:endParaRPr lang="en-US" b="0" dirty="0"/>
          </a:p>
          <a:p>
            <a:pPr>
              <a:spcAft>
                <a:spcPts val="1200"/>
              </a:spcAft>
            </a:pPr>
            <a:r>
              <a:rPr lang="en-US" b="0" dirty="0"/>
              <a:t>Q &amp; A</a:t>
            </a:r>
            <a:endParaRPr lang="en-US" dirty="0"/>
          </a:p>
          <a:p>
            <a:pPr>
              <a:spcAft>
                <a:spcPts val="1200"/>
              </a:spcAft>
            </a:pPr>
            <a:r>
              <a:rPr lang="en-US" dirty="0"/>
              <a:t>Wrap-Up &amp; Technical Assistance Resources</a:t>
            </a:r>
          </a:p>
        </p:txBody>
      </p:sp>
      <p:sp>
        <p:nvSpPr>
          <p:cNvPr id="3" name="Slide Number Placeholder 2">
            <a:extLst>
              <a:ext uri="{FF2B5EF4-FFF2-40B4-BE49-F238E27FC236}">
                <a16:creationId xmlns:a16="http://schemas.microsoft.com/office/drawing/2014/main" id="{3162AF23-D9EC-3649-8578-810EB54C2F72}"/>
              </a:ext>
            </a:extLst>
          </p:cNvPr>
          <p:cNvSpPr>
            <a:spLocks noGrp="1"/>
          </p:cNvSpPr>
          <p:nvPr>
            <p:ph type="sldNum" sz="quarter" idx="12"/>
          </p:nvPr>
        </p:nvSpPr>
        <p:spPr/>
        <p:txBody>
          <a:bodyPr/>
          <a:lstStyle/>
          <a:p>
            <a:fld id="{BA8CF1B3-96A0-D24B-B5C9-B5B93FF4523E}" type="slidenum">
              <a:rPr lang="uk-UA" smtClean="0"/>
              <a:pPr/>
              <a:t>4</a:t>
            </a:fld>
            <a:endParaRPr lang="uk-UA" dirty="0"/>
          </a:p>
        </p:txBody>
      </p:sp>
    </p:spTree>
    <p:extLst>
      <p:ext uri="{BB962C8B-B14F-4D97-AF65-F5344CB8AC3E}">
        <p14:creationId xmlns:p14="http://schemas.microsoft.com/office/powerpoint/2010/main" val="13401877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E9F922C-A1DB-495B-A673-282B544B1528}"/>
              </a:ext>
            </a:extLst>
          </p:cNvPr>
          <p:cNvSpPr>
            <a:spLocks noGrp="1"/>
          </p:cNvSpPr>
          <p:nvPr>
            <p:ph type="title"/>
          </p:nvPr>
        </p:nvSpPr>
        <p:spPr>
          <a:xfrm>
            <a:off x="650367" y="1966551"/>
            <a:ext cx="7843267" cy="411480"/>
          </a:xfrm>
        </p:spPr>
        <p:txBody>
          <a:bodyPr/>
          <a:lstStyle/>
          <a:p>
            <a:pPr algn="ctr"/>
            <a:r>
              <a:rPr lang="en-US" sz="5400" dirty="0"/>
              <a:t>Updates to ECIDS</a:t>
            </a:r>
          </a:p>
        </p:txBody>
      </p:sp>
    </p:spTree>
    <p:extLst>
      <p:ext uri="{BB962C8B-B14F-4D97-AF65-F5344CB8AC3E}">
        <p14:creationId xmlns:p14="http://schemas.microsoft.com/office/powerpoint/2010/main" val="23680619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70B2E-12D8-44D3-847C-9BBC7B626F5E}"/>
              </a:ext>
            </a:extLst>
          </p:cNvPr>
          <p:cNvSpPr>
            <a:spLocks noGrp="1"/>
          </p:cNvSpPr>
          <p:nvPr>
            <p:ph type="title"/>
          </p:nvPr>
        </p:nvSpPr>
        <p:spPr>
          <a:xfrm>
            <a:off x="297731" y="410355"/>
            <a:ext cx="7843267" cy="411480"/>
          </a:xfrm>
        </p:spPr>
        <p:txBody>
          <a:bodyPr/>
          <a:lstStyle/>
          <a:p>
            <a:r>
              <a:rPr lang="en-US" dirty="0"/>
              <a:t>Preschool Development Grant Initiatives</a:t>
            </a:r>
          </a:p>
        </p:txBody>
      </p:sp>
      <p:sp>
        <p:nvSpPr>
          <p:cNvPr id="6" name="Text Placeholder 2">
            <a:extLst>
              <a:ext uri="{FF2B5EF4-FFF2-40B4-BE49-F238E27FC236}">
                <a16:creationId xmlns:a16="http://schemas.microsoft.com/office/drawing/2014/main" id="{81BAF3FE-A112-4775-AD39-4C2DFD1D216B}"/>
              </a:ext>
            </a:extLst>
          </p:cNvPr>
          <p:cNvSpPr>
            <a:spLocks noGrp="1"/>
          </p:cNvSpPr>
          <p:nvPr>
            <p:ph type="body" sz="quarter" idx="10"/>
          </p:nvPr>
        </p:nvSpPr>
        <p:spPr>
          <a:xfrm>
            <a:off x="492745" y="821835"/>
            <a:ext cx="7453238" cy="3235055"/>
          </a:xfrm>
        </p:spPr>
        <p:txBody>
          <a:bodyPr/>
          <a:lstStyle/>
          <a:p>
            <a:r>
              <a:rPr lang="en-US" sz="1800" dirty="0"/>
              <a:t>North Carolina received funding to modernize and expand NC ECIDS.</a:t>
            </a:r>
          </a:p>
          <a:p>
            <a:r>
              <a:rPr lang="en-US" sz="1800" dirty="0"/>
              <a:t>Several projects are already underway or will get underway in the near future: </a:t>
            </a:r>
          </a:p>
          <a:p>
            <a:pPr lvl="1">
              <a:buFont typeface="Arial" panose="020B0604020202020204" pitchFamily="34" charset="0"/>
              <a:buChar char="•"/>
            </a:pPr>
            <a:r>
              <a:rPr lang="en-US" b="0" dirty="0"/>
              <a:t>Continued work to modernize the NC ECIDS reporting and request platforms</a:t>
            </a:r>
          </a:p>
          <a:p>
            <a:pPr lvl="1">
              <a:buFont typeface="Arial" panose="020B0604020202020204" pitchFamily="34" charset="0"/>
              <a:buChar char="•"/>
            </a:pPr>
            <a:r>
              <a:rPr lang="en-US" b="0" dirty="0"/>
              <a:t>Expanded reports and reporting functionality for internal NC ECIDS teams and the public to leverage</a:t>
            </a:r>
          </a:p>
          <a:p>
            <a:pPr lvl="1">
              <a:buFont typeface="Arial" panose="020B0604020202020204" pitchFamily="34" charset="0"/>
              <a:buChar char="•"/>
            </a:pPr>
            <a:r>
              <a:rPr lang="en-US" b="0" dirty="0"/>
              <a:t>Expanded work to integrate home visiting data into NC ECIDS</a:t>
            </a:r>
          </a:p>
          <a:p>
            <a:pPr lvl="1">
              <a:buFont typeface="Arial" panose="020B0604020202020204" pitchFamily="34" charset="0"/>
              <a:buChar char="•"/>
            </a:pPr>
            <a:r>
              <a:rPr lang="en-US" b="0" dirty="0"/>
              <a:t>Expanded work to integrate Head Start data into NC ECIDS</a:t>
            </a:r>
          </a:p>
          <a:p>
            <a:pPr lvl="1">
              <a:buFont typeface="Arial" panose="020B0604020202020204" pitchFamily="34" charset="0"/>
              <a:buChar char="•"/>
            </a:pPr>
            <a:r>
              <a:rPr lang="en-US" b="0" dirty="0"/>
              <a:t>Integration of data from North Carolina’s Early Hearing Detection and Intervention (EHDI) program into NC ECIDS</a:t>
            </a:r>
          </a:p>
          <a:p>
            <a:pPr lvl="1">
              <a:buFont typeface="Arial" panose="020B0604020202020204" pitchFamily="34" charset="0"/>
              <a:buChar char="•"/>
            </a:pPr>
            <a:r>
              <a:rPr lang="en-US" b="0" dirty="0"/>
              <a:t>Additional project management resource to manage new PDG activities for NC ECIDS</a:t>
            </a:r>
          </a:p>
          <a:p>
            <a:pPr lvl="1"/>
            <a:endParaRPr lang="en-US" sz="1200" dirty="0"/>
          </a:p>
        </p:txBody>
      </p:sp>
    </p:spTree>
    <p:extLst>
      <p:ext uri="{BB962C8B-B14F-4D97-AF65-F5344CB8AC3E}">
        <p14:creationId xmlns:p14="http://schemas.microsoft.com/office/powerpoint/2010/main" val="10490022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70B2E-12D8-44D3-847C-9BBC7B626F5E}"/>
              </a:ext>
            </a:extLst>
          </p:cNvPr>
          <p:cNvSpPr>
            <a:spLocks noGrp="1"/>
          </p:cNvSpPr>
          <p:nvPr>
            <p:ph type="title"/>
          </p:nvPr>
        </p:nvSpPr>
        <p:spPr>
          <a:xfrm>
            <a:off x="154855" y="541496"/>
            <a:ext cx="7843267" cy="411480"/>
          </a:xfrm>
        </p:spPr>
        <p:txBody>
          <a:bodyPr/>
          <a:lstStyle/>
          <a:p>
            <a:r>
              <a:rPr lang="en-US" dirty="0"/>
              <a:t>NC ECIDS Reports</a:t>
            </a:r>
          </a:p>
        </p:txBody>
      </p:sp>
      <p:sp>
        <p:nvSpPr>
          <p:cNvPr id="6" name="Text Placeholder 2">
            <a:extLst>
              <a:ext uri="{FF2B5EF4-FFF2-40B4-BE49-F238E27FC236}">
                <a16:creationId xmlns:a16="http://schemas.microsoft.com/office/drawing/2014/main" id="{81BAF3FE-A112-4775-AD39-4C2DFD1D216B}"/>
              </a:ext>
            </a:extLst>
          </p:cNvPr>
          <p:cNvSpPr>
            <a:spLocks noGrp="1"/>
          </p:cNvSpPr>
          <p:nvPr>
            <p:ph type="body" sz="quarter" idx="10"/>
          </p:nvPr>
        </p:nvSpPr>
        <p:spPr>
          <a:xfrm>
            <a:off x="154855" y="955185"/>
            <a:ext cx="4569545" cy="3235055"/>
          </a:xfrm>
        </p:spPr>
        <p:txBody>
          <a:bodyPr/>
          <a:lstStyle/>
          <a:p>
            <a:pPr marL="0" indent="0">
              <a:buNone/>
            </a:pPr>
            <a:r>
              <a:rPr lang="en-US" sz="1500" dirty="0"/>
              <a:t>Four reports are currently available:</a:t>
            </a:r>
          </a:p>
          <a:p>
            <a:pPr marL="603647" lvl="1" indent="-342900">
              <a:buFont typeface="+mj-lt"/>
              <a:buAutoNum type="arabicPeriod"/>
            </a:pPr>
            <a:r>
              <a:rPr lang="en-US" sz="1500" dirty="0"/>
              <a:t>Total and Unduplicated Number by NC ECIDS Service. </a:t>
            </a:r>
            <a:r>
              <a:rPr lang="en-US" sz="1500" b="0" dirty="0"/>
              <a:t>How many children used North Carolina early childhood services during recent fiscal years?</a:t>
            </a:r>
          </a:p>
          <a:p>
            <a:pPr marL="603647" lvl="1" indent="-342900">
              <a:buFont typeface="+mj-lt"/>
              <a:buAutoNum type="arabicPeriod"/>
            </a:pPr>
            <a:r>
              <a:rPr lang="en-US" sz="1500" dirty="0"/>
              <a:t>Number of Children Receiving Multiple NC ECIDS Services. </a:t>
            </a:r>
            <a:r>
              <a:rPr lang="en-US" sz="1500" b="0" dirty="0"/>
              <a:t>How many children received a combination of two programs during recent fiscal years?</a:t>
            </a:r>
          </a:p>
          <a:p>
            <a:pPr marL="603647" lvl="1" indent="-342900">
              <a:buFont typeface="+mj-lt"/>
              <a:buAutoNum type="arabicPeriod"/>
            </a:pPr>
            <a:r>
              <a:rPr lang="en-US" sz="1500" dirty="0"/>
              <a:t>Number of Children Receiving Two NC ECIDS Services. </a:t>
            </a:r>
            <a:r>
              <a:rPr lang="en-US" sz="1500" b="0" dirty="0"/>
              <a:t>How many children used two or more programs during fiscal years?</a:t>
            </a:r>
          </a:p>
          <a:p>
            <a:pPr marL="603647" lvl="1" indent="-342900">
              <a:buFont typeface="+mj-lt"/>
              <a:buAutoNum type="arabicPeriod"/>
            </a:pPr>
            <a:r>
              <a:rPr lang="en-US" sz="1500" dirty="0"/>
              <a:t>Number of NC Pre-K Age Eligible Children Receiving NC ECIDS Services. </a:t>
            </a:r>
            <a:r>
              <a:rPr lang="en-US" sz="1500" b="0" dirty="0"/>
              <a:t>How many North Carolina prekindergarten-age eligible children are receiving NC ECIDS services?</a:t>
            </a:r>
          </a:p>
          <a:p>
            <a:endParaRPr lang="en-US" sz="1500" dirty="0"/>
          </a:p>
        </p:txBody>
      </p:sp>
      <p:pic>
        <p:nvPicPr>
          <p:cNvPr id="3" name="Picture 2" descr="Screenshot of NC ECIDS reports">
            <a:extLst>
              <a:ext uri="{FF2B5EF4-FFF2-40B4-BE49-F238E27FC236}">
                <a16:creationId xmlns:a16="http://schemas.microsoft.com/office/drawing/2014/main" id="{5F25FED3-C35F-4EE4-858C-90C29CFB02C8}"/>
              </a:ext>
            </a:extLst>
          </p:cNvPr>
          <p:cNvPicPr>
            <a:picLocks noChangeAspect="1"/>
          </p:cNvPicPr>
          <p:nvPr/>
        </p:nvPicPr>
        <p:blipFill>
          <a:blip r:embed="rId3"/>
          <a:stretch>
            <a:fillRect/>
          </a:stretch>
        </p:blipFill>
        <p:spPr>
          <a:xfrm>
            <a:off x="4929683" y="952976"/>
            <a:ext cx="3922554" cy="323505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7134191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70B2E-12D8-44D3-847C-9BBC7B626F5E}"/>
              </a:ext>
            </a:extLst>
          </p:cNvPr>
          <p:cNvSpPr>
            <a:spLocks noGrp="1"/>
          </p:cNvSpPr>
          <p:nvPr>
            <p:ph type="title"/>
          </p:nvPr>
        </p:nvSpPr>
        <p:spPr>
          <a:xfrm>
            <a:off x="310755" y="389381"/>
            <a:ext cx="7843267" cy="411480"/>
          </a:xfrm>
        </p:spPr>
        <p:txBody>
          <a:bodyPr/>
          <a:lstStyle/>
          <a:p>
            <a:r>
              <a:rPr lang="en-US" dirty="0"/>
              <a:t>Current NC ECIDS</a:t>
            </a:r>
          </a:p>
        </p:txBody>
      </p:sp>
      <p:sp>
        <p:nvSpPr>
          <p:cNvPr id="5" name="Text Placeholder 2">
            <a:extLst>
              <a:ext uri="{FF2B5EF4-FFF2-40B4-BE49-F238E27FC236}">
                <a16:creationId xmlns:a16="http://schemas.microsoft.com/office/drawing/2014/main" id="{FED1DEE4-1AED-4945-BEF4-AA27043FE649}"/>
              </a:ext>
            </a:extLst>
          </p:cNvPr>
          <p:cNvSpPr>
            <a:spLocks noGrp="1"/>
          </p:cNvSpPr>
          <p:nvPr>
            <p:ph type="body" sz="quarter" idx="10"/>
          </p:nvPr>
        </p:nvSpPr>
        <p:spPr>
          <a:xfrm>
            <a:off x="381000" y="822595"/>
            <a:ext cx="4004508" cy="3235055"/>
          </a:xfrm>
        </p:spPr>
        <p:txBody>
          <a:bodyPr/>
          <a:lstStyle/>
          <a:p>
            <a:r>
              <a:rPr lang="en-US" sz="1800" b="0" dirty="0"/>
              <a:t>Signed memorandum of understanding (MOU) in April 2021 for additional Preschool Development Grant work</a:t>
            </a:r>
          </a:p>
          <a:p>
            <a:r>
              <a:rPr lang="en-US" sz="1800" b="0" dirty="0"/>
              <a:t>Collaborating with NC ECIDS programs and technology partners to add updated data to existing NC ECIDS reports, which are currently only publicly available with data through 2014-15</a:t>
            </a:r>
          </a:p>
          <a:p>
            <a:r>
              <a:rPr lang="en-US" sz="1800" b="0" dirty="0"/>
              <a:t>Developing new NC ECIDS website</a:t>
            </a:r>
          </a:p>
          <a:p>
            <a:r>
              <a:rPr lang="en-US" sz="1800" b="0" dirty="0"/>
              <a:t>Reviewing MOUs and other contracts and legal documents</a:t>
            </a:r>
          </a:p>
          <a:p>
            <a:r>
              <a:rPr lang="en-US" sz="1800" b="0" dirty="0"/>
              <a:t>Validating program data in NC ECIDS</a:t>
            </a:r>
          </a:p>
          <a:p>
            <a:endParaRPr lang="en-US" sz="1650" dirty="0"/>
          </a:p>
        </p:txBody>
      </p:sp>
      <p:sp>
        <p:nvSpPr>
          <p:cNvPr id="3" name="Rectangle 2">
            <a:extLst>
              <a:ext uri="{FF2B5EF4-FFF2-40B4-BE49-F238E27FC236}">
                <a16:creationId xmlns:a16="http://schemas.microsoft.com/office/drawing/2014/main" id="{7F9E947A-FC15-47F0-9E10-945903968A63}"/>
              </a:ext>
            </a:extLst>
          </p:cNvPr>
          <p:cNvSpPr/>
          <p:nvPr/>
        </p:nvSpPr>
        <p:spPr>
          <a:xfrm>
            <a:off x="4648200" y="822596"/>
            <a:ext cx="4309308" cy="2862322"/>
          </a:xfrm>
          <a:prstGeom prst="rect">
            <a:avLst/>
          </a:prstGeom>
        </p:spPr>
        <p:txBody>
          <a:bodyPr wrap="square">
            <a:spAutoFit/>
          </a:bodyPr>
          <a:lstStyle/>
          <a:p>
            <a:pPr marL="257175" indent="-257175" defTabSz="685800">
              <a:buFont typeface="Arial" panose="020B0604020202020204" pitchFamily="34" charset="0"/>
              <a:buChar char="•"/>
            </a:pPr>
            <a:r>
              <a:rPr lang="en-US" dirty="0">
                <a:solidFill>
                  <a:prstClr val="black"/>
                </a:solidFill>
                <a:latin typeface="Calibri" panose="020F0502020204030204" pitchFamily="34" charset="0"/>
                <a:cs typeface="Calibri" panose="020F0502020204030204" pitchFamily="34" charset="0"/>
              </a:rPr>
              <a:t>Data from education, health, and social services programs:</a:t>
            </a:r>
          </a:p>
          <a:p>
            <a:pPr marL="628650" lvl="1" indent="-285750" defTabSz="685800">
              <a:buFont typeface="Arial" panose="020B0604020202020204" pitchFamily="34" charset="0"/>
              <a:buChar char="•"/>
            </a:pPr>
            <a:r>
              <a:rPr lang="en-US" sz="1600" dirty="0">
                <a:solidFill>
                  <a:prstClr val="black"/>
                </a:solidFill>
                <a:latin typeface="Calibri" panose="020F0502020204030204" pitchFamily="34" charset="0"/>
                <a:cs typeface="Calibri" panose="020F0502020204030204" pitchFamily="34" charset="0"/>
              </a:rPr>
              <a:t>North Carolina prekindergarten</a:t>
            </a:r>
          </a:p>
          <a:p>
            <a:pPr marL="628650" lvl="1" indent="-285750" defTabSz="685800">
              <a:buFont typeface="Arial" panose="020B0604020202020204" pitchFamily="34" charset="0"/>
              <a:buChar char="•"/>
            </a:pPr>
            <a:r>
              <a:rPr lang="en-US" sz="1600" dirty="0">
                <a:solidFill>
                  <a:prstClr val="black"/>
                </a:solidFill>
                <a:latin typeface="Calibri" panose="020F0502020204030204" pitchFamily="34" charset="0"/>
                <a:cs typeface="Calibri" panose="020F0502020204030204" pitchFamily="34" charset="0"/>
              </a:rPr>
              <a:t>Subsidized Child Care (SCC)</a:t>
            </a:r>
          </a:p>
          <a:p>
            <a:pPr marL="628650" lvl="1" indent="-285750" defTabSz="685800">
              <a:buFont typeface="Arial" panose="020B0604020202020204" pitchFamily="34" charset="0"/>
              <a:buChar char="•"/>
            </a:pPr>
            <a:r>
              <a:rPr lang="en-US" sz="1600" dirty="0">
                <a:solidFill>
                  <a:prstClr val="black"/>
                </a:solidFill>
                <a:latin typeface="Calibri" panose="020F0502020204030204" pitchFamily="34" charset="0"/>
                <a:cs typeface="Calibri" panose="020F0502020204030204" pitchFamily="34" charset="0"/>
              </a:rPr>
              <a:t>Infant Toddler Program – Early Intervention (IDEA Part C)</a:t>
            </a:r>
          </a:p>
          <a:p>
            <a:pPr marL="628650" lvl="1" indent="-285750" defTabSz="685800">
              <a:buFont typeface="Arial" panose="020B0604020202020204" pitchFamily="34" charset="0"/>
              <a:buChar char="•"/>
            </a:pPr>
            <a:r>
              <a:rPr lang="en-US" sz="1600" dirty="0">
                <a:solidFill>
                  <a:prstClr val="black"/>
                </a:solidFill>
                <a:latin typeface="Calibri" panose="020F0502020204030204" pitchFamily="34" charset="0"/>
                <a:cs typeface="Calibri" panose="020F0502020204030204" pitchFamily="34" charset="0"/>
              </a:rPr>
              <a:t>Special Education (IDEA Part B 619)</a:t>
            </a:r>
          </a:p>
          <a:p>
            <a:pPr marL="628650" lvl="1" indent="-285750" defTabSz="685800">
              <a:buFont typeface="Arial" panose="020B0604020202020204" pitchFamily="34" charset="0"/>
              <a:buChar char="•"/>
            </a:pPr>
            <a:r>
              <a:rPr lang="en-US" sz="1600" dirty="0">
                <a:solidFill>
                  <a:prstClr val="black"/>
                </a:solidFill>
                <a:latin typeface="Calibri" panose="020F0502020204030204" pitchFamily="34" charset="0"/>
                <a:cs typeface="Calibri" panose="020F0502020204030204" pitchFamily="34" charset="0"/>
              </a:rPr>
              <a:t>Food &amp; Nutrition Services (FNS)</a:t>
            </a:r>
          </a:p>
          <a:p>
            <a:pPr marL="628650" lvl="1" indent="-285750" defTabSz="685800">
              <a:buFont typeface="Arial" panose="020B0604020202020204" pitchFamily="34" charset="0"/>
              <a:buChar char="•"/>
            </a:pPr>
            <a:r>
              <a:rPr lang="en-US" sz="1600" dirty="0">
                <a:solidFill>
                  <a:prstClr val="black"/>
                </a:solidFill>
                <a:latin typeface="Calibri" panose="020F0502020204030204" pitchFamily="34" charset="0"/>
                <a:cs typeface="Calibri" panose="020F0502020204030204" pitchFamily="34" charset="0"/>
              </a:rPr>
              <a:t>Child Protective Services (CPS)</a:t>
            </a:r>
          </a:p>
          <a:p>
            <a:pPr marL="628650" lvl="1" indent="-285750" defTabSz="685800">
              <a:buFont typeface="Arial" panose="020B0604020202020204" pitchFamily="34" charset="0"/>
              <a:buChar char="•"/>
            </a:pPr>
            <a:r>
              <a:rPr lang="en-US" sz="1600" dirty="0">
                <a:solidFill>
                  <a:prstClr val="black"/>
                </a:solidFill>
                <a:latin typeface="Calibri" panose="020F0502020204030204" pitchFamily="34" charset="0"/>
                <a:cs typeface="Calibri" panose="020F0502020204030204" pitchFamily="34" charset="0"/>
              </a:rPr>
              <a:t>Temporary Assistance for Needy Families (TANF)</a:t>
            </a:r>
          </a:p>
        </p:txBody>
      </p:sp>
    </p:spTree>
    <p:extLst>
      <p:ext uri="{BB962C8B-B14F-4D97-AF65-F5344CB8AC3E}">
        <p14:creationId xmlns:p14="http://schemas.microsoft.com/office/powerpoint/2010/main" val="20521455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70B2E-12D8-44D3-847C-9BBC7B626F5E}"/>
              </a:ext>
            </a:extLst>
          </p:cNvPr>
          <p:cNvSpPr>
            <a:spLocks noGrp="1"/>
          </p:cNvSpPr>
          <p:nvPr>
            <p:ph type="title"/>
          </p:nvPr>
        </p:nvSpPr>
        <p:spPr>
          <a:xfrm>
            <a:off x="310755" y="541781"/>
            <a:ext cx="7843267" cy="411480"/>
          </a:xfrm>
        </p:spPr>
        <p:txBody>
          <a:bodyPr/>
          <a:lstStyle/>
          <a:p>
            <a:r>
              <a:rPr lang="en-US" dirty="0"/>
              <a:t>Future NC ECIDS</a:t>
            </a:r>
          </a:p>
        </p:txBody>
      </p:sp>
      <p:sp>
        <p:nvSpPr>
          <p:cNvPr id="5" name="Text Placeholder 2">
            <a:extLst>
              <a:ext uri="{FF2B5EF4-FFF2-40B4-BE49-F238E27FC236}">
                <a16:creationId xmlns:a16="http://schemas.microsoft.com/office/drawing/2014/main" id="{FED1DEE4-1AED-4945-BEF4-AA27043FE649}"/>
              </a:ext>
            </a:extLst>
          </p:cNvPr>
          <p:cNvSpPr>
            <a:spLocks noGrp="1"/>
          </p:cNvSpPr>
          <p:nvPr>
            <p:ph type="body" sz="quarter" idx="10"/>
          </p:nvPr>
        </p:nvSpPr>
        <p:spPr>
          <a:xfrm>
            <a:off x="310754" y="955185"/>
            <a:ext cx="8178619" cy="3646535"/>
          </a:xfrm>
        </p:spPr>
        <p:txBody>
          <a:bodyPr/>
          <a:lstStyle/>
          <a:p>
            <a:r>
              <a:rPr lang="en-US" sz="1800" dirty="0"/>
              <a:t>Data Selector Tool</a:t>
            </a:r>
          </a:p>
          <a:p>
            <a:pPr lvl="1">
              <a:buFont typeface="Arial" panose="020B0604020202020204" pitchFamily="34" charset="0"/>
              <a:buChar char="•"/>
            </a:pPr>
            <a:r>
              <a:rPr lang="en-US" sz="1500" b="0" dirty="0"/>
              <a:t>Data Selector User Interface with expanded functionality for submitting, processing, and managing internal and external data requests</a:t>
            </a:r>
          </a:p>
          <a:p>
            <a:pPr lvl="1">
              <a:buFont typeface="Arial" panose="020B0604020202020204" pitchFamily="34" charset="0"/>
              <a:buChar char="•"/>
            </a:pPr>
            <a:r>
              <a:rPr lang="en-US" sz="1500" b="0" dirty="0"/>
              <a:t>New ECIDS research request external web application</a:t>
            </a:r>
          </a:p>
          <a:p>
            <a:r>
              <a:rPr lang="en-US" sz="1800" dirty="0"/>
              <a:t>Integrate data from early education and health programs</a:t>
            </a:r>
          </a:p>
          <a:p>
            <a:pPr lvl="1">
              <a:buFont typeface="Arial" panose="020B0604020202020204" pitchFamily="34" charset="0"/>
              <a:buChar char="•"/>
            </a:pPr>
            <a:r>
              <a:rPr lang="en-US" sz="1500" b="0" dirty="0"/>
              <a:t>NC Head Start</a:t>
            </a:r>
          </a:p>
          <a:p>
            <a:pPr lvl="1">
              <a:buFont typeface="Arial" panose="020B0604020202020204" pitchFamily="34" charset="0"/>
              <a:buChar char="•"/>
            </a:pPr>
            <a:r>
              <a:rPr lang="en-US" sz="1500" b="0" dirty="0"/>
              <a:t>Home Visiting</a:t>
            </a:r>
          </a:p>
          <a:p>
            <a:pPr lvl="1">
              <a:buFont typeface="Arial" panose="020B0604020202020204" pitchFamily="34" charset="0"/>
              <a:buChar char="•"/>
            </a:pPr>
            <a:r>
              <a:rPr lang="en-US" sz="1500" b="0" dirty="0"/>
              <a:t>Early Hearing Detection and Intervention (EHDI)</a:t>
            </a:r>
          </a:p>
          <a:p>
            <a:r>
              <a:rPr lang="en-US" sz="1800" dirty="0"/>
              <a:t>Incorporate data into the statewide longitudinal data system</a:t>
            </a:r>
          </a:p>
          <a:p>
            <a:r>
              <a:rPr lang="en-US" sz="1800" dirty="0"/>
              <a:t>Data enhancements</a:t>
            </a:r>
          </a:p>
          <a:p>
            <a:pPr lvl="1">
              <a:buFont typeface="Arial" panose="020B0604020202020204" pitchFamily="34" charset="0"/>
              <a:buChar char="•"/>
            </a:pPr>
            <a:r>
              <a:rPr lang="en-US" sz="1500" b="0" dirty="0"/>
              <a:t>Increase frequency for integrating data sources from annual to monthly basis</a:t>
            </a:r>
          </a:p>
          <a:p>
            <a:pPr lvl="1">
              <a:buFont typeface="Arial" panose="020B0604020202020204" pitchFamily="34" charset="0"/>
              <a:buChar char="•"/>
            </a:pPr>
            <a:r>
              <a:rPr lang="en-US" sz="1500" b="0" dirty="0"/>
              <a:t>Modernize NC ECIDS data</a:t>
            </a:r>
          </a:p>
        </p:txBody>
      </p:sp>
    </p:spTree>
    <p:extLst>
      <p:ext uri="{BB962C8B-B14F-4D97-AF65-F5344CB8AC3E}">
        <p14:creationId xmlns:p14="http://schemas.microsoft.com/office/powerpoint/2010/main" val="37178652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D26D4-0CD7-49DE-B958-997BEFA8527F}"/>
              </a:ext>
            </a:extLst>
          </p:cNvPr>
          <p:cNvSpPr>
            <a:spLocks noGrp="1"/>
          </p:cNvSpPr>
          <p:nvPr>
            <p:ph type="title"/>
          </p:nvPr>
        </p:nvSpPr>
        <p:spPr>
          <a:xfrm>
            <a:off x="293370" y="468041"/>
            <a:ext cx="7843267" cy="411480"/>
          </a:xfrm>
        </p:spPr>
        <p:txBody>
          <a:bodyPr/>
          <a:lstStyle/>
          <a:p>
            <a:r>
              <a:rPr lang="en-US" dirty="0"/>
              <a:t>ECIDS Infrastructure</a:t>
            </a:r>
          </a:p>
        </p:txBody>
      </p:sp>
      <p:pic>
        <p:nvPicPr>
          <p:cNvPr id="4" name="Picture 3" descr="Diagram of NC ECIDS data sources and partners">
            <a:extLst>
              <a:ext uri="{FF2B5EF4-FFF2-40B4-BE49-F238E27FC236}">
                <a16:creationId xmlns:a16="http://schemas.microsoft.com/office/drawing/2014/main" id="{F6628FDA-559E-4481-940D-D2B426D782DE}"/>
              </a:ext>
            </a:extLst>
          </p:cNvPr>
          <p:cNvPicPr>
            <a:picLocks noChangeAspect="1"/>
          </p:cNvPicPr>
          <p:nvPr/>
        </p:nvPicPr>
        <p:blipFill>
          <a:blip r:embed="rId2"/>
          <a:stretch>
            <a:fillRect/>
          </a:stretch>
        </p:blipFill>
        <p:spPr>
          <a:xfrm>
            <a:off x="1752601" y="819149"/>
            <a:ext cx="5574506" cy="4089117"/>
          </a:xfrm>
          <a:prstGeom prst="rect">
            <a:avLst/>
          </a:prstGeom>
        </p:spPr>
      </p:pic>
    </p:spTree>
    <p:extLst>
      <p:ext uri="{BB962C8B-B14F-4D97-AF65-F5344CB8AC3E}">
        <p14:creationId xmlns:p14="http://schemas.microsoft.com/office/powerpoint/2010/main" val="3427764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70B2E-12D8-44D3-847C-9BBC7B626F5E}"/>
              </a:ext>
            </a:extLst>
          </p:cNvPr>
          <p:cNvSpPr>
            <a:spLocks noGrp="1"/>
          </p:cNvSpPr>
          <p:nvPr>
            <p:ph type="title"/>
          </p:nvPr>
        </p:nvSpPr>
        <p:spPr>
          <a:xfrm>
            <a:off x="310755" y="541781"/>
            <a:ext cx="7843267" cy="411480"/>
          </a:xfrm>
        </p:spPr>
        <p:txBody>
          <a:bodyPr/>
          <a:lstStyle/>
          <a:p>
            <a:r>
              <a:rPr lang="en-US" dirty="0">
                <a:cs typeface="Times New Roman" panose="02020603050405020304" pitchFamily="18" charset="0"/>
              </a:rPr>
              <a:t>NC ECIDS Report </a:t>
            </a:r>
            <a:endParaRPr lang="en-US" dirty="0"/>
          </a:p>
        </p:txBody>
      </p:sp>
      <p:sp>
        <p:nvSpPr>
          <p:cNvPr id="5" name="Text Placeholder 2">
            <a:extLst>
              <a:ext uri="{FF2B5EF4-FFF2-40B4-BE49-F238E27FC236}">
                <a16:creationId xmlns:a16="http://schemas.microsoft.com/office/drawing/2014/main" id="{FED1DEE4-1AED-4945-BEF4-AA27043FE649}"/>
              </a:ext>
            </a:extLst>
          </p:cNvPr>
          <p:cNvSpPr>
            <a:spLocks noGrp="1"/>
          </p:cNvSpPr>
          <p:nvPr>
            <p:ph type="body" sz="quarter" idx="10"/>
          </p:nvPr>
        </p:nvSpPr>
        <p:spPr>
          <a:xfrm>
            <a:off x="310755" y="953260"/>
            <a:ext cx="7679855" cy="3553970"/>
          </a:xfrm>
        </p:spPr>
        <p:txBody>
          <a:bodyPr/>
          <a:lstStyle/>
          <a:p>
            <a:pPr marL="0" indent="0">
              <a:buNone/>
            </a:pPr>
            <a:r>
              <a:rPr lang="en-US" sz="1800" b="0" dirty="0"/>
              <a:t>Added new data sources to the Data Selector tool</a:t>
            </a:r>
            <a:endParaRPr lang="en-US" sz="1100" b="0" dirty="0"/>
          </a:p>
        </p:txBody>
      </p:sp>
      <p:pic>
        <p:nvPicPr>
          <p:cNvPr id="3" name="Picture 2" descr="Screenshot of NC ECIDS report Total and Unduplicated Number by NC ECIDS Service">
            <a:extLst>
              <a:ext uri="{FF2B5EF4-FFF2-40B4-BE49-F238E27FC236}">
                <a16:creationId xmlns:a16="http://schemas.microsoft.com/office/drawing/2014/main" id="{0F455ED2-377B-482A-9B44-0DA511F0E6B8}"/>
              </a:ext>
            </a:extLst>
          </p:cNvPr>
          <p:cNvPicPr>
            <a:picLocks noChangeAspect="1"/>
          </p:cNvPicPr>
          <p:nvPr/>
        </p:nvPicPr>
        <p:blipFill>
          <a:blip r:embed="rId3"/>
          <a:stretch>
            <a:fillRect/>
          </a:stretch>
        </p:blipFill>
        <p:spPr>
          <a:xfrm>
            <a:off x="930081" y="1364740"/>
            <a:ext cx="7128069" cy="3553970"/>
          </a:xfrm>
          <a:prstGeom prst="rect">
            <a:avLst/>
          </a:prstGeom>
        </p:spPr>
      </p:pic>
    </p:spTree>
    <p:extLst>
      <p:ext uri="{BB962C8B-B14F-4D97-AF65-F5344CB8AC3E}">
        <p14:creationId xmlns:p14="http://schemas.microsoft.com/office/powerpoint/2010/main" val="19367026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CBE40-54F4-4481-B889-9FA678704837}"/>
              </a:ext>
            </a:extLst>
          </p:cNvPr>
          <p:cNvSpPr>
            <a:spLocks noGrp="1"/>
          </p:cNvSpPr>
          <p:nvPr>
            <p:ph type="title"/>
          </p:nvPr>
        </p:nvSpPr>
        <p:spPr>
          <a:xfrm>
            <a:off x="350520" y="471261"/>
            <a:ext cx="7843267" cy="411480"/>
          </a:xfrm>
        </p:spPr>
        <p:txBody>
          <a:bodyPr/>
          <a:lstStyle/>
          <a:p>
            <a:r>
              <a:rPr lang="en-US" dirty="0"/>
              <a:t>NC ECIDS Report: Data Filter</a:t>
            </a:r>
          </a:p>
        </p:txBody>
      </p:sp>
      <p:sp>
        <p:nvSpPr>
          <p:cNvPr id="3" name="Text Placeholder 2">
            <a:extLst>
              <a:ext uri="{FF2B5EF4-FFF2-40B4-BE49-F238E27FC236}">
                <a16:creationId xmlns:a16="http://schemas.microsoft.com/office/drawing/2014/main" id="{7565C42E-B1C4-4220-9ED3-2F451384C2FD}"/>
              </a:ext>
            </a:extLst>
          </p:cNvPr>
          <p:cNvSpPr>
            <a:spLocks noGrp="1"/>
          </p:cNvSpPr>
          <p:nvPr>
            <p:ph type="body" sz="quarter" idx="10"/>
          </p:nvPr>
        </p:nvSpPr>
        <p:spPr>
          <a:xfrm>
            <a:off x="350520" y="857639"/>
            <a:ext cx="7888288" cy="3596480"/>
          </a:xfrm>
        </p:spPr>
        <p:txBody>
          <a:bodyPr/>
          <a:lstStyle/>
          <a:p>
            <a:pPr marL="0" indent="0">
              <a:buNone/>
            </a:pPr>
            <a:r>
              <a:rPr lang="en-US" sz="1800" b="0" dirty="0"/>
              <a:t>Multiple ways to slice data by fiscal year, gender, race/ethnicity, age, and county</a:t>
            </a:r>
          </a:p>
          <a:p>
            <a:pPr marL="0" indent="0">
              <a:buNone/>
            </a:pPr>
            <a:endParaRPr lang="en-US" dirty="0"/>
          </a:p>
        </p:txBody>
      </p:sp>
      <p:pic>
        <p:nvPicPr>
          <p:cNvPr id="5" name="Picture 4" descr="Screenshot of NC ECIDS report filters">
            <a:extLst>
              <a:ext uri="{FF2B5EF4-FFF2-40B4-BE49-F238E27FC236}">
                <a16:creationId xmlns:a16="http://schemas.microsoft.com/office/drawing/2014/main" id="{980190B0-8CFF-4560-92EB-DA094BDFBBCC}"/>
              </a:ext>
            </a:extLst>
          </p:cNvPr>
          <p:cNvPicPr>
            <a:picLocks noChangeAspect="1"/>
          </p:cNvPicPr>
          <p:nvPr/>
        </p:nvPicPr>
        <p:blipFill>
          <a:blip r:embed="rId2"/>
          <a:stretch>
            <a:fillRect/>
          </a:stretch>
        </p:blipFill>
        <p:spPr>
          <a:xfrm>
            <a:off x="483602" y="1162070"/>
            <a:ext cx="8033336" cy="3705203"/>
          </a:xfrm>
          <a:prstGeom prst="rect">
            <a:avLst/>
          </a:prstGeom>
        </p:spPr>
      </p:pic>
      <p:cxnSp>
        <p:nvCxnSpPr>
          <p:cNvPr id="8" name="Straight Arrow Connector 7">
            <a:extLst>
              <a:ext uri="{FF2B5EF4-FFF2-40B4-BE49-F238E27FC236}">
                <a16:creationId xmlns:a16="http://schemas.microsoft.com/office/drawing/2014/main" id="{43314E2B-3FE8-4C05-A26D-762F04286C86}"/>
              </a:ext>
              <a:ext uri="{C183D7F6-B498-43B3-948B-1728B52AA6E4}">
                <adec:decorative xmlns:adec="http://schemas.microsoft.com/office/drawing/2017/decorative" val="1"/>
              </a:ext>
            </a:extLst>
          </p:cNvPr>
          <p:cNvCxnSpPr>
            <a:cxnSpLocks/>
          </p:cNvCxnSpPr>
          <p:nvPr/>
        </p:nvCxnSpPr>
        <p:spPr>
          <a:xfrm flipH="1">
            <a:off x="8402638" y="2571750"/>
            <a:ext cx="480060" cy="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9" name="Arrow: Right 8">
            <a:extLst>
              <a:ext uri="{FF2B5EF4-FFF2-40B4-BE49-F238E27FC236}">
                <a16:creationId xmlns:a16="http://schemas.microsoft.com/office/drawing/2014/main" id="{D1B916E8-A0CB-4729-81F4-861CA20F4F2B}"/>
              </a:ext>
              <a:ext uri="{C183D7F6-B498-43B3-948B-1728B52AA6E4}">
                <adec:decorative xmlns:adec="http://schemas.microsoft.com/office/drawing/2017/decorative" val="1"/>
              </a:ext>
            </a:extLst>
          </p:cNvPr>
          <p:cNvSpPr/>
          <p:nvPr/>
        </p:nvSpPr>
        <p:spPr>
          <a:xfrm>
            <a:off x="148034" y="2405594"/>
            <a:ext cx="479028" cy="411480"/>
          </a:xfrm>
          <a:prstGeom prst="rightArrow">
            <a:avLst/>
          </a:prstGeom>
          <a:solidFill>
            <a:srgbClr val="971B2F"/>
          </a:solidFill>
          <a:ln>
            <a:solidFill>
              <a:srgbClr val="971B2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658946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3B910-0F54-4A1B-82A2-BF50EAA3F4F7}"/>
              </a:ext>
            </a:extLst>
          </p:cNvPr>
          <p:cNvSpPr>
            <a:spLocks noGrp="1"/>
          </p:cNvSpPr>
          <p:nvPr>
            <p:ph type="title"/>
          </p:nvPr>
        </p:nvSpPr>
        <p:spPr>
          <a:xfrm>
            <a:off x="331470" y="490169"/>
            <a:ext cx="7843267" cy="411480"/>
          </a:xfrm>
        </p:spPr>
        <p:txBody>
          <a:bodyPr/>
          <a:lstStyle/>
          <a:p>
            <a:r>
              <a:rPr lang="en-US" dirty="0"/>
              <a:t>NC ECIDS Report: County-Level Data </a:t>
            </a:r>
          </a:p>
        </p:txBody>
      </p:sp>
      <p:sp>
        <p:nvSpPr>
          <p:cNvPr id="3" name="Text Placeholder 2">
            <a:extLst>
              <a:ext uri="{FF2B5EF4-FFF2-40B4-BE49-F238E27FC236}">
                <a16:creationId xmlns:a16="http://schemas.microsoft.com/office/drawing/2014/main" id="{7D8D1E69-C196-4D87-806D-2B9AC7A894CE}"/>
              </a:ext>
            </a:extLst>
          </p:cNvPr>
          <p:cNvSpPr>
            <a:spLocks noGrp="1"/>
          </p:cNvSpPr>
          <p:nvPr>
            <p:ph type="body" sz="quarter" idx="10"/>
          </p:nvPr>
        </p:nvSpPr>
        <p:spPr>
          <a:xfrm>
            <a:off x="331470" y="825004"/>
            <a:ext cx="7888288" cy="3596480"/>
          </a:xfrm>
        </p:spPr>
        <p:txBody>
          <a:bodyPr/>
          <a:lstStyle/>
          <a:p>
            <a:pPr marL="0" indent="0">
              <a:buNone/>
            </a:pPr>
            <a:r>
              <a:rPr lang="en-US" sz="1800" b="0" dirty="0"/>
              <a:t>The reports are interactive and use color to show high to low values and display county-level data.</a:t>
            </a:r>
          </a:p>
          <a:p>
            <a:pPr marL="0" indent="0">
              <a:buNone/>
            </a:pPr>
            <a:endParaRPr lang="en-US" dirty="0"/>
          </a:p>
        </p:txBody>
      </p:sp>
      <p:pic>
        <p:nvPicPr>
          <p:cNvPr id="4" name="Picture 3" descr="Screenshot of NC ECIDS report showing county-level data">
            <a:extLst>
              <a:ext uri="{FF2B5EF4-FFF2-40B4-BE49-F238E27FC236}">
                <a16:creationId xmlns:a16="http://schemas.microsoft.com/office/drawing/2014/main" id="{6D90F7D3-E444-4632-BF48-418CD59E9E3E}"/>
              </a:ext>
            </a:extLst>
          </p:cNvPr>
          <p:cNvPicPr>
            <a:picLocks noChangeAspect="1"/>
          </p:cNvPicPr>
          <p:nvPr/>
        </p:nvPicPr>
        <p:blipFill>
          <a:blip r:embed="rId2"/>
          <a:stretch>
            <a:fillRect/>
          </a:stretch>
        </p:blipFill>
        <p:spPr>
          <a:xfrm>
            <a:off x="1494797" y="1509968"/>
            <a:ext cx="6555159" cy="3266120"/>
          </a:xfrm>
          <a:prstGeom prst="rect">
            <a:avLst/>
          </a:prstGeom>
          <a:effectLst>
            <a:outerShdw blurRad="63500" sx="102000" sy="102000" algn="ctr" rotWithShape="0">
              <a:prstClr val="black">
                <a:alpha val="40000"/>
              </a:prstClr>
            </a:outerShdw>
          </a:effectLst>
        </p:spPr>
      </p:pic>
      <p:sp>
        <p:nvSpPr>
          <p:cNvPr id="9" name="Arrow: Right 8">
            <a:extLst>
              <a:ext uri="{FF2B5EF4-FFF2-40B4-BE49-F238E27FC236}">
                <a16:creationId xmlns:a16="http://schemas.microsoft.com/office/drawing/2014/main" id="{90C817DD-A36E-46E3-8C4A-3CC8FD1F385D}"/>
              </a:ext>
              <a:ext uri="{C183D7F6-B498-43B3-948B-1728B52AA6E4}">
                <adec:decorative xmlns:adec="http://schemas.microsoft.com/office/drawing/2017/decorative" val="1"/>
              </a:ext>
            </a:extLst>
          </p:cNvPr>
          <p:cNvSpPr/>
          <p:nvPr/>
        </p:nvSpPr>
        <p:spPr>
          <a:xfrm>
            <a:off x="1094044" y="3876169"/>
            <a:ext cx="479028" cy="411480"/>
          </a:xfrm>
          <a:prstGeom prst="rightArrow">
            <a:avLst/>
          </a:prstGeom>
          <a:solidFill>
            <a:srgbClr val="971B2F"/>
          </a:solidFill>
          <a:ln>
            <a:solidFill>
              <a:srgbClr val="971B2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089066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3B910-0F54-4A1B-82A2-BF50EAA3F4F7}"/>
              </a:ext>
            </a:extLst>
          </p:cNvPr>
          <p:cNvSpPr>
            <a:spLocks noGrp="1"/>
          </p:cNvSpPr>
          <p:nvPr>
            <p:ph type="title"/>
          </p:nvPr>
        </p:nvSpPr>
        <p:spPr>
          <a:xfrm>
            <a:off x="264171" y="383870"/>
            <a:ext cx="7843267" cy="411480"/>
          </a:xfrm>
        </p:spPr>
        <p:txBody>
          <a:bodyPr/>
          <a:lstStyle/>
          <a:p>
            <a:r>
              <a:rPr lang="en-US" dirty="0"/>
              <a:t>NC ECIDS Report: Grouped by Number of Services Required</a:t>
            </a:r>
          </a:p>
        </p:txBody>
      </p:sp>
      <p:sp>
        <p:nvSpPr>
          <p:cNvPr id="3" name="Text Placeholder 2">
            <a:extLst>
              <a:ext uri="{FF2B5EF4-FFF2-40B4-BE49-F238E27FC236}">
                <a16:creationId xmlns:a16="http://schemas.microsoft.com/office/drawing/2014/main" id="{7D8D1E69-C196-4D87-806D-2B9AC7A894CE}"/>
              </a:ext>
            </a:extLst>
          </p:cNvPr>
          <p:cNvSpPr>
            <a:spLocks noGrp="1"/>
          </p:cNvSpPr>
          <p:nvPr>
            <p:ph type="body" sz="quarter" idx="10"/>
          </p:nvPr>
        </p:nvSpPr>
        <p:spPr>
          <a:xfrm>
            <a:off x="280492" y="773510"/>
            <a:ext cx="7888288" cy="3596480"/>
          </a:xfrm>
        </p:spPr>
        <p:txBody>
          <a:bodyPr/>
          <a:lstStyle/>
          <a:p>
            <a:pPr marL="0" indent="0">
              <a:buNone/>
            </a:pPr>
            <a:r>
              <a:rPr lang="en-US" sz="1800" b="0" dirty="0"/>
              <a:t>This report displays number of children receiving multiple NC ECIDS services.</a:t>
            </a:r>
          </a:p>
          <a:p>
            <a:pPr marL="0" indent="0">
              <a:buNone/>
            </a:pPr>
            <a:endParaRPr lang="en-US" dirty="0"/>
          </a:p>
        </p:txBody>
      </p:sp>
      <p:pic>
        <p:nvPicPr>
          <p:cNvPr id="31" name="Picture 30" descr="Screenshot of NC ECIDS report on Number of Children Receiving Multiple NC ECIDS Services">
            <a:extLst>
              <a:ext uri="{FF2B5EF4-FFF2-40B4-BE49-F238E27FC236}">
                <a16:creationId xmlns:a16="http://schemas.microsoft.com/office/drawing/2014/main" id="{B2096222-15EB-4BAB-A169-DC96BFFF92F6}"/>
              </a:ext>
            </a:extLst>
          </p:cNvPr>
          <p:cNvPicPr>
            <a:picLocks noChangeAspect="1"/>
          </p:cNvPicPr>
          <p:nvPr/>
        </p:nvPicPr>
        <p:blipFill>
          <a:blip r:embed="rId2"/>
          <a:stretch>
            <a:fillRect/>
          </a:stretch>
        </p:blipFill>
        <p:spPr>
          <a:xfrm>
            <a:off x="975220" y="1184990"/>
            <a:ext cx="6664828" cy="3731954"/>
          </a:xfrm>
          <a:prstGeom prst="rect">
            <a:avLst/>
          </a:prstGeom>
          <a:effectLst/>
        </p:spPr>
      </p:pic>
      <p:sp>
        <p:nvSpPr>
          <p:cNvPr id="7" name="Arrow: Right 6">
            <a:extLst>
              <a:ext uri="{FF2B5EF4-FFF2-40B4-BE49-F238E27FC236}">
                <a16:creationId xmlns:a16="http://schemas.microsoft.com/office/drawing/2014/main" id="{0F9A283B-EFB6-47AA-A50F-B51C928FF09E}"/>
              </a:ext>
              <a:ext uri="{C183D7F6-B498-43B3-948B-1728B52AA6E4}">
                <adec:decorative xmlns:adec="http://schemas.microsoft.com/office/drawing/2017/decorative" val="1"/>
              </a:ext>
            </a:extLst>
          </p:cNvPr>
          <p:cNvSpPr/>
          <p:nvPr/>
        </p:nvSpPr>
        <p:spPr>
          <a:xfrm rot="10800000">
            <a:off x="7239000" y="3257550"/>
            <a:ext cx="479028" cy="411480"/>
          </a:xfrm>
          <a:prstGeom prst="rightArrow">
            <a:avLst/>
          </a:prstGeom>
          <a:solidFill>
            <a:srgbClr val="971B2F"/>
          </a:solidFill>
          <a:ln>
            <a:solidFill>
              <a:srgbClr val="971B2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96095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lvl="0">
              <a:spcBef>
                <a:spcPts val="600"/>
              </a:spcBef>
            </a:pPr>
            <a:r>
              <a:rPr lang="en-US" dirty="0"/>
              <a:t>National Perspective</a:t>
            </a:r>
            <a:br>
              <a:rPr lang="en-US" dirty="0"/>
            </a:br>
            <a:br>
              <a:rPr lang="en-US" dirty="0"/>
            </a:br>
            <a:endParaRPr lang="en-US" dirty="0"/>
          </a:p>
        </p:txBody>
      </p:sp>
      <p:sp>
        <p:nvSpPr>
          <p:cNvPr id="5" name="TextBox 4">
            <a:extLst>
              <a:ext uri="{FF2B5EF4-FFF2-40B4-BE49-F238E27FC236}">
                <a16:creationId xmlns:a16="http://schemas.microsoft.com/office/drawing/2014/main" id="{7F9065FA-7293-4003-B8C0-A39523B0AEFF}"/>
              </a:ext>
            </a:extLst>
          </p:cNvPr>
          <p:cNvSpPr txBox="1"/>
          <p:nvPr/>
        </p:nvSpPr>
        <p:spPr>
          <a:xfrm>
            <a:off x="685800" y="2745613"/>
            <a:ext cx="5170500" cy="584775"/>
          </a:xfrm>
          <a:prstGeom prst="rect">
            <a:avLst/>
          </a:prstGeom>
          <a:noFill/>
        </p:spPr>
        <p:txBody>
          <a:bodyPr wrap="square">
            <a:spAutoFit/>
          </a:bodyPr>
          <a:lstStyle/>
          <a:p>
            <a:pPr marL="285750" indent="-285750">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Status of early childhood data integration work</a:t>
            </a:r>
          </a:p>
          <a:p>
            <a:pPr marL="285750" indent="-285750">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ECIDS technical infrastructure models</a:t>
            </a:r>
          </a:p>
        </p:txBody>
      </p:sp>
      <p:sp>
        <p:nvSpPr>
          <p:cNvPr id="4" name="Slide Number Placeholder 3">
            <a:extLst>
              <a:ext uri="{FF2B5EF4-FFF2-40B4-BE49-F238E27FC236}">
                <a16:creationId xmlns:a16="http://schemas.microsoft.com/office/drawing/2014/main" id="{B0400B62-C9EF-9A4E-9878-2CD09A42D650}"/>
              </a:ext>
            </a:extLst>
          </p:cNvPr>
          <p:cNvSpPr>
            <a:spLocks noGrp="1"/>
          </p:cNvSpPr>
          <p:nvPr>
            <p:ph type="sldNum" sz="quarter" idx="12"/>
          </p:nvPr>
        </p:nvSpPr>
        <p:spPr/>
        <p:txBody>
          <a:bodyPr/>
          <a:lstStyle/>
          <a:p>
            <a:fld id="{BA8CF1B3-96A0-D24B-B5C9-B5B93FF4523E}" type="slidenum">
              <a:rPr lang="uk-UA" smtClean="0"/>
              <a:pPr/>
              <a:t>5</a:t>
            </a:fld>
            <a:endParaRPr lang="uk-UA" dirty="0"/>
          </a:p>
        </p:txBody>
      </p:sp>
      <p:pic>
        <p:nvPicPr>
          <p:cNvPr id="6" name="Picture 5">
            <a:extLst>
              <a:ext uri="{FF2B5EF4-FFF2-40B4-BE49-F238E27FC236}">
                <a16:creationId xmlns:a16="http://schemas.microsoft.com/office/drawing/2014/main" id="{C7E1F545-4863-4F8B-8443-725968EDB8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2914650"/>
            <a:ext cx="5170500" cy="6577457"/>
          </a:xfrm>
          <a:prstGeom prst="rect">
            <a:avLst/>
          </a:prstGeom>
        </p:spPr>
      </p:pic>
    </p:spTree>
    <p:extLst>
      <p:ext uri="{BB962C8B-B14F-4D97-AF65-F5344CB8AC3E}">
        <p14:creationId xmlns:p14="http://schemas.microsoft.com/office/powerpoint/2010/main" val="306142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3B910-0F54-4A1B-82A2-BF50EAA3F4F7}"/>
              </a:ext>
            </a:extLst>
          </p:cNvPr>
          <p:cNvSpPr>
            <a:spLocks noGrp="1"/>
          </p:cNvSpPr>
          <p:nvPr>
            <p:ph type="title"/>
          </p:nvPr>
        </p:nvSpPr>
        <p:spPr>
          <a:xfrm>
            <a:off x="263310" y="392028"/>
            <a:ext cx="7843267" cy="411480"/>
          </a:xfrm>
        </p:spPr>
        <p:txBody>
          <a:bodyPr/>
          <a:lstStyle/>
          <a:p>
            <a:r>
              <a:rPr lang="en-US" dirty="0"/>
              <a:t>NC ECIDS Report: County Level</a:t>
            </a:r>
          </a:p>
        </p:txBody>
      </p:sp>
      <p:sp>
        <p:nvSpPr>
          <p:cNvPr id="3" name="Text Placeholder 2">
            <a:extLst>
              <a:ext uri="{FF2B5EF4-FFF2-40B4-BE49-F238E27FC236}">
                <a16:creationId xmlns:a16="http://schemas.microsoft.com/office/drawing/2014/main" id="{7D8D1E69-C196-4D87-806D-2B9AC7A894CE}"/>
              </a:ext>
            </a:extLst>
          </p:cNvPr>
          <p:cNvSpPr>
            <a:spLocks noGrp="1"/>
          </p:cNvSpPr>
          <p:nvPr>
            <p:ph type="body" sz="quarter" idx="10"/>
          </p:nvPr>
        </p:nvSpPr>
        <p:spPr>
          <a:xfrm>
            <a:off x="263310" y="773510"/>
            <a:ext cx="7888288" cy="3596480"/>
          </a:xfrm>
        </p:spPr>
        <p:txBody>
          <a:bodyPr/>
          <a:lstStyle/>
          <a:p>
            <a:pPr marL="0" indent="0">
              <a:buNone/>
            </a:pPr>
            <a:r>
              <a:rPr lang="en-US" sz="1800" b="0" dirty="0"/>
              <a:t>This report displays number of children receiving multiple NC ECIDS services at the county level.</a:t>
            </a:r>
          </a:p>
          <a:p>
            <a:pPr marL="0" indent="0">
              <a:buNone/>
            </a:pPr>
            <a:endParaRPr lang="en-US" dirty="0"/>
          </a:p>
        </p:txBody>
      </p:sp>
      <p:pic>
        <p:nvPicPr>
          <p:cNvPr id="21" name="Picture 20" descr="Screenshot of NC ECIDS report showing county-level data for number of children receiving multiple NC ECIDS services">
            <a:extLst>
              <a:ext uri="{FF2B5EF4-FFF2-40B4-BE49-F238E27FC236}">
                <a16:creationId xmlns:a16="http://schemas.microsoft.com/office/drawing/2014/main" id="{BFF28E2F-D764-41A9-96FC-EC7006687F85}"/>
              </a:ext>
            </a:extLst>
          </p:cNvPr>
          <p:cNvPicPr>
            <a:picLocks noChangeAspect="1"/>
          </p:cNvPicPr>
          <p:nvPr/>
        </p:nvPicPr>
        <p:blipFill>
          <a:blip r:embed="rId2"/>
          <a:stretch>
            <a:fillRect/>
          </a:stretch>
        </p:blipFill>
        <p:spPr>
          <a:xfrm>
            <a:off x="1113523" y="1352550"/>
            <a:ext cx="7038075" cy="3500989"/>
          </a:xfrm>
          <a:prstGeom prst="rect">
            <a:avLst/>
          </a:prstGeom>
          <a:effectLst/>
        </p:spPr>
      </p:pic>
      <p:sp>
        <p:nvSpPr>
          <p:cNvPr id="9" name="Arrow: Right 8">
            <a:extLst>
              <a:ext uri="{FF2B5EF4-FFF2-40B4-BE49-F238E27FC236}">
                <a16:creationId xmlns:a16="http://schemas.microsoft.com/office/drawing/2014/main" id="{435CA5CE-9842-4BED-AAB3-0AC3284C963B}"/>
              </a:ext>
              <a:ext uri="{C183D7F6-B498-43B3-948B-1728B52AA6E4}">
                <adec:decorative xmlns:adec="http://schemas.microsoft.com/office/drawing/2017/decorative" val="1"/>
              </a:ext>
            </a:extLst>
          </p:cNvPr>
          <p:cNvSpPr/>
          <p:nvPr/>
        </p:nvSpPr>
        <p:spPr>
          <a:xfrm>
            <a:off x="1219200" y="3486150"/>
            <a:ext cx="479028" cy="411480"/>
          </a:xfrm>
          <a:prstGeom prst="rightArrow">
            <a:avLst/>
          </a:prstGeom>
          <a:solidFill>
            <a:srgbClr val="971B2F"/>
          </a:solidFill>
          <a:ln>
            <a:solidFill>
              <a:srgbClr val="971B2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Arrow: Right 9">
            <a:extLst>
              <a:ext uri="{FF2B5EF4-FFF2-40B4-BE49-F238E27FC236}">
                <a16:creationId xmlns:a16="http://schemas.microsoft.com/office/drawing/2014/main" id="{33CED474-05B5-41EB-A172-8592FEA419D0}"/>
              </a:ext>
              <a:ext uri="{C183D7F6-B498-43B3-948B-1728B52AA6E4}">
                <adec:decorative xmlns:adec="http://schemas.microsoft.com/office/drawing/2017/decorative" val="1"/>
              </a:ext>
            </a:extLst>
          </p:cNvPr>
          <p:cNvSpPr/>
          <p:nvPr/>
        </p:nvSpPr>
        <p:spPr>
          <a:xfrm rot="10800000">
            <a:off x="7912084" y="3408289"/>
            <a:ext cx="479028" cy="411480"/>
          </a:xfrm>
          <a:prstGeom prst="rightArrow">
            <a:avLst/>
          </a:prstGeom>
          <a:solidFill>
            <a:srgbClr val="971B2F"/>
          </a:solidFill>
          <a:ln>
            <a:solidFill>
              <a:srgbClr val="971B2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18574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3B910-0F54-4A1B-82A2-BF50EAA3F4F7}"/>
              </a:ext>
            </a:extLst>
          </p:cNvPr>
          <p:cNvSpPr>
            <a:spLocks noGrp="1"/>
          </p:cNvSpPr>
          <p:nvPr>
            <p:ph type="title"/>
          </p:nvPr>
        </p:nvSpPr>
        <p:spPr>
          <a:xfrm>
            <a:off x="236220" y="331902"/>
            <a:ext cx="7843267" cy="411480"/>
          </a:xfrm>
        </p:spPr>
        <p:txBody>
          <a:bodyPr/>
          <a:lstStyle/>
          <a:p>
            <a:r>
              <a:rPr lang="en-US" dirty="0"/>
              <a:t>NC ECIDS Report: Number of Children</a:t>
            </a:r>
          </a:p>
        </p:txBody>
      </p:sp>
      <p:sp>
        <p:nvSpPr>
          <p:cNvPr id="3" name="Text Placeholder 2">
            <a:extLst>
              <a:ext uri="{FF2B5EF4-FFF2-40B4-BE49-F238E27FC236}">
                <a16:creationId xmlns:a16="http://schemas.microsoft.com/office/drawing/2014/main" id="{7D8D1E69-C196-4D87-806D-2B9AC7A894CE}"/>
              </a:ext>
            </a:extLst>
          </p:cNvPr>
          <p:cNvSpPr>
            <a:spLocks noGrp="1"/>
          </p:cNvSpPr>
          <p:nvPr>
            <p:ph type="body" sz="quarter" idx="10"/>
          </p:nvPr>
        </p:nvSpPr>
        <p:spPr>
          <a:xfrm>
            <a:off x="263554" y="647701"/>
            <a:ext cx="8423245" cy="3596480"/>
          </a:xfrm>
        </p:spPr>
        <p:txBody>
          <a:bodyPr/>
          <a:lstStyle/>
          <a:p>
            <a:pPr marL="0" indent="0">
              <a:buNone/>
            </a:pPr>
            <a:r>
              <a:rPr lang="en-US" sz="1800" b="0" dirty="0"/>
              <a:t>This report displays number of children receiving two NC ECIDS services.</a:t>
            </a:r>
          </a:p>
          <a:p>
            <a:pPr marL="0" indent="0">
              <a:buNone/>
            </a:pPr>
            <a:endParaRPr lang="en-US" dirty="0"/>
          </a:p>
        </p:txBody>
      </p:sp>
      <p:pic>
        <p:nvPicPr>
          <p:cNvPr id="6" name="Picture 5" descr="Screenshot of NC ECIDS report on number of children receiving two NC ECIDS services">
            <a:extLst>
              <a:ext uri="{FF2B5EF4-FFF2-40B4-BE49-F238E27FC236}">
                <a16:creationId xmlns:a16="http://schemas.microsoft.com/office/drawing/2014/main" id="{78310868-7856-4F77-AECB-4888050291BF}"/>
              </a:ext>
            </a:extLst>
          </p:cNvPr>
          <p:cNvPicPr>
            <a:picLocks noChangeAspect="1"/>
          </p:cNvPicPr>
          <p:nvPr/>
        </p:nvPicPr>
        <p:blipFill>
          <a:blip r:embed="rId2"/>
          <a:stretch>
            <a:fillRect/>
          </a:stretch>
        </p:blipFill>
        <p:spPr>
          <a:xfrm>
            <a:off x="786398" y="1059181"/>
            <a:ext cx="7571204" cy="3708875"/>
          </a:xfrm>
          <a:prstGeom prst="rect">
            <a:avLst/>
          </a:prstGeom>
          <a:effectLst/>
        </p:spPr>
      </p:pic>
    </p:spTree>
    <p:extLst>
      <p:ext uri="{BB962C8B-B14F-4D97-AF65-F5344CB8AC3E}">
        <p14:creationId xmlns:p14="http://schemas.microsoft.com/office/powerpoint/2010/main" val="22220249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3B910-0F54-4A1B-82A2-BF50EAA3F4F7}"/>
              </a:ext>
            </a:extLst>
          </p:cNvPr>
          <p:cNvSpPr>
            <a:spLocks noGrp="1"/>
          </p:cNvSpPr>
          <p:nvPr>
            <p:ph type="title"/>
          </p:nvPr>
        </p:nvSpPr>
        <p:spPr>
          <a:xfrm>
            <a:off x="217170" y="380659"/>
            <a:ext cx="7843267" cy="411480"/>
          </a:xfrm>
        </p:spPr>
        <p:txBody>
          <a:bodyPr/>
          <a:lstStyle/>
          <a:p>
            <a:r>
              <a:rPr lang="en-US" dirty="0"/>
              <a:t>NC ECIDS Report: By Race</a:t>
            </a:r>
          </a:p>
        </p:txBody>
      </p:sp>
      <p:sp>
        <p:nvSpPr>
          <p:cNvPr id="3" name="Text Placeholder 2">
            <a:extLst>
              <a:ext uri="{FF2B5EF4-FFF2-40B4-BE49-F238E27FC236}">
                <a16:creationId xmlns:a16="http://schemas.microsoft.com/office/drawing/2014/main" id="{7D8D1E69-C196-4D87-806D-2B9AC7A894CE}"/>
              </a:ext>
            </a:extLst>
          </p:cNvPr>
          <p:cNvSpPr>
            <a:spLocks noGrp="1"/>
          </p:cNvSpPr>
          <p:nvPr>
            <p:ph type="body" sz="quarter" idx="10"/>
          </p:nvPr>
        </p:nvSpPr>
        <p:spPr>
          <a:xfrm>
            <a:off x="217170" y="704851"/>
            <a:ext cx="7888288" cy="3544871"/>
          </a:xfrm>
        </p:spPr>
        <p:txBody>
          <a:bodyPr/>
          <a:lstStyle/>
          <a:p>
            <a:pPr marL="0" indent="0">
              <a:buNone/>
            </a:pPr>
            <a:r>
              <a:rPr lang="en-US" sz="1800" b="0" dirty="0"/>
              <a:t>This report displays number of North Carolina prekindergarten age eligible children receiving NC ECIDS services by race.</a:t>
            </a:r>
          </a:p>
          <a:p>
            <a:pPr marL="0" indent="0">
              <a:buNone/>
            </a:pPr>
            <a:endParaRPr lang="en-US" dirty="0"/>
          </a:p>
        </p:txBody>
      </p:sp>
      <p:pic>
        <p:nvPicPr>
          <p:cNvPr id="6" name="Picture 5" descr="Screenshot of NC ECIDS report showing children eligible for prekindergarten by race">
            <a:extLst>
              <a:ext uri="{FF2B5EF4-FFF2-40B4-BE49-F238E27FC236}">
                <a16:creationId xmlns:a16="http://schemas.microsoft.com/office/drawing/2014/main" id="{DD70DF05-E974-44CA-962F-451E0471A2D2}"/>
              </a:ext>
            </a:extLst>
          </p:cNvPr>
          <p:cNvPicPr>
            <a:picLocks noChangeAspect="1"/>
          </p:cNvPicPr>
          <p:nvPr/>
        </p:nvPicPr>
        <p:blipFill>
          <a:blip r:embed="rId2"/>
          <a:stretch>
            <a:fillRect/>
          </a:stretch>
        </p:blipFill>
        <p:spPr>
          <a:xfrm>
            <a:off x="1066800" y="1352550"/>
            <a:ext cx="7366934" cy="3544866"/>
          </a:xfrm>
          <a:prstGeom prst="rect">
            <a:avLst/>
          </a:prstGeom>
          <a:effectLst/>
        </p:spPr>
      </p:pic>
      <p:sp>
        <p:nvSpPr>
          <p:cNvPr id="7" name="Arrow: Right 6">
            <a:extLst>
              <a:ext uri="{FF2B5EF4-FFF2-40B4-BE49-F238E27FC236}">
                <a16:creationId xmlns:a16="http://schemas.microsoft.com/office/drawing/2014/main" id="{18298069-A2F2-4B0E-B9B6-9A8CBBEB7D91}"/>
              </a:ext>
              <a:ext uri="{C183D7F6-B498-43B3-948B-1728B52AA6E4}">
                <adec:decorative xmlns:adec="http://schemas.microsoft.com/office/drawing/2017/decorative" val="1"/>
              </a:ext>
            </a:extLst>
          </p:cNvPr>
          <p:cNvSpPr/>
          <p:nvPr/>
        </p:nvSpPr>
        <p:spPr>
          <a:xfrm rot="10800000">
            <a:off x="8305800" y="4043982"/>
            <a:ext cx="479028" cy="411480"/>
          </a:xfrm>
          <a:prstGeom prst="rightArrow">
            <a:avLst/>
          </a:prstGeom>
          <a:solidFill>
            <a:srgbClr val="971B2F"/>
          </a:solidFill>
          <a:ln>
            <a:solidFill>
              <a:srgbClr val="971B2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644427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Questions?</a:t>
            </a:r>
          </a:p>
        </p:txBody>
      </p:sp>
      <p:sp>
        <p:nvSpPr>
          <p:cNvPr id="4" name="TextBox 3"/>
          <p:cNvSpPr txBox="1"/>
          <p:nvPr/>
        </p:nvSpPr>
        <p:spPr>
          <a:xfrm>
            <a:off x="762000" y="3179233"/>
            <a:ext cx="6629400" cy="338554"/>
          </a:xfrm>
          <a:prstGeom prst="rect">
            <a:avLst/>
          </a:prstGeom>
          <a:noFill/>
        </p:spPr>
        <p:txBody>
          <a:bodyPr wrap="square" rtlCol="0">
            <a:spAutoFit/>
          </a:bodyPr>
          <a:lstStyle/>
          <a:p>
            <a:r>
              <a:rPr lang="en-US" sz="1600" dirty="0">
                <a:solidFill>
                  <a:srgbClr val="FFFFFF"/>
                </a:solidFill>
                <a:latin typeface="Times New Roman"/>
                <a:cs typeface="Times New Roman"/>
              </a:rPr>
              <a:t>Please type your additional questions for the panelists into the chat.</a:t>
            </a:r>
          </a:p>
        </p:txBody>
      </p:sp>
      <p:sp>
        <p:nvSpPr>
          <p:cNvPr id="2" name="Slide Number Placeholder 1">
            <a:extLst>
              <a:ext uri="{FF2B5EF4-FFF2-40B4-BE49-F238E27FC236}">
                <a16:creationId xmlns:a16="http://schemas.microsoft.com/office/drawing/2014/main" id="{ABC6DE3C-7F8A-AE4D-86B8-3981997A6D3F}"/>
              </a:ext>
            </a:extLst>
          </p:cNvPr>
          <p:cNvSpPr>
            <a:spLocks noGrp="1"/>
          </p:cNvSpPr>
          <p:nvPr>
            <p:ph type="sldNum" sz="quarter" idx="12"/>
          </p:nvPr>
        </p:nvSpPr>
        <p:spPr/>
        <p:txBody>
          <a:bodyPr/>
          <a:lstStyle/>
          <a:p>
            <a:fld id="{BA8CF1B3-96A0-D24B-B5C9-B5B93FF4523E}" type="slidenum">
              <a:rPr lang="uk-UA" smtClean="0"/>
              <a:pPr/>
              <a:t>53</a:t>
            </a:fld>
            <a:endParaRPr lang="uk-UA" dirty="0"/>
          </a:p>
        </p:txBody>
      </p:sp>
    </p:spTree>
    <p:extLst>
      <p:ext uri="{BB962C8B-B14F-4D97-AF65-F5344CB8AC3E}">
        <p14:creationId xmlns:p14="http://schemas.microsoft.com/office/powerpoint/2010/main" val="8954840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New from the SLDS State Support Team: Updated ECIDS Toolkit</a:t>
            </a:r>
          </a:p>
        </p:txBody>
      </p:sp>
      <p:sp>
        <p:nvSpPr>
          <p:cNvPr id="5" name="TextBox 4">
            <a:extLst>
              <a:ext uri="{FF2B5EF4-FFF2-40B4-BE49-F238E27FC236}">
                <a16:creationId xmlns:a16="http://schemas.microsoft.com/office/drawing/2014/main" id="{E6C89221-3CB3-4E81-A55E-0230D67E83C5}"/>
              </a:ext>
            </a:extLst>
          </p:cNvPr>
          <p:cNvSpPr txBox="1"/>
          <p:nvPr/>
        </p:nvSpPr>
        <p:spPr>
          <a:xfrm>
            <a:off x="762000" y="3238440"/>
            <a:ext cx="4940389" cy="400110"/>
          </a:xfrm>
          <a:prstGeom prst="rect">
            <a:avLst/>
          </a:prstGeom>
          <a:noFill/>
        </p:spPr>
        <p:txBody>
          <a:bodyPr wrap="square">
            <a:spAutoFit/>
          </a:bodyPr>
          <a:lstStyle/>
          <a:p>
            <a:r>
              <a:rPr lang="en-US" sz="2000" dirty="0">
                <a:solidFill>
                  <a:schemeClr val="bg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https://slds.ed.gov/#program/ecids-toolkit</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5F709B7F-89F6-E149-844A-33971686BA80}"/>
              </a:ext>
            </a:extLst>
          </p:cNvPr>
          <p:cNvSpPr>
            <a:spLocks noGrp="1"/>
          </p:cNvSpPr>
          <p:nvPr>
            <p:ph type="sldNum" sz="quarter" idx="12"/>
          </p:nvPr>
        </p:nvSpPr>
        <p:spPr/>
        <p:txBody>
          <a:bodyPr/>
          <a:lstStyle/>
          <a:p>
            <a:fld id="{BA8CF1B3-96A0-D24B-B5C9-B5B93FF4523E}" type="slidenum">
              <a:rPr lang="uk-UA" smtClean="0"/>
              <a:pPr/>
              <a:t>54</a:t>
            </a:fld>
            <a:endParaRPr lang="uk-UA" dirty="0"/>
          </a:p>
        </p:txBody>
      </p:sp>
    </p:spTree>
    <p:extLst>
      <p:ext uri="{BB962C8B-B14F-4D97-AF65-F5344CB8AC3E}">
        <p14:creationId xmlns:p14="http://schemas.microsoft.com/office/powerpoint/2010/main" val="11715321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E3C0F-7E87-5243-ABCC-93116A6179B5}"/>
              </a:ext>
            </a:extLst>
          </p:cNvPr>
          <p:cNvSpPr>
            <a:spLocks noGrp="1"/>
          </p:cNvSpPr>
          <p:nvPr>
            <p:ph type="ctrTitle"/>
          </p:nvPr>
        </p:nvSpPr>
        <p:spPr/>
        <p:txBody>
          <a:bodyPr/>
          <a:lstStyle/>
          <a:p>
            <a:r>
              <a:rPr lang="en-US" dirty="0"/>
              <a:t>What’s Different?</a:t>
            </a:r>
          </a:p>
        </p:txBody>
      </p:sp>
      <p:sp>
        <p:nvSpPr>
          <p:cNvPr id="5" name="Text Placeholder 4">
            <a:extLst>
              <a:ext uri="{FF2B5EF4-FFF2-40B4-BE49-F238E27FC236}">
                <a16:creationId xmlns:a16="http://schemas.microsoft.com/office/drawing/2014/main" id="{ADD91BD5-7E7A-4442-B84E-FD39D8F21FA8}"/>
              </a:ext>
            </a:extLst>
          </p:cNvPr>
          <p:cNvSpPr>
            <a:spLocks noGrp="1"/>
          </p:cNvSpPr>
          <p:nvPr>
            <p:ph type="body" sz="quarter" idx="14"/>
          </p:nvPr>
        </p:nvSpPr>
        <p:spPr>
          <a:xfrm>
            <a:off x="429164" y="1182283"/>
            <a:ext cx="5209636" cy="2852848"/>
          </a:xfrm>
        </p:spPr>
        <p:txBody>
          <a:bodyPr>
            <a:normAutofit/>
          </a:bodyPr>
          <a:lstStyle/>
          <a:p>
            <a:r>
              <a:rPr lang="en-US" dirty="0"/>
              <a:t>New navigation and other user interface features</a:t>
            </a:r>
          </a:p>
          <a:p>
            <a:r>
              <a:rPr lang="en-US" dirty="0"/>
              <a:t>Revised, downloadable ECIDS guides and self-assessments for all 7 SLDS Framework components</a:t>
            </a:r>
          </a:p>
          <a:p>
            <a:r>
              <a:rPr lang="en-US" dirty="0"/>
              <a:t>Updated resources for each SLDS Framework component</a:t>
            </a:r>
          </a:p>
        </p:txBody>
      </p:sp>
      <p:pic>
        <p:nvPicPr>
          <p:cNvPr id="7" name="Picture 6" descr="Screenshot of ECIDS Toolkit System Design landing page">
            <a:extLst>
              <a:ext uri="{FF2B5EF4-FFF2-40B4-BE49-F238E27FC236}">
                <a16:creationId xmlns:a16="http://schemas.microsoft.com/office/drawing/2014/main" id="{673A21C4-9D13-471C-BB48-6F14A534ED24}"/>
              </a:ext>
            </a:extLst>
          </p:cNvPr>
          <p:cNvPicPr>
            <a:picLocks noChangeAspect="1"/>
          </p:cNvPicPr>
          <p:nvPr/>
        </p:nvPicPr>
        <p:blipFill rotWithShape="1">
          <a:blip r:embed="rId2">
            <a:extLst>
              <a:ext uri="{28A0092B-C50C-407E-A947-70E740481C1C}">
                <a14:useLocalDpi xmlns:a14="http://schemas.microsoft.com/office/drawing/2010/main" val="0"/>
              </a:ext>
            </a:extLst>
          </a:blip>
          <a:srcRect l="20166" t="15703" r="21175" b="16307"/>
          <a:stretch/>
        </p:blipFill>
        <p:spPr>
          <a:xfrm>
            <a:off x="5971634" y="428625"/>
            <a:ext cx="2743200" cy="4114800"/>
          </a:xfrm>
          <a:prstGeom prst="rect">
            <a:avLst/>
          </a:prstGeom>
          <a:ln w="3175">
            <a:solidFill>
              <a:schemeClr val="tx1"/>
            </a:solidFill>
          </a:ln>
        </p:spPr>
      </p:pic>
      <p:sp>
        <p:nvSpPr>
          <p:cNvPr id="3" name="Slide Number Placeholder 2">
            <a:extLst>
              <a:ext uri="{FF2B5EF4-FFF2-40B4-BE49-F238E27FC236}">
                <a16:creationId xmlns:a16="http://schemas.microsoft.com/office/drawing/2014/main" id="{9C1F81DA-B1C4-41E5-BAF9-300574FE7A5F}"/>
              </a:ext>
            </a:extLst>
          </p:cNvPr>
          <p:cNvSpPr>
            <a:spLocks noGrp="1"/>
          </p:cNvSpPr>
          <p:nvPr>
            <p:ph type="sldNum" sz="quarter" idx="12"/>
          </p:nvPr>
        </p:nvSpPr>
        <p:spPr/>
        <p:txBody>
          <a:bodyPr/>
          <a:lstStyle/>
          <a:p>
            <a:fld id="{BA8CF1B3-96A0-D24B-B5C9-B5B93FF4523E}" type="slidenum">
              <a:rPr lang="uk-UA" smtClean="0"/>
              <a:pPr/>
              <a:t>55</a:t>
            </a:fld>
            <a:endParaRPr lang="uk-UA" dirty="0"/>
          </a:p>
        </p:txBody>
      </p:sp>
    </p:spTree>
    <p:extLst>
      <p:ext uri="{BB962C8B-B14F-4D97-AF65-F5344CB8AC3E}">
        <p14:creationId xmlns:p14="http://schemas.microsoft.com/office/powerpoint/2010/main" val="29392819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Resources</a:t>
            </a:r>
          </a:p>
        </p:txBody>
      </p:sp>
      <p:sp>
        <p:nvSpPr>
          <p:cNvPr id="4" name="Slide Number Placeholder 3">
            <a:extLst>
              <a:ext uri="{FF2B5EF4-FFF2-40B4-BE49-F238E27FC236}">
                <a16:creationId xmlns:a16="http://schemas.microsoft.com/office/drawing/2014/main" id="{B6C52A18-16F3-4F86-8CB8-001A6E48E9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8CF1B3-96A0-D24B-B5C9-B5B93FF4523E}" type="slidenum">
              <a:rPr kumimoji="0" lang="uk-UA" sz="900" b="0" i="0" u="none" strike="noStrike" kern="1200" cap="none" spc="0" normalizeH="0" baseline="0" noProof="0" smtClean="0">
                <a:ln>
                  <a:noFill/>
                </a:ln>
                <a:solidFill>
                  <a:srgbClr val="576F7F"/>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uk-UA" sz="900" b="0" i="0" u="none" strike="noStrike" kern="1200" cap="none" spc="0" normalizeH="0" baseline="0" noProof="0" dirty="0">
              <a:ln>
                <a:noFill/>
              </a:ln>
              <a:solidFill>
                <a:srgbClr val="576F7F"/>
              </a:solidFill>
              <a:effectLst/>
              <a:uLnTx/>
              <a:uFillTx/>
              <a:latin typeface="Times New Roman" panose="02020603050405020304" pitchFamily="18" charset="0"/>
              <a:ea typeface="+mn-ea"/>
              <a:cs typeface="Times New Roman" panose="02020603050405020304" pitchFamily="18" charset="0"/>
            </a:endParaRPr>
          </a:p>
        </p:txBody>
      </p:sp>
      <p:sp>
        <p:nvSpPr>
          <p:cNvPr id="3" name="Content Placeholder 2"/>
          <p:cNvSpPr>
            <a:spLocks noGrp="1"/>
          </p:cNvSpPr>
          <p:nvPr>
            <p:ph type="body" sz="quarter" idx="14"/>
          </p:nvPr>
        </p:nvSpPr>
        <p:spPr/>
        <p:txBody>
          <a:bodyPr>
            <a:noAutofit/>
          </a:bodyPr>
          <a:lstStyle/>
          <a:p>
            <a:pPr>
              <a:lnSpc>
                <a:spcPct val="120000"/>
              </a:lnSpc>
              <a:spcBef>
                <a:spcPts val="0"/>
              </a:spcBef>
              <a:buNone/>
              <a:defRPr/>
            </a:pPr>
            <a:r>
              <a:rPr lang="en-US" sz="1800" b="1" dirty="0">
                <a:latin typeface="Times New Roman"/>
                <a:ea typeface="Calibri"/>
                <a:cs typeface="Times New Roman"/>
              </a:rPr>
              <a:t>Utah</a:t>
            </a:r>
            <a:endParaRPr lang="en-US" sz="1600" b="1" dirty="0">
              <a:latin typeface="Times New Roman"/>
              <a:ea typeface="Calibri"/>
              <a:cs typeface="Times New Roman"/>
            </a:endParaRPr>
          </a:p>
          <a:p>
            <a:r>
              <a:rPr lang="en-US" sz="1800" dirty="0"/>
              <a:t>Early Childhood Integrated Data System, </a:t>
            </a:r>
            <a:r>
              <a:rPr lang="en-US" sz="1800" dirty="0">
                <a:hlinkClick r:id="rId2"/>
              </a:rPr>
              <a:t>https://ecids.utah.gov/</a:t>
            </a:r>
            <a:r>
              <a:rPr lang="en-US" sz="1800" dirty="0"/>
              <a:t> </a:t>
            </a:r>
          </a:p>
          <a:p>
            <a:r>
              <a:rPr lang="en-US" sz="1800" dirty="0"/>
              <a:t>Early Childhood Utah, </a:t>
            </a:r>
            <a:r>
              <a:rPr lang="en-US" sz="1800" dirty="0">
                <a:hlinkClick r:id="rId3"/>
              </a:rPr>
              <a:t>https://earlychildhoodutah.utah.gov/</a:t>
            </a:r>
            <a:r>
              <a:rPr lang="en-US" sz="1800" dirty="0"/>
              <a:t> </a:t>
            </a:r>
          </a:p>
          <a:p>
            <a:r>
              <a:rPr lang="en-US" sz="1800" dirty="0"/>
              <a:t>Maternal and Child Health Bureau, </a:t>
            </a:r>
            <a:r>
              <a:rPr lang="en-US" sz="1800" dirty="0">
                <a:hlinkClick r:id="rId4"/>
              </a:rPr>
              <a:t>https://health.utah.gov/mch/</a:t>
            </a:r>
            <a:r>
              <a:rPr lang="en-US" sz="1800" dirty="0"/>
              <a:t> </a:t>
            </a:r>
          </a:p>
          <a:p>
            <a:r>
              <a:rPr lang="en-US" sz="1800" dirty="0"/>
              <a:t>Utah Department of Health, </a:t>
            </a:r>
            <a:r>
              <a:rPr lang="en-US" sz="1800" dirty="0">
                <a:hlinkClick r:id="rId5"/>
              </a:rPr>
              <a:t>https://health.utah.gov/</a:t>
            </a:r>
            <a:r>
              <a:rPr lang="en-US" sz="1800" dirty="0"/>
              <a:t> </a:t>
            </a:r>
          </a:p>
          <a:p>
            <a:endParaRPr lang="en-US" sz="1800" dirty="0"/>
          </a:p>
          <a:p>
            <a:pPr marL="0" indent="0">
              <a:buNone/>
            </a:pPr>
            <a:r>
              <a:rPr lang="en-US" sz="1800" b="1" dirty="0"/>
              <a:t>North Carolina</a:t>
            </a:r>
          </a:p>
          <a:p>
            <a:pPr marL="280988" marR="0" indent="-280988">
              <a:spcBef>
                <a:spcPts val="0"/>
              </a:spcBef>
              <a:spcAft>
                <a:spcPts val="0"/>
              </a:spcAft>
            </a:pPr>
            <a:r>
              <a:rPr lang="en-US" sz="1800" dirty="0">
                <a:effectLst/>
                <a:ea typeface="Calibri" panose="020F0502020204030204" pitchFamily="34" charset="0"/>
              </a:rPr>
              <a:t>North Carolina Early Childhood Integrated Data System,  </a:t>
            </a:r>
            <a:r>
              <a:rPr lang="en-US" sz="1800" u="sng" dirty="0">
                <a:solidFill>
                  <a:srgbClr val="0563C1"/>
                </a:solidFill>
                <a:effectLst/>
                <a:ea typeface="Calibri" panose="020F0502020204030204" pitchFamily="34" charset="0"/>
                <a:hlinkClick r:id="rId6"/>
              </a:rPr>
              <a:t>https://www.ncdhhs.gov/north-carolina-early-childhood-integrated-data-system</a:t>
            </a:r>
            <a:endParaRPr lang="en-US" sz="1800" dirty="0">
              <a:effectLst/>
              <a:ea typeface="Calibri" panose="020F0502020204030204" pitchFamily="34" charset="0"/>
            </a:endParaRPr>
          </a:p>
          <a:p>
            <a:pPr marL="280988" marR="0" indent="-280988">
              <a:spcBef>
                <a:spcPts val="0"/>
              </a:spcBef>
              <a:spcAft>
                <a:spcPts val="0"/>
              </a:spcAft>
            </a:pPr>
            <a:r>
              <a:rPr lang="en-US" sz="1800" dirty="0">
                <a:effectLst/>
                <a:ea typeface="Calibri" panose="020F0502020204030204" pitchFamily="34" charset="0"/>
              </a:rPr>
              <a:t>NCDHHS – Division of Child Development and Early Education, </a:t>
            </a:r>
            <a:r>
              <a:rPr lang="en-US" sz="1800" u="sng" dirty="0">
                <a:solidFill>
                  <a:srgbClr val="0563C1"/>
                </a:solidFill>
                <a:effectLst/>
                <a:ea typeface="Calibri" panose="020F0502020204030204" pitchFamily="34" charset="0"/>
                <a:hlinkClick r:id="rId7"/>
              </a:rPr>
              <a:t>https://ncchildcare.ncdhhs.gov/</a:t>
            </a:r>
            <a:endParaRPr lang="en-US" sz="1800" dirty="0">
              <a:effectLst/>
              <a:ea typeface="Calibri" panose="020F0502020204030204" pitchFamily="34" charset="0"/>
            </a:endParaRPr>
          </a:p>
          <a:p>
            <a:endParaRPr lang="en-US" sz="1400" dirty="0">
              <a:solidFill>
                <a:schemeClr val="tx1"/>
              </a:solidFill>
              <a:latin typeface="Times New Roman"/>
              <a:cs typeface="Times New Roman"/>
            </a:endParaRPr>
          </a:p>
          <a:p>
            <a:pPr marL="220662" indent="0">
              <a:lnSpc>
                <a:spcPct val="120000"/>
              </a:lnSpc>
              <a:buNone/>
            </a:pPr>
            <a:endParaRPr lang="en-US" sz="1600" dirty="0">
              <a:solidFill>
                <a:schemeClr val="tx1"/>
              </a:solidFill>
              <a:latin typeface="Times New Roman"/>
              <a:cs typeface="Times New Roman"/>
            </a:endParaRPr>
          </a:p>
        </p:txBody>
      </p:sp>
    </p:spTree>
    <p:extLst>
      <p:ext uri="{BB962C8B-B14F-4D97-AF65-F5344CB8AC3E}">
        <p14:creationId xmlns:p14="http://schemas.microsoft.com/office/powerpoint/2010/main" val="12656562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4"/>
          </p:nvPr>
        </p:nvSpPr>
        <p:spPr>
          <a:xfrm>
            <a:off x="465230" y="1047750"/>
            <a:ext cx="8638638" cy="3438533"/>
          </a:xfrm>
        </p:spPr>
        <p:txBody>
          <a:bodyPr>
            <a:noAutofit/>
          </a:bodyPr>
          <a:lstStyle/>
          <a:p>
            <a:pPr>
              <a:lnSpc>
                <a:spcPct val="120000"/>
              </a:lnSpc>
              <a:spcBef>
                <a:spcPts val="0"/>
              </a:spcBef>
              <a:buNone/>
              <a:defRPr/>
            </a:pPr>
            <a:r>
              <a:rPr lang="en-US" sz="1600" b="1" dirty="0">
                <a:latin typeface="Times New Roman"/>
                <a:ea typeface="Calibri"/>
                <a:cs typeface="Times New Roman"/>
              </a:rPr>
              <a:t>Presenter Contact Information:</a:t>
            </a:r>
            <a:r>
              <a:rPr lang="fr-FR" sz="1600" dirty="0">
                <a:latin typeface="Times New Roman"/>
                <a:cs typeface="Times New Roman"/>
              </a:rPr>
              <a:t>  </a:t>
            </a:r>
          </a:p>
          <a:p>
            <a:pPr marL="508000" indent="-287338">
              <a:lnSpc>
                <a:spcPct val="120000"/>
              </a:lnSpc>
            </a:pPr>
            <a:r>
              <a:rPr lang="en-US" sz="1600" dirty="0">
                <a:ea typeface="Calibri"/>
                <a:cs typeface="Calibri"/>
              </a:rPr>
              <a:t>Stephen Matherly, Utah, </a:t>
            </a:r>
            <a:r>
              <a:rPr lang="en-US" sz="1600" dirty="0">
                <a:solidFill>
                  <a:schemeClr val="tx1"/>
                </a:solidFill>
                <a:ea typeface="Calibri"/>
                <a:cs typeface="Calibri"/>
                <a:hlinkClick r:id="rId3"/>
              </a:rPr>
              <a:t>smather@utah.gov</a:t>
            </a:r>
            <a:endParaRPr lang="en-US" sz="1600" dirty="0">
              <a:solidFill>
                <a:schemeClr val="tx1"/>
              </a:solidFill>
              <a:ea typeface="Calibri"/>
              <a:cs typeface="Calibri"/>
            </a:endParaRPr>
          </a:p>
          <a:p>
            <a:pPr marL="508000" indent="-287338">
              <a:lnSpc>
                <a:spcPct val="120000"/>
              </a:lnSpc>
            </a:pPr>
            <a:r>
              <a:rPr lang="en-US" sz="1600" dirty="0">
                <a:ea typeface="Calibri"/>
                <a:cs typeface="Calibri"/>
              </a:rPr>
              <a:t>Mike Jolley, Utah, </a:t>
            </a:r>
            <a:r>
              <a:rPr lang="en-US" sz="1600" dirty="0">
                <a:solidFill>
                  <a:schemeClr val="tx1"/>
                </a:solidFill>
                <a:ea typeface="Calibri"/>
                <a:cs typeface="Calibri"/>
                <a:hlinkClick r:id="rId4"/>
              </a:rPr>
              <a:t>mike.jolley@mdsc.com</a:t>
            </a:r>
            <a:endParaRPr lang="en-US" sz="1600" dirty="0">
              <a:solidFill>
                <a:schemeClr val="tx1"/>
              </a:solidFill>
              <a:ea typeface="Calibri"/>
              <a:cs typeface="Calibri"/>
            </a:endParaRPr>
          </a:p>
          <a:p>
            <a:pPr marL="508000" indent="-287338">
              <a:lnSpc>
                <a:spcPct val="120000"/>
              </a:lnSpc>
            </a:pPr>
            <a:r>
              <a:rPr lang="fr-FR" sz="1600" dirty="0">
                <a:latin typeface="Times New Roman"/>
                <a:cs typeface="Times New Roman"/>
              </a:rPr>
              <a:t>Hayley Young, </a:t>
            </a:r>
            <a:r>
              <a:rPr lang="fr-FR" sz="1600" dirty="0" err="1">
                <a:latin typeface="Times New Roman"/>
                <a:cs typeface="Times New Roman"/>
              </a:rPr>
              <a:t>North</a:t>
            </a:r>
            <a:r>
              <a:rPr lang="fr-FR" sz="1600" dirty="0">
                <a:latin typeface="Times New Roman"/>
                <a:cs typeface="Times New Roman"/>
              </a:rPr>
              <a:t> Carolina, </a:t>
            </a:r>
            <a:r>
              <a:rPr lang="fr-FR" sz="1600" dirty="0">
                <a:solidFill>
                  <a:schemeClr val="tx1"/>
                </a:solidFill>
                <a:latin typeface="Times New Roman"/>
                <a:cs typeface="Times New Roman"/>
                <a:hlinkClick r:id="rId5"/>
              </a:rPr>
              <a:t>hayley.young@dhhs.nc.gov</a:t>
            </a:r>
            <a:r>
              <a:rPr lang="fr-FR" sz="1600" dirty="0">
                <a:solidFill>
                  <a:schemeClr val="tx1"/>
                </a:solidFill>
                <a:latin typeface="Times New Roman"/>
                <a:cs typeface="Times New Roman"/>
              </a:rPr>
              <a:t> </a:t>
            </a:r>
          </a:p>
          <a:p>
            <a:pPr marL="508000" indent="-287338">
              <a:lnSpc>
                <a:spcPct val="120000"/>
              </a:lnSpc>
            </a:pPr>
            <a:r>
              <a:rPr lang="fr-FR" sz="1600" dirty="0">
                <a:latin typeface="Times New Roman"/>
                <a:cs typeface="Times New Roman"/>
              </a:rPr>
              <a:t>Tanya Morgan, North Carolina, </a:t>
            </a:r>
            <a:r>
              <a:rPr lang="fr-FR" sz="1600" dirty="0">
                <a:solidFill>
                  <a:schemeClr val="tx1"/>
                </a:solidFill>
                <a:latin typeface="Times New Roman"/>
                <a:cs typeface="Times New Roman"/>
                <a:hlinkClick r:id="rId6"/>
              </a:rPr>
              <a:t>tanya.morgan@dhhs.nc.gov</a:t>
            </a:r>
            <a:endParaRPr lang="fr-FR" sz="1600" dirty="0">
              <a:solidFill>
                <a:schemeClr val="tx1"/>
              </a:solidFill>
              <a:latin typeface="Times New Roman"/>
              <a:cs typeface="Times New Roman"/>
            </a:endParaRPr>
          </a:p>
          <a:p>
            <a:pPr marL="508000" indent="-287338">
              <a:lnSpc>
                <a:spcPct val="120000"/>
              </a:lnSpc>
            </a:pPr>
            <a:r>
              <a:rPr lang="en-US" sz="1600" dirty="0">
                <a:latin typeface="Times New Roman"/>
                <a:cs typeface="Times New Roman"/>
              </a:rPr>
              <a:t>Amy Nicholas, SLDS State Support Team, </a:t>
            </a:r>
            <a:r>
              <a:rPr lang="en-US" sz="1600" dirty="0">
                <a:solidFill>
                  <a:schemeClr val="tx1"/>
                </a:solidFill>
                <a:latin typeface="Times New Roman"/>
                <a:cs typeface="Times New Roman"/>
                <a:hlinkClick r:id="rId7"/>
              </a:rPr>
              <a:t>amy.nicholas@sst-slds.org</a:t>
            </a:r>
            <a:r>
              <a:rPr lang="en-US" sz="1600" dirty="0">
                <a:solidFill>
                  <a:schemeClr val="tx1"/>
                </a:solidFill>
                <a:latin typeface="Times New Roman"/>
                <a:cs typeface="Times New Roman"/>
              </a:rPr>
              <a:t> </a:t>
            </a:r>
            <a:r>
              <a:rPr lang="fr-FR" sz="1600" dirty="0">
                <a:solidFill>
                  <a:schemeClr val="tx1"/>
                </a:solidFill>
                <a:latin typeface="Times New Roman"/>
                <a:cs typeface="Times New Roman"/>
              </a:rPr>
              <a:t> </a:t>
            </a:r>
          </a:p>
          <a:p>
            <a:pPr marL="508000" lvl="0" indent="-287338">
              <a:lnSpc>
                <a:spcPct val="120000"/>
              </a:lnSpc>
            </a:pPr>
            <a:r>
              <a:rPr lang="en-US" sz="1600" dirty="0">
                <a:latin typeface="Times New Roman"/>
                <a:cs typeface="Times New Roman"/>
              </a:rPr>
              <a:t>Jeff Sellers, SLDS State Support Team, </a:t>
            </a:r>
            <a:r>
              <a:rPr lang="en-US" sz="1600" dirty="0">
                <a:solidFill>
                  <a:schemeClr val="tx1"/>
                </a:solidFill>
                <a:latin typeface="Times New Roman"/>
                <a:cs typeface="Times New Roman"/>
                <a:hlinkClick r:id="rId8"/>
              </a:rPr>
              <a:t>jeff.sellers@sst-slds.org</a:t>
            </a:r>
            <a:endParaRPr lang="en-US" sz="1600" dirty="0">
              <a:solidFill>
                <a:schemeClr val="tx1"/>
              </a:solidFill>
              <a:latin typeface="Times New Roman"/>
              <a:cs typeface="Times New Roman"/>
            </a:endParaRPr>
          </a:p>
          <a:p>
            <a:pPr marL="0" indent="0">
              <a:lnSpc>
                <a:spcPct val="100000"/>
              </a:lnSpc>
              <a:spcBef>
                <a:spcPts val="1200"/>
              </a:spcBef>
              <a:buNone/>
              <a:defRPr/>
            </a:pPr>
            <a:r>
              <a:rPr lang="en-US" sz="1600" b="1" dirty="0">
                <a:latin typeface="Times New Roman"/>
                <a:ea typeface="Calibri"/>
                <a:cs typeface="Times New Roman"/>
              </a:rPr>
              <a:t>For more info about the SLDS State Support Team or to request support:</a:t>
            </a:r>
          </a:p>
          <a:p>
            <a:pPr marL="461963" indent="-225425" defTabSz="508000">
              <a:lnSpc>
                <a:spcPct val="120000"/>
              </a:lnSpc>
              <a:defRPr/>
            </a:pPr>
            <a:r>
              <a:rPr lang="en-US" sz="1600" b="0" dirty="0">
                <a:latin typeface="Times New Roman"/>
                <a:ea typeface="Calibri"/>
                <a:cs typeface="Times New Roman"/>
              </a:rPr>
              <a:t>SLDS Communities360 website, </a:t>
            </a:r>
            <a:r>
              <a:rPr lang="en-US" sz="1600" dirty="0">
                <a:solidFill>
                  <a:schemeClr val="tx1"/>
                </a:solidFill>
                <a:latin typeface="Times New Roman"/>
                <a:ea typeface="Calibri"/>
                <a:cs typeface="Times New Roman"/>
                <a:hlinkClick r:id="rId9"/>
              </a:rPr>
              <a:t>http://slds.ed.gov</a:t>
            </a:r>
            <a:r>
              <a:rPr lang="en-US" sz="1600" dirty="0">
                <a:solidFill>
                  <a:schemeClr val="tx1"/>
                </a:solidFill>
                <a:latin typeface="Times New Roman"/>
                <a:ea typeface="Calibri"/>
                <a:cs typeface="Times New Roman"/>
              </a:rPr>
              <a:t> </a:t>
            </a:r>
          </a:p>
          <a:p>
            <a:pPr marL="461963" indent="-225425" defTabSz="508000">
              <a:lnSpc>
                <a:spcPct val="120000"/>
              </a:lnSpc>
              <a:defRPr/>
            </a:pPr>
            <a:r>
              <a:rPr lang="en-US" sz="1600" dirty="0">
                <a:latin typeface="Times New Roman"/>
                <a:ea typeface="Calibri"/>
                <a:cs typeface="Times New Roman"/>
              </a:rPr>
              <a:t>Contact your state’s SST Point of Contact for assistance: </a:t>
            </a:r>
            <a:r>
              <a:rPr lang="en-US" sz="1600" dirty="0">
                <a:solidFill>
                  <a:schemeClr val="tx1"/>
                </a:solidFill>
                <a:latin typeface="Times New Roman"/>
                <a:cs typeface="Times New Roman"/>
                <a:hlinkClick r:id="rId10"/>
              </a:rPr>
              <a:t>https://slds.ed.gov/#communities/pdc/documents/14522</a:t>
            </a:r>
            <a:r>
              <a:rPr lang="en-US" sz="1600" dirty="0">
                <a:solidFill>
                  <a:schemeClr val="tx1"/>
                </a:solidFill>
                <a:latin typeface="Times New Roman"/>
                <a:cs typeface="Times New Roman"/>
              </a:rPr>
              <a:t> </a:t>
            </a:r>
          </a:p>
        </p:txBody>
      </p:sp>
      <p:sp>
        <p:nvSpPr>
          <p:cNvPr id="2" name="Title 1"/>
          <p:cNvSpPr>
            <a:spLocks noGrp="1"/>
          </p:cNvSpPr>
          <p:nvPr>
            <p:ph type="ctrTitle"/>
          </p:nvPr>
        </p:nvSpPr>
        <p:spPr/>
        <p:txBody>
          <a:bodyPr/>
          <a:lstStyle/>
          <a:p>
            <a:r>
              <a:rPr lang="en-US" dirty="0"/>
              <a:t>Contacts</a:t>
            </a:r>
          </a:p>
        </p:txBody>
      </p:sp>
      <p:sp>
        <p:nvSpPr>
          <p:cNvPr id="4" name="Slide Number Placeholder 3">
            <a:extLst>
              <a:ext uri="{FF2B5EF4-FFF2-40B4-BE49-F238E27FC236}">
                <a16:creationId xmlns:a16="http://schemas.microsoft.com/office/drawing/2014/main" id="{1BC5D2E7-E7CA-C540-874A-DABF61AC4647}"/>
              </a:ext>
            </a:extLst>
          </p:cNvPr>
          <p:cNvSpPr>
            <a:spLocks noGrp="1"/>
          </p:cNvSpPr>
          <p:nvPr>
            <p:ph type="sldNum" sz="quarter" idx="12"/>
          </p:nvPr>
        </p:nvSpPr>
        <p:spPr/>
        <p:txBody>
          <a:bodyPr/>
          <a:lstStyle/>
          <a:p>
            <a:fld id="{BA8CF1B3-96A0-D24B-B5C9-B5B93FF4523E}" type="slidenum">
              <a:rPr lang="uk-UA" smtClean="0"/>
              <a:pPr/>
              <a:t>57</a:t>
            </a:fld>
            <a:endParaRPr lang="uk-UA" dirty="0"/>
          </a:p>
        </p:txBody>
      </p:sp>
    </p:spTree>
    <p:extLst>
      <p:ext uri="{BB962C8B-B14F-4D97-AF65-F5344CB8AC3E}">
        <p14:creationId xmlns:p14="http://schemas.microsoft.com/office/powerpoint/2010/main" val="40437982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Thank you!</a:t>
            </a:r>
          </a:p>
        </p:txBody>
      </p:sp>
      <p:sp>
        <p:nvSpPr>
          <p:cNvPr id="2" name="Slide Number Placeholder 1">
            <a:extLst>
              <a:ext uri="{FF2B5EF4-FFF2-40B4-BE49-F238E27FC236}">
                <a16:creationId xmlns:a16="http://schemas.microsoft.com/office/drawing/2014/main" id="{BD3E398E-8876-D44C-9C7A-935AF29859A2}"/>
              </a:ext>
            </a:extLst>
          </p:cNvPr>
          <p:cNvSpPr>
            <a:spLocks noGrp="1"/>
          </p:cNvSpPr>
          <p:nvPr>
            <p:ph type="sldNum" sz="quarter" idx="12"/>
          </p:nvPr>
        </p:nvSpPr>
        <p:spPr/>
        <p:txBody>
          <a:bodyPr/>
          <a:lstStyle/>
          <a:p>
            <a:fld id="{BA8CF1B3-96A0-D24B-B5C9-B5B93FF4523E}" type="slidenum">
              <a:rPr lang="uk-UA" smtClean="0"/>
              <a:pPr/>
              <a:t>58</a:t>
            </a:fld>
            <a:endParaRPr lang="uk-UA" dirty="0"/>
          </a:p>
        </p:txBody>
      </p:sp>
    </p:spTree>
    <p:extLst>
      <p:ext uri="{BB962C8B-B14F-4D97-AF65-F5344CB8AC3E}">
        <p14:creationId xmlns:p14="http://schemas.microsoft.com/office/powerpoint/2010/main" val="1771436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35D5A-1E2A-4DCD-9E21-59F4F2D1820C}"/>
              </a:ext>
            </a:extLst>
          </p:cNvPr>
          <p:cNvSpPr>
            <a:spLocks noGrp="1"/>
          </p:cNvSpPr>
          <p:nvPr>
            <p:ph type="ctrTitle"/>
          </p:nvPr>
        </p:nvSpPr>
        <p:spPr/>
        <p:txBody>
          <a:bodyPr>
            <a:normAutofit/>
          </a:bodyPr>
          <a:lstStyle/>
          <a:p>
            <a:r>
              <a:rPr lang="en-US" dirty="0"/>
              <a:t>Where Are Early Childhood Data Housed? (2018)</a:t>
            </a:r>
          </a:p>
        </p:txBody>
      </p:sp>
      <p:graphicFrame>
        <p:nvGraphicFramePr>
          <p:cNvPr id="11" name="Content Placeholder 7" descr="Column chart showing locations of early childhood data: P-20W+ SLDS, a separate, central early childhood data system, and separate, multiple early childhood data systems or source files">
            <a:extLst>
              <a:ext uri="{FF2B5EF4-FFF2-40B4-BE49-F238E27FC236}">
                <a16:creationId xmlns:a16="http://schemas.microsoft.com/office/drawing/2014/main" id="{BB6DA8B7-FAF9-4F57-AFFD-9ABFCFB36620}"/>
              </a:ext>
            </a:extLst>
          </p:cNvPr>
          <p:cNvGraphicFramePr>
            <a:graphicFrameLocks noGrp="1"/>
          </p:cNvGraphicFramePr>
          <p:nvPr>
            <p:extLst>
              <p:ext uri="{D42A27DB-BD31-4B8C-83A1-F6EECF244321}">
                <p14:modId xmlns:p14="http://schemas.microsoft.com/office/powerpoint/2010/main" val="4016563693"/>
              </p:ext>
            </p:extLst>
          </p:nvPr>
        </p:nvGraphicFramePr>
        <p:xfrm>
          <a:off x="1524000" y="878982"/>
          <a:ext cx="5486400" cy="3726291"/>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9470C3F9-D7F5-415F-AC4F-100B6EB8C567}"/>
              </a:ext>
            </a:extLst>
          </p:cNvPr>
          <p:cNvSpPr>
            <a:spLocks noGrp="1"/>
          </p:cNvSpPr>
          <p:nvPr>
            <p:ph type="sldNum" sz="quarter" idx="12"/>
          </p:nvPr>
        </p:nvSpPr>
        <p:spPr/>
        <p:txBody>
          <a:bodyPr/>
          <a:lstStyle/>
          <a:p>
            <a:fld id="{BA8CF1B3-96A0-D24B-B5C9-B5B93FF4523E}" type="slidenum">
              <a:rPr lang="uk-UA" smtClean="0"/>
              <a:pPr/>
              <a:t>6</a:t>
            </a:fld>
            <a:endParaRPr lang="uk-UA" dirty="0"/>
          </a:p>
        </p:txBody>
      </p:sp>
      <p:sp>
        <p:nvSpPr>
          <p:cNvPr id="4" name="TextBox 3">
            <a:extLst>
              <a:ext uri="{FF2B5EF4-FFF2-40B4-BE49-F238E27FC236}">
                <a16:creationId xmlns:a16="http://schemas.microsoft.com/office/drawing/2014/main" id="{FEC1DC3F-AA1D-4D3F-8E22-7983254AAD10}"/>
              </a:ext>
            </a:extLst>
          </p:cNvPr>
          <p:cNvSpPr txBox="1"/>
          <p:nvPr/>
        </p:nvSpPr>
        <p:spPr>
          <a:xfrm>
            <a:off x="6629400" y="4264518"/>
            <a:ext cx="637634" cy="246221"/>
          </a:xfrm>
          <a:prstGeom prst="rect">
            <a:avLst/>
          </a:prstGeom>
          <a:noFill/>
        </p:spPr>
        <p:txBody>
          <a:bodyPr wrap="square" rtlCol="0">
            <a:spAutoFit/>
          </a:bodyPr>
          <a:lstStyle/>
          <a:p>
            <a:r>
              <a:rPr lang="en-US" sz="1000" b="1" dirty="0">
                <a:solidFill>
                  <a:schemeClr val="accent1">
                    <a:lumMod val="75000"/>
                  </a:schemeClr>
                </a:solidFill>
                <a:latin typeface="Times New Roman" panose="02020603050405020304" pitchFamily="18" charset="0"/>
                <a:cs typeface="Times New Roman" panose="02020603050405020304" pitchFamily="18" charset="0"/>
              </a:rPr>
              <a:t>N=51</a:t>
            </a:r>
          </a:p>
        </p:txBody>
      </p:sp>
    </p:spTree>
    <p:extLst>
      <p:ext uri="{BB962C8B-B14F-4D97-AF65-F5344CB8AC3E}">
        <p14:creationId xmlns:p14="http://schemas.microsoft.com/office/powerpoint/2010/main" val="2649563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EB95C-07A1-7C47-833A-B7EAF3A71AD6}"/>
              </a:ext>
            </a:extLst>
          </p:cNvPr>
          <p:cNvSpPr>
            <a:spLocks noGrp="1"/>
          </p:cNvSpPr>
          <p:nvPr>
            <p:ph type="ctrTitle"/>
          </p:nvPr>
        </p:nvSpPr>
        <p:spPr/>
        <p:txBody>
          <a:bodyPr>
            <a:noAutofit/>
          </a:bodyPr>
          <a:lstStyle/>
          <a:p>
            <a:r>
              <a:rPr lang="en-US" sz="2400" dirty="0"/>
              <a:t>From Which Programs Are Early Childhood Participation Data Directly Linked? (2018)</a:t>
            </a:r>
          </a:p>
        </p:txBody>
      </p:sp>
      <p:sp>
        <p:nvSpPr>
          <p:cNvPr id="3" name="Slide Number Placeholder 2">
            <a:extLst>
              <a:ext uri="{FF2B5EF4-FFF2-40B4-BE49-F238E27FC236}">
                <a16:creationId xmlns:a16="http://schemas.microsoft.com/office/drawing/2014/main" id="{D74F4D45-722C-4311-BBA4-AE0172E0E3EF}"/>
              </a:ext>
            </a:extLst>
          </p:cNvPr>
          <p:cNvSpPr>
            <a:spLocks noGrp="1"/>
          </p:cNvSpPr>
          <p:nvPr>
            <p:ph type="sldNum" sz="quarter" idx="12"/>
          </p:nvPr>
        </p:nvSpPr>
        <p:spPr/>
        <p:txBody>
          <a:bodyPr/>
          <a:lstStyle/>
          <a:p>
            <a:fld id="{BA8CF1B3-96A0-D24B-B5C9-B5B93FF4523E}" type="slidenum">
              <a:rPr lang="uk-UA" smtClean="0"/>
              <a:pPr/>
              <a:t>7</a:t>
            </a:fld>
            <a:endParaRPr lang="uk-UA" dirty="0"/>
          </a:p>
        </p:txBody>
      </p:sp>
      <p:graphicFrame>
        <p:nvGraphicFramePr>
          <p:cNvPr id="10" name="Chart 9" descr="Column chart showing programs whose data are linked in early childhood data systems">
            <a:extLst>
              <a:ext uri="{FF2B5EF4-FFF2-40B4-BE49-F238E27FC236}">
                <a16:creationId xmlns:a16="http://schemas.microsoft.com/office/drawing/2014/main" id="{9C103BAF-0FAB-44FC-9A54-6CF6465DA6AF}"/>
              </a:ext>
            </a:extLst>
          </p:cNvPr>
          <p:cNvGraphicFramePr>
            <a:graphicFrameLocks/>
          </p:cNvGraphicFramePr>
          <p:nvPr>
            <p:extLst>
              <p:ext uri="{D42A27DB-BD31-4B8C-83A1-F6EECF244321}">
                <p14:modId xmlns:p14="http://schemas.microsoft.com/office/powerpoint/2010/main" val="1360328154"/>
              </p:ext>
            </p:extLst>
          </p:nvPr>
        </p:nvGraphicFramePr>
        <p:xfrm>
          <a:off x="304799" y="1123949"/>
          <a:ext cx="8560113" cy="345933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D33AF8C1-A5A2-4CB4-A4DF-1F4301EE978F}"/>
              </a:ext>
            </a:extLst>
          </p:cNvPr>
          <p:cNvSpPr txBox="1"/>
          <p:nvPr/>
        </p:nvSpPr>
        <p:spPr>
          <a:xfrm>
            <a:off x="6629400" y="4282259"/>
            <a:ext cx="637634" cy="246221"/>
          </a:xfrm>
          <a:prstGeom prst="rect">
            <a:avLst/>
          </a:prstGeom>
          <a:noFill/>
        </p:spPr>
        <p:txBody>
          <a:bodyPr wrap="square" rtlCol="0">
            <a:spAutoFit/>
          </a:bodyPr>
          <a:lstStyle/>
          <a:p>
            <a:r>
              <a:rPr lang="en-US" sz="1000" b="1" dirty="0">
                <a:solidFill>
                  <a:schemeClr val="accent1">
                    <a:lumMod val="75000"/>
                  </a:schemeClr>
                </a:solidFill>
                <a:latin typeface="Times New Roman" panose="02020603050405020304" pitchFamily="18" charset="0"/>
                <a:cs typeface="Times New Roman" panose="02020603050405020304" pitchFamily="18" charset="0"/>
              </a:rPr>
              <a:t>N=51</a:t>
            </a:r>
          </a:p>
        </p:txBody>
      </p:sp>
    </p:spTree>
    <p:extLst>
      <p:ext uri="{BB962C8B-B14F-4D97-AF65-F5344CB8AC3E}">
        <p14:creationId xmlns:p14="http://schemas.microsoft.com/office/powerpoint/2010/main" val="3538419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63B38-DE94-314F-92E9-73E105557B15}"/>
              </a:ext>
            </a:extLst>
          </p:cNvPr>
          <p:cNvSpPr>
            <a:spLocks noGrp="1"/>
          </p:cNvSpPr>
          <p:nvPr>
            <p:ph type="ctrTitle"/>
          </p:nvPr>
        </p:nvSpPr>
        <p:spPr>
          <a:xfrm>
            <a:off x="429166" y="428625"/>
            <a:ext cx="8429121" cy="457192"/>
          </a:xfrm>
        </p:spPr>
        <p:txBody>
          <a:bodyPr>
            <a:noAutofit/>
          </a:bodyPr>
          <a:lstStyle/>
          <a:p>
            <a:r>
              <a:rPr lang="en-US" sz="2000" dirty="0"/>
              <a:t>Is There a Comprehensive Data Dictionary for Early Childhood Data Elements That Contains Metadata Such As a Definition, Option Sets, Type, or Field Length?</a:t>
            </a:r>
          </a:p>
        </p:txBody>
      </p:sp>
      <p:graphicFrame>
        <p:nvGraphicFramePr>
          <p:cNvPr id="5" name="Content Placeholder 5" descr="Column chart showing 2017 and 2018 results for presence of an early childhood data dictionary">
            <a:extLst>
              <a:ext uri="{FF2B5EF4-FFF2-40B4-BE49-F238E27FC236}">
                <a16:creationId xmlns:a16="http://schemas.microsoft.com/office/drawing/2014/main" id="{B0EBE4E2-E5A1-44BD-A6E2-C28137BA3A42}"/>
              </a:ext>
            </a:extLst>
          </p:cNvPr>
          <p:cNvGraphicFramePr>
            <a:graphicFrameLocks noGrp="1"/>
          </p:cNvGraphicFramePr>
          <p:nvPr>
            <p:extLst>
              <p:ext uri="{D42A27DB-BD31-4B8C-83A1-F6EECF244321}">
                <p14:modId xmlns:p14="http://schemas.microsoft.com/office/powerpoint/2010/main" val="2582124775"/>
              </p:ext>
            </p:extLst>
          </p:nvPr>
        </p:nvGraphicFramePr>
        <p:xfrm>
          <a:off x="1833424" y="1200150"/>
          <a:ext cx="5477152" cy="3444581"/>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949D8B64-9F9A-4732-B9DC-FBD4579B2ADB}"/>
              </a:ext>
            </a:extLst>
          </p:cNvPr>
          <p:cNvSpPr>
            <a:spLocks noGrp="1"/>
          </p:cNvSpPr>
          <p:nvPr>
            <p:ph type="sldNum" sz="quarter" idx="12"/>
          </p:nvPr>
        </p:nvSpPr>
        <p:spPr/>
        <p:txBody>
          <a:bodyPr/>
          <a:lstStyle/>
          <a:p>
            <a:fld id="{BA8CF1B3-96A0-D24B-B5C9-B5B93FF4523E}" type="slidenum">
              <a:rPr lang="uk-UA" smtClean="0"/>
              <a:pPr/>
              <a:t>8</a:t>
            </a:fld>
            <a:endParaRPr lang="uk-UA" dirty="0"/>
          </a:p>
        </p:txBody>
      </p:sp>
      <p:sp>
        <p:nvSpPr>
          <p:cNvPr id="6" name="TextBox 5">
            <a:extLst>
              <a:ext uri="{FF2B5EF4-FFF2-40B4-BE49-F238E27FC236}">
                <a16:creationId xmlns:a16="http://schemas.microsoft.com/office/drawing/2014/main" id="{292D1C80-0B6D-43A8-AB62-3DC891834E9C}"/>
              </a:ext>
            </a:extLst>
          </p:cNvPr>
          <p:cNvSpPr txBox="1"/>
          <p:nvPr/>
        </p:nvSpPr>
        <p:spPr>
          <a:xfrm>
            <a:off x="6641742" y="4324350"/>
            <a:ext cx="637634" cy="246221"/>
          </a:xfrm>
          <a:prstGeom prst="rect">
            <a:avLst/>
          </a:prstGeom>
          <a:noFill/>
        </p:spPr>
        <p:txBody>
          <a:bodyPr wrap="square" rtlCol="0">
            <a:spAutoFit/>
          </a:bodyPr>
          <a:lstStyle/>
          <a:p>
            <a:r>
              <a:rPr lang="en-US" sz="1000" b="1" dirty="0">
                <a:solidFill>
                  <a:schemeClr val="accent1">
                    <a:lumMod val="75000"/>
                  </a:schemeClr>
                </a:solidFill>
                <a:latin typeface="Times New Roman" panose="02020603050405020304" pitchFamily="18" charset="0"/>
                <a:cs typeface="Times New Roman" panose="02020603050405020304" pitchFamily="18" charset="0"/>
              </a:rPr>
              <a:t>N=51</a:t>
            </a:r>
          </a:p>
        </p:txBody>
      </p:sp>
    </p:spTree>
    <p:extLst>
      <p:ext uri="{BB962C8B-B14F-4D97-AF65-F5344CB8AC3E}">
        <p14:creationId xmlns:p14="http://schemas.microsoft.com/office/powerpoint/2010/main" val="2203459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CFDF1-7A9D-AC41-96B5-CB855FF59732}"/>
              </a:ext>
            </a:extLst>
          </p:cNvPr>
          <p:cNvSpPr>
            <a:spLocks noGrp="1"/>
          </p:cNvSpPr>
          <p:nvPr>
            <p:ph type="ctrTitle"/>
          </p:nvPr>
        </p:nvSpPr>
        <p:spPr/>
        <p:txBody>
          <a:bodyPr/>
          <a:lstStyle/>
          <a:p>
            <a:r>
              <a:rPr lang="en-US" dirty="0"/>
              <a:t>Are Early Childhood Data Elements CEDS Aligned?</a:t>
            </a:r>
          </a:p>
        </p:txBody>
      </p:sp>
      <p:graphicFrame>
        <p:nvGraphicFramePr>
          <p:cNvPr id="7" name="Content Placeholder 7" descr="Column chart showing 2017 and 2018 results for whether early childhood data are aligned to the Common Education Data Standards">
            <a:extLst>
              <a:ext uri="{FF2B5EF4-FFF2-40B4-BE49-F238E27FC236}">
                <a16:creationId xmlns:a16="http://schemas.microsoft.com/office/drawing/2014/main" id="{B8A56EB0-88FB-413D-A451-27A983899E69}"/>
              </a:ext>
            </a:extLst>
          </p:cNvPr>
          <p:cNvGraphicFramePr>
            <a:graphicFrameLocks noGrp="1"/>
          </p:cNvGraphicFramePr>
          <p:nvPr>
            <p:extLst>
              <p:ext uri="{D42A27DB-BD31-4B8C-83A1-F6EECF244321}">
                <p14:modId xmlns:p14="http://schemas.microsoft.com/office/powerpoint/2010/main" val="347480576"/>
              </p:ext>
            </p:extLst>
          </p:nvPr>
        </p:nvGraphicFramePr>
        <p:xfrm>
          <a:off x="2057400" y="885817"/>
          <a:ext cx="4414346" cy="3629025"/>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39BFADDC-86E2-4854-95A2-9F6A408B3B6A}"/>
              </a:ext>
            </a:extLst>
          </p:cNvPr>
          <p:cNvSpPr>
            <a:spLocks noGrp="1"/>
          </p:cNvSpPr>
          <p:nvPr>
            <p:ph type="sldNum" sz="quarter" idx="12"/>
          </p:nvPr>
        </p:nvSpPr>
        <p:spPr/>
        <p:txBody>
          <a:bodyPr/>
          <a:lstStyle/>
          <a:p>
            <a:fld id="{BA8CF1B3-96A0-D24B-B5C9-B5B93FF4523E}" type="slidenum">
              <a:rPr lang="uk-UA" smtClean="0"/>
              <a:pPr/>
              <a:t>9</a:t>
            </a:fld>
            <a:endParaRPr lang="uk-UA" dirty="0"/>
          </a:p>
        </p:txBody>
      </p:sp>
      <p:sp>
        <p:nvSpPr>
          <p:cNvPr id="5" name="TextBox 4">
            <a:extLst>
              <a:ext uri="{FF2B5EF4-FFF2-40B4-BE49-F238E27FC236}">
                <a16:creationId xmlns:a16="http://schemas.microsoft.com/office/drawing/2014/main" id="{0E21AA79-EA9D-4287-92E2-46FD9765F709}"/>
              </a:ext>
            </a:extLst>
          </p:cNvPr>
          <p:cNvSpPr txBox="1"/>
          <p:nvPr/>
        </p:nvSpPr>
        <p:spPr>
          <a:xfrm>
            <a:off x="6324600" y="4229033"/>
            <a:ext cx="637634" cy="246221"/>
          </a:xfrm>
          <a:prstGeom prst="rect">
            <a:avLst/>
          </a:prstGeom>
          <a:noFill/>
        </p:spPr>
        <p:txBody>
          <a:bodyPr wrap="square" rtlCol="0">
            <a:spAutoFit/>
          </a:bodyPr>
          <a:lstStyle/>
          <a:p>
            <a:r>
              <a:rPr lang="en-US" sz="1000" b="1" dirty="0">
                <a:solidFill>
                  <a:schemeClr val="accent1">
                    <a:lumMod val="75000"/>
                  </a:schemeClr>
                </a:solidFill>
                <a:latin typeface="Times New Roman" panose="02020603050405020304" pitchFamily="18" charset="0"/>
                <a:cs typeface="Times New Roman" panose="02020603050405020304" pitchFamily="18" charset="0"/>
              </a:rPr>
              <a:t>N=51</a:t>
            </a:r>
          </a:p>
        </p:txBody>
      </p:sp>
    </p:spTree>
    <p:extLst>
      <p:ext uri="{BB962C8B-B14F-4D97-AF65-F5344CB8AC3E}">
        <p14:creationId xmlns:p14="http://schemas.microsoft.com/office/powerpoint/2010/main" val="2885582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92&quot;&gt;&lt;object type=&quot;3&quot; unique_id=&quot;10093&quot;&gt;&lt;property id=&quot;20148&quot; value=&quot;5&quot;/&gt;&lt;property id=&quot;20300&quot; value=&quot;Slide 1 - &amp;quot;Planning for ECIDS Development:  System Design Considerations&amp;quot;&quot;/&gt;&lt;property id=&quot;20307&quot; value=&quot;317&quot;/&gt;&lt;/object&gt;&lt;object type=&quot;3&quot; unique_id=&quot;10094&quot;&gt;&lt;property id=&quot;20148&quot; value=&quot;5&quot;/&gt;&lt;property id=&quot;20300&quot; value=&quot;Slide 2 - &amp;quot;Planning for ECIDS Development:  System Design Considerations&amp;quot;&quot;/&gt;&lt;property id=&quot;20307&quot; value=&quot;312&quot;/&gt;&lt;/object&gt;&lt;object type=&quot;3&quot; unique_id=&quot;10095&quot;&gt;&lt;property id=&quot;20148&quot; value=&quot;5&quot;/&gt;&lt;property id=&quot;20300&quot; value=&quot;Slide 4 - &amp;quot;Webinar Agenda&amp;quot;&quot;/&gt;&lt;property id=&quot;20307&quot; value=&quot;496&quot;/&gt;&lt;/object&gt;&lt;object type=&quot;3&quot; unique_id=&quot;10097&quot;&gt;&lt;property id=&quot;20148&quot; value=&quot;5&quot;/&gt;&lt;property id=&quot;20300&quot; value=&quot;Slide 16 - &amp;quot;State Perspectives&amp;quot;&quot;/&gt;&lt;property id=&quot;20307&quot; value=&quot;520&quot;/&gt;&lt;/object&gt;&lt;object type=&quot;3&quot; unique_id=&quot;10098&quot;&gt;&lt;property id=&quot;20148&quot; value=&quot;5&quot;/&gt;&lt;property id=&quot;20300&quot; value=&quot;Slide 53 - &amp;quot;Questions?&amp;quot;&quot;/&gt;&lt;property id=&quot;20307&quot; value=&quot;318&quot;/&gt;&lt;/object&gt;&lt;object type=&quot;3&quot; unique_id=&quot;10101&quot;&gt;&lt;property id=&quot;20148&quot; value=&quot;5&quot;/&gt;&lt;property id=&quot;20300&quot; value=&quot;Slide 57 - &amp;quot;Contacts&amp;quot;&quot;/&gt;&lt;property id=&quot;20307&quot; value=&quot;518&quot;/&gt;&lt;/object&gt;&lt;object type=&quot;3&quot; unique_id=&quot;10102&quot;&gt;&lt;property id=&quot;20148&quot; value=&quot;5&quot;/&gt;&lt;property id=&quot;20300&quot; value=&quot;Slide 58 - &amp;quot;Thank you!&amp;quot;&quot;/&gt;&lt;property id=&quot;20307&quot; value=&quot;363&quot;/&gt;&lt;/object&gt;&lt;object type=&quot;3&quot; unique_id=&quot;11254&quot;&gt;&lt;property id=&quot;20148&quot; value=&quot;5&quot;/&gt;&lt;property id=&quot;20300&quot; value=&quot;Slide 17 - &amp;quot;Utah&amp;quot;&quot;/&gt;&lt;property id=&quot;20307&quot; value=&quot;355&quot;/&gt;&lt;/object&gt;&lt;object type=&quot;3&quot; unique_id=&quot;11256&quot;&gt;&lt;property id=&quot;20148&quot; value=&quot;5&quot;/&gt;&lt;property id=&quot;20300&quot; value=&quot;Slide 15 - &amp;quot;The Four-Stage Process of ECIDS System Design&amp;quot;&quot;/&gt;&lt;property id=&quot;20307&quot; value=&quot;342&quot;/&gt;&lt;/object&gt;&lt;object type=&quot;3&quot; unique_id=&quot;11257&quot;&gt;&lt;property id=&quot;20148&quot; value=&quot;5&quot;/&gt;&lt;property id=&quot;20300&quot; value=&quot;Slide 19 - &amp;quot;Long-Term Goals and Objectives&amp;quot;&quot;/&gt;&lt;property id=&quot;20307&quot; value=&quot;405&quot;/&gt;&lt;/object&gt;&lt;object type=&quot;3&quot; unique_id=&quot;11258&quot;&gt;&lt;property id=&quot;20148&quot; value=&quot;5&quot;/&gt;&lt;property id=&quot;20300&quot; value=&quot;Slide 20 - &amp;quot;ECIDS Infrastructure Model&amp;quot;&quot;/&gt;&lt;property id=&quot;20307&quot; value=&quot;399&quot;/&gt;&lt;/object&gt;&lt;object type=&quot;3&quot; unique_id=&quot;11261&quot;&gt;&lt;property id=&quot;20148&quot; value=&quot;5&quot;/&gt;&lt;property id=&quot;20300&quot; value=&quot;Slide 21 - &amp;quot;Underlying Systems and Methodology&amp;quot;&quot;/&gt;&lt;property id=&quot;20307&quot; value=&quot;358&quot;/&gt;&lt;/object&gt;&lt;object type=&quot;3&quot; unique_id=&quot;11262&quot;&gt;&lt;property id=&quot;20148&quot; value=&quot;5&quot;/&gt;&lt;property id=&quot;20300&quot; value=&quot;Slide 23 - &amp;quot;Overall ECIDS Infrastructure Vision (continued)&amp;quot;&quot;/&gt;&lt;property id=&quot;20307&quot; value=&quot;359&quot;/&gt;&lt;/object&gt;&lt;object type=&quot;3&quot; unique_id=&quot;11264&quot;&gt;&lt;property id=&quot;20148&quot; value=&quot;5&quot;/&gt;&lt;property id=&quot;20300&quot; value=&quot;Slide 24 - &amp;quot;De-Identifiable Data Warehouse&amp;quot;&quot;/&gt;&lt;property id=&quot;20307&quot; value=&quot;400&quot;/&gt;&lt;/object&gt;&lt;object type=&quot;3&quot; unique_id=&quot;11265&quot;&gt;&lt;property id=&quot;20148&quot; value=&quot;5&quot;/&gt;&lt;property id=&quot;20300&quot; value=&quot;Slide 25 - &amp;quot;Data Loading (Matcher) Flow&amp;quot;&quot;/&gt;&lt;property id=&quot;20307&quot; value=&quot;396&quot;/&gt;&lt;/object&gt;&lt;object type=&quot;3&quot; unique_id=&quot;11266&quot;&gt;&lt;property id=&quot;20148&quot; value=&quot;5&quot;/&gt;&lt;property id=&quot;20300&quot; value=&quot;Slide 26 - &amp;quot;Data Loading (ECIDS) Flow&amp;quot;&quot;/&gt;&lt;property id=&quot;20307&quot; value=&quot;397&quot;/&gt;&lt;/object&gt;&lt;object type=&quot;3&quot; unique_id=&quot;11267&quot;&gt;&lt;property id=&quot;20148&quot; value=&quot;5&quot;/&gt;&lt;property id=&quot;20300&quot; value=&quot;Slide 27 - &amp;quot;Data User (ECIDS) Flow&amp;quot;&quot;/&gt;&lt;property id=&quot;20307&quot; value=&quot;398&quot;/&gt;&lt;/object&gt;&lt;object type=&quot;3&quot; unique_id=&quot;11269&quot;&gt;&lt;property id=&quot;20148&quot; value=&quot;5&quot;/&gt;&lt;property id=&quot;20300&quot; value=&quot;Slide 28 - &amp;quot;Challenges and Lessons Learned&amp;quot;&quot;/&gt;&lt;property id=&quot;20307&quot; value=&quot;365&quot;/&gt;&lt;/object&gt;&lt;object type=&quot;3&quot; unique_id=&quot;11270&quot;&gt;&lt;property id=&quot;20148&quot; value=&quot;5&quot;/&gt;&lt;property id=&quot;20300&quot; value=&quot;Slide 29 - &amp;quot;What Can We Do Now? Population Data &amp;quot;&quot;/&gt;&lt;property id=&quot;20307&quot; value=&quot;404&quot;/&gt;&lt;/object&gt;&lt;object type=&quot;3&quot; unique_id=&quot;11560&quot;&gt;&lt;property id=&quot;20148&quot; value=&quot;5&quot;/&gt;&lt;property id=&quot;20300&quot; value=&quot;Slide 34&quot;/&gt;&lt;property id=&quot;20307&quot; value=&quot;662&quot;/&gt;&lt;/object&gt;&lt;object type=&quot;3&quot; unique_id=&quot;11561&quot;&gt;&lt;property id=&quot;20148&quot; value=&quot;5&quot;/&gt;&lt;property id=&quot;20300&quot; value=&quot;Slide 35 - &amp;quot;History of ECIDS&amp;quot;&quot;/&gt;&lt;property id=&quot;20307&quot; value=&quot;1064&quot;/&gt;&lt;/object&gt;&lt;object type=&quot;3&quot; unique_id=&quot;11562&quot;&gt;&lt;property id=&quot;20148&quot; value=&quot;5&quot;/&gt;&lt;property id=&quot;20300&quot; value=&quot;Slide 36 - &amp;quot;Mission and Vision&amp;quot;&quot;/&gt;&lt;property id=&quot;20307&quot; value=&quot;1051&quot;/&gt;&lt;/object&gt;&lt;object type=&quot;3&quot; unique_id=&quot;11563&quot;&gt;&lt;property id=&quot;20148&quot; value=&quot;5&quot;/&gt;&lt;property id=&quot;20300&quot; value=&quot;Slide 37 - &amp;quot;NC ECIDS Goal&amp;quot;&quot;/&gt;&lt;property id=&quot;20307&quot; value=&quot;1077&quot;/&gt;&lt;/object&gt;&lt;object type=&quot;3&quot; unique_id=&quot;11564&quot;&gt;&lt;property id=&quot;20148&quot; value=&quot;5&quot;/&gt;&lt;property id=&quot;20300&quot; value=&quot;Slide 38 - &amp;quot;NC ECIDS Promise&amp;quot;&quot;/&gt;&lt;property id=&quot;20307&quot; value=&quot;1079&quot;/&gt;&lt;/object&gt;&lt;object type=&quot;3&quot; unique_id=&quot;11565&quot;&gt;&lt;property id=&quot;20148&quot; value=&quot;5&quot;/&gt;&lt;property id=&quot;20300&quot; value=&quot;Slide 39 - &amp;quot;What Can We Do Now?&amp;quot;&quot;/&gt;&lt;property id=&quot;20307&quot; value=&quot;1078&quot;/&gt;&lt;/object&gt;&lt;object type=&quot;3&quot; unique_id=&quot;11566&quot;&gt;&lt;property id=&quot;20148&quot; value=&quot;5&quot;/&gt;&lt;property id=&quot;20300&quot; value=&quot;Slide 40 - &amp;quot;Updates to ECIDS&amp;quot;&quot;/&gt;&lt;property id=&quot;20307&quot; value=&quot;1055&quot;/&gt;&lt;/object&gt;&lt;object type=&quot;3&quot; unique_id=&quot;11567&quot;&gt;&lt;property id=&quot;20148&quot; value=&quot;5&quot;/&gt;&lt;property id=&quot;20300&quot; value=&quot;Slide 41 - &amp;quot;Preschool Development Grant Initiatives&amp;quot;&quot;/&gt;&lt;property id=&quot;20307&quot; value=&quot;1043&quot;/&gt;&lt;/object&gt;&lt;object type=&quot;3&quot; unique_id=&quot;11568&quot;&gt;&lt;property id=&quot;20148&quot; value=&quot;5&quot;/&gt;&lt;property id=&quot;20300&quot; value=&quot;Slide 42 - &amp;quot;NC ECIDS Reports&amp;quot;&quot;/&gt;&lt;property id=&quot;20307&quot; value=&quot;1044&quot;/&gt;&lt;/object&gt;&lt;object type=&quot;3&quot; unique_id=&quot;11569&quot;&gt;&lt;property id=&quot;20148&quot; value=&quot;5&quot;/&gt;&lt;property id=&quot;20300&quot; value=&quot;Slide 43 - &amp;quot;Current NC ECIDS&amp;quot;&quot;/&gt;&lt;property id=&quot;20307&quot; value=&quot;1042&quot;/&gt;&lt;/object&gt;&lt;object type=&quot;3&quot; unique_id=&quot;11570&quot;&gt;&lt;property id=&quot;20148&quot; value=&quot;5&quot;/&gt;&lt;property id=&quot;20300&quot; value=&quot;Slide 44 - &amp;quot;Future NC ECIDS&amp;quot;&quot;/&gt;&lt;property id=&quot;20307&quot; value=&quot;1057&quot;/&gt;&lt;/object&gt;&lt;object type=&quot;3&quot; unique_id=&quot;11572&quot;&gt;&lt;property id=&quot;20148&quot; value=&quot;5&quot;/&gt;&lt;property id=&quot;20300&quot; value=&quot;Slide 45 - &amp;quot;ECIDS Infrastructure&amp;quot;&quot;/&gt;&lt;property id=&quot;20307&quot; value=&quot;1068&quot;/&gt;&lt;/object&gt;&lt;object type=&quot;3&quot; unique_id=&quot;11573&quot;&gt;&lt;property id=&quot;20148&quot; value=&quot;5&quot;/&gt;&lt;property id=&quot;20300&quot; value=&quot;Slide 46 - &amp;quot;NC ECIDS Report &amp;quot;&quot;/&gt;&lt;property id=&quot;20307&quot; value=&quot;1059&quot;/&gt;&lt;/object&gt;&lt;object type=&quot;3&quot; unique_id=&quot;11574&quot;&gt;&lt;property id=&quot;20148&quot; value=&quot;5&quot;/&gt;&lt;property id=&quot;20300&quot; value=&quot;Slide 47 - &amp;quot;NC ECIDS Report: Data Filter&amp;quot;&quot;/&gt;&lt;property id=&quot;20307&quot; value=&quot;1063&quot;/&gt;&lt;/object&gt;&lt;object type=&quot;3&quot; unique_id=&quot;11575&quot;&gt;&lt;property id=&quot;20148&quot; value=&quot;5&quot;/&gt;&lt;property id=&quot;20300&quot; value=&quot;Slide 48 - &amp;quot;NC ECIDS Report: County-Level Data &amp;quot;&quot;/&gt;&lt;property id=&quot;20307&quot; value=&quot;1067&quot;/&gt;&lt;/object&gt;&lt;object type=&quot;3&quot; unique_id=&quot;11576&quot;&gt;&lt;property id=&quot;20148&quot; value=&quot;5&quot;/&gt;&lt;property id=&quot;20300&quot; value=&quot;Slide 49 - &amp;quot;NC ECIDS Report: Grouped by Number of Services Required&amp;quot;&quot;/&gt;&lt;property id=&quot;20307&quot; value=&quot;1073&quot;/&gt;&lt;/object&gt;&lt;object type=&quot;3&quot; unique_id=&quot;11577&quot;&gt;&lt;property id=&quot;20148&quot; value=&quot;5&quot;/&gt;&lt;property id=&quot;20300&quot; value=&quot;Slide 50 - &amp;quot;NC ECIDS Report: County Level&amp;quot;&quot;/&gt;&lt;property id=&quot;20307&quot; value=&quot;1074&quot;/&gt;&lt;/object&gt;&lt;object type=&quot;3&quot; unique_id=&quot;11578&quot;&gt;&lt;property id=&quot;20148&quot; value=&quot;5&quot;/&gt;&lt;property id=&quot;20300&quot; value=&quot;Slide 51 - &amp;quot;NC ECIDS Report: Number of Children&amp;quot;&quot;/&gt;&lt;property id=&quot;20307&quot; value=&quot;1076&quot;/&gt;&lt;/object&gt;&lt;object type=&quot;3&quot; unique_id=&quot;11579&quot;&gt;&lt;property id=&quot;20148&quot; value=&quot;5&quot;/&gt;&lt;property id=&quot;20300&quot; value=&quot;Slide 52 - &amp;quot;NC ECIDS Report: By Race&amp;quot;&quot;/&gt;&lt;property id=&quot;20307&quot; value=&quot;1075&quot;/&gt;&lt;/object&gt;&lt;object type=&quot;3&quot; unique_id=&quot;11581&quot;&gt;&lt;property id=&quot;20148&quot; value=&quot;5&quot;/&gt;&lt;property id=&quot;20300&quot; value=&quot;Slide 3 - &amp;quot;Webinar Purpose&amp;quot;&quot;/&gt;&lt;property id=&quot;20307&quot; value=&quot;1098&quot;/&gt;&lt;/object&gt;&lt;object type=&quot;3&quot; unique_id=&quot;11582&quot;&gt;&lt;property id=&quot;20148&quot; value=&quot;5&quot;/&gt;&lt;property id=&quot;20300&quot; value=&quot;Slide 5 - &amp;quot;National Perspective  &amp;quot;&quot;/&gt;&lt;property id=&quot;20307&quot; value=&quot;1084&quot;/&gt;&lt;/object&gt;&lt;object type=&quot;3&quot; unique_id=&quot;11583&quot;&gt;&lt;property id=&quot;20148&quot; value=&quot;5&quot;/&gt;&lt;property id=&quot;20300&quot; value=&quot;Slide 6 - &amp;quot;Where Are Early Childhood Data Housed? (2018)&amp;quot;&quot;/&gt;&lt;property id=&quot;20307&quot; value=&quot;1083&quot;/&gt;&lt;/object&gt;&lt;object type=&quot;3&quot; unique_id=&quot;11584&quot;&gt;&lt;property id=&quot;20148&quot; value=&quot;5&quot;/&gt;&lt;property id=&quot;20300&quot; value=&quot;Slide 7 - &amp;quot;From Which Programs Are Early Childhood Participation Data Directly Linked? (2018)&amp;quot;&quot;/&gt;&lt;property id=&quot;20307&quot; value=&quot;1099&quot;/&gt;&lt;/object&gt;&lt;object type=&quot;3&quot; unique_id=&quot;11585&quot;&gt;&lt;property id=&quot;20148&quot; value=&quot;5&quot;/&gt;&lt;property id=&quot;20300&quot; value=&quot;Slide 8 - &amp;quot;Is There a Comprehensive Data Dictionary for Early Childhood Data Elements That Contains Metadata Such As a Definit&quot;/&gt;&lt;property id=&quot;20307&quot; value=&quot;1100&quot;/&gt;&lt;/object&gt;&lt;object type=&quot;3&quot; unique_id=&quot;11586&quot;&gt;&lt;property id=&quot;20148&quot; value=&quot;5&quot;/&gt;&lt;property id=&quot;20300&quot; value=&quot;Slide 9 - &amp;quot;Are Early Childhood Data Elements CEDS Aligned?&amp;quot;&quot;/&gt;&lt;property id=&quot;20307&quot; value=&quot;1101&quot;/&gt;&lt;/object&gt;&lt;object type=&quot;3&quot; unique_id=&quot;11587&quot;&gt;&lt;property id=&quot;20148&quot; value=&quot;5&quot;/&gt;&lt;property id=&quot;20300&quot; value=&quot;Slide 10 - &amp;quot;How Are Early Childhood Data Used-Top 10? (2018)&amp;quot;&quot;/&gt;&lt;property id=&quot;20307&quot; value=&quot;1102&quot;/&gt;&lt;/object&gt;&lt;object type=&quot;3&quot; unique_id=&quot;11588&quot;&gt;&lt;property id=&quot;20148&quot; value=&quot;5&quot;/&gt;&lt;property id=&quot;20300&quot; value=&quot;Slide 11 - &amp;quot;Linking Early Childhood to K12 Data&amp;quot;&quot;/&gt;&lt;property id=&quot;20307&quot; value=&quot;1080&quot;/&gt;&lt;/object&gt;&lt;object type=&quot;3&quot; unique_id=&quot;11589&quot;&gt;&lt;property id=&quot;20148&quot; value=&quot;5&quot;/&gt;&lt;property id=&quot;20300&quot; value=&quot;Slide 12 - &amp;quot;ECIDS Infrastructure: Centralized Model&amp;quot;&quot;/&gt;&lt;property id=&quot;20307&quot; value=&quot;1085&quot;/&gt;&lt;/object&gt;&lt;object type=&quot;3&quot; unique_id=&quot;11590&quot;&gt;&lt;property id=&quot;20148&quot; value=&quot;5&quot;/&gt;&lt;property id=&quot;20300&quot; value=&quot;Slide 13 - &amp;quot;ECIDS Infrastructure: Federated Model&amp;quot;&quot;/&gt;&lt;property id=&quot;20307&quot; value=&quot;1086&quot;/&gt;&lt;/object&gt;&lt;object type=&quot;3&quot; unique_id=&quot;11591&quot;&gt;&lt;property id=&quot;20148&quot; value=&quot;5&quot;/&gt;&lt;property id=&quot;20300&quot; value=&quot;Slide 14 - &amp;quot;ECIDS Infrastructure: Hybrid Model&amp;quot;&quot;/&gt;&lt;property id=&quot;20307&quot; value=&quot;1087&quot;/&gt;&lt;/object&gt;&lt;object type=&quot;3&quot; unique_id=&quot;11592&quot;&gt;&lt;property id=&quot;20148&quot; value=&quot;5&quot;/&gt;&lt;property id=&quot;20300&quot; value=&quot;Slide 18 - &amp;quot;Basic Considerations&amp;quot;&quot;/&gt;&lt;property id=&quot;20307&quot; value=&quot;1097&quot;/&gt;&lt;/object&gt;&lt;object type=&quot;3&quot; unique_id=&quot;11593&quot;&gt;&lt;property id=&quot;20148&quot; value=&quot;5&quot;/&gt;&lt;property id=&quot;20300&quot; value=&quot;Slide 22 - &amp;quot;Overall ECIDS Infrastructure Vision &amp;quot;&quot;/&gt;&lt;property id=&quot;20307&quot; value=&quot;1103&quot;/&gt;&lt;/object&gt;&lt;object type=&quot;3&quot; unique_id=&quot;11594&quot;&gt;&lt;property id=&quot;20148&quot; value=&quot;5&quot;/&gt;&lt;property id=&quot;20300&quot; value=&quot;Slide 30 - &amp;quot;What Can We Do Now? ECIDS Child Data&amp;quot;&quot;/&gt;&lt;property id=&quot;20307&quot; value=&quot;1104&quot;/&gt;&lt;/object&gt;&lt;object type=&quot;3&quot; unique_id=&quot;11595&quot;&gt;&lt;property id=&quot;20148&quot; value=&quot;5&quot;/&gt;&lt;property id=&quot;20300&quot; value=&quot;Slide 31 - &amp;quot;What Can We Do Now? ECIDS Child Data (cont.)&amp;quot;&quot;/&gt;&lt;property id=&quot;20307&quot; value=&quot;1105&quot;/&gt;&lt;/object&gt;&lt;object type=&quot;3&quot; unique_id=&quot;11596&quot;&gt;&lt;property id=&quot;20148&quot; value=&quot;5&quot;/&gt;&lt;property id=&quot;20300&quot; value=&quot;Slide 32 - &amp;quot;Next Steps&amp;quot;&quot;/&gt;&lt;property id=&quot;20307&quot; value=&quot;1106&quot;/&gt;&lt;/object&gt;&lt;object type=&quot;3&quot; unique_id=&quot;11597&quot;&gt;&lt;property id=&quot;20148&quot; value=&quot;5&quot;/&gt;&lt;property id=&quot;20300&quot; value=&quot;Slide 54 - &amp;quot;New from the SLDS State Support Team: Updated ECIDS Toolkit&amp;quot;&quot;/&gt;&lt;property id=&quot;20307&quot; value=&quot;1093&quot;/&gt;&lt;/object&gt;&lt;object type=&quot;3&quot; unique_id=&quot;11598&quot;&gt;&lt;property id=&quot;20148&quot; value=&quot;5&quot;/&gt;&lt;property id=&quot;20300&quot; value=&quot;Slide 55 - &amp;quot;What’s Different?&amp;quot;&quot;/&gt;&lt;property id=&quot;20307&quot; value=&quot;1094&quot;/&gt;&lt;/object&gt;&lt;object type=&quot;3&quot; unique_id=&quot;11599&quot;&gt;&lt;property id=&quot;20148&quot; value=&quot;5&quot;/&gt;&lt;property id=&quot;20300&quot; value=&quot;Slide 56 - &amp;quot;Resources&amp;quot;&quot;/&gt;&lt;property id=&quot;20307&quot; value=&quot;957&quot;/&gt;&lt;/object&gt;&lt;object type=&quot;3&quot; unique_id=&quot;11795&quot;&gt;&lt;property id=&quot;20148&quot; value=&quot;5&quot;/&gt;&lt;property id=&quot;20300&quot; value=&quot;Slide 33 - &amp;quot;Questions?&amp;quot;&quot;/&gt;&lt;property id=&quot;20307&quot; value=&quot;1107&quot;/&gt;&lt;/object&gt;&lt;/object&gt;&lt;object type=&quot;8&quot; unique_id=&quot;10116&quot;&gt;&lt;/object&gt;&lt;/object&gt;&lt;/database&gt;"/>
  <p:tag name="SECTOMILLISECCONVERTED" val="1"/>
</p:tagLst>
</file>

<file path=ppt/theme/theme1.xml><?xml version="1.0" encoding="utf-8"?>
<a:theme xmlns:a="http://schemas.openxmlformats.org/drawingml/2006/main" name="3_Custom Design">
  <a:themeElements>
    <a:clrScheme name="Maximus 11">
      <a:dk1>
        <a:sysClr val="windowText" lastClr="000000"/>
      </a:dk1>
      <a:lt1>
        <a:sysClr val="window" lastClr="FFFFFF"/>
      </a:lt1>
      <a:dk2>
        <a:srgbClr val="9CA4A7"/>
      </a:dk2>
      <a:lt2>
        <a:srgbClr val="AF272F"/>
      </a:lt2>
      <a:accent1>
        <a:srgbClr val="5B6770"/>
      </a:accent1>
      <a:accent2>
        <a:srgbClr val="A2AAAD"/>
      </a:accent2>
      <a:accent3>
        <a:srgbClr val="AC956E"/>
      </a:accent3>
      <a:accent4>
        <a:srgbClr val="808DA9"/>
      </a:accent4>
      <a:accent5>
        <a:srgbClr val="424E5B"/>
      </a:accent5>
      <a:accent6>
        <a:srgbClr val="730E00"/>
      </a:accent6>
      <a:hlink>
        <a:srgbClr val="D26900"/>
      </a:hlink>
      <a:folHlink>
        <a:srgbClr val="D8924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Custom Design">
  <a:themeElements>
    <a:clrScheme name="Maximus 11">
      <a:dk1>
        <a:sysClr val="windowText" lastClr="000000"/>
      </a:dk1>
      <a:lt1>
        <a:sysClr val="window" lastClr="FFFFFF"/>
      </a:lt1>
      <a:dk2>
        <a:srgbClr val="9CA4A7"/>
      </a:dk2>
      <a:lt2>
        <a:srgbClr val="AF272F"/>
      </a:lt2>
      <a:accent1>
        <a:srgbClr val="5B6770"/>
      </a:accent1>
      <a:accent2>
        <a:srgbClr val="A2AAAD"/>
      </a:accent2>
      <a:accent3>
        <a:srgbClr val="AC956E"/>
      </a:accent3>
      <a:accent4>
        <a:srgbClr val="808DA9"/>
      </a:accent4>
      <a:accent5>
        <a:srgbClr val="424E5B"/>
      </a:accent5>
      <a:accent6>
        <a:srgbClr val="730E00"/>
      </a:accent6>
      <a:hlink>
        <a:srgbClr val="D26900"/>
      </a:hlink>
      <a:folHlink>
        <a:srgbClr val="D8924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F3718D43325B4BB063AFF6C4B8168B" ma:contentTypeVersion="4" ma:contentTypeDescription="Create a new document." ma:contentTypeScope="" ma:versionID="6917ade2ad7c9240d9b86e6ba8e454be">
  <xsd:schema xmlns:xsd="http://www.w3.org/2001/XMLSchema" xmlns:xs="http://www.w3.org/2001/XMLSchema" xmlns:p="http://schemas.microsoft.com/office/2006/metadata/properties" xmlns:ns2="63bff2b1-b390-47e9-9b20-8311b118c40d" targetNamespace="http://schemas.microsoft.com/office/2006/metadata/properties" ma:root="true" ma:fieldsID="58195ef4320a430143409590e3c223bb" ns2:_="">
    <xsd:import namespace="63bff2b1-b390-47e9-9b20-8311b118c40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bff2b1-b390-47e9-9b20-8311b118c4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696C1B-F339-403D-9505-A02103BF0E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bff2b1-b390-47e9-9b20-8311b118c4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89BC953-2D66-424C-931F-A7A22FEF9084}">
  <ds:schemaRefs>
    <ds:schemaRef ds:uri="http://schemas.microsoft.com/office/2006/metadata/properties"/>
    <ds:schemaRef ds:uri="http://purl.org/dc/terms/"/>
    <ds:schemaRef ds:uri="http://purl.org/dc/elements/1.1/"/>
    <ds:schemaRef ds:uri="http://purl.org/dc/dcmitype/"/>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63bff2b1-b390-47e9-9b20-8311b118c40d"/>
  </ds:schemaRefs>
</ds:datastoreItem>
</file>

<file path=customXml/itemProps3.xml><?xml version="1.0" encoding="utf-8"?>
<ds:datastoreItem xmlns:ds="http://schemas.openxmlformats.org/officeDocument/2006/customXml" ds:itemID="{33F0AB1D-5D87-40EE-AB81-D071F45265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63780</TotalTime>
  <Words>3233</Words>
  <Application>Microsoft Office PowerPoint</Application>
  <PresentationFormat>On-screen Show (16:9)</PresentationFormat>
  <Paragraphs>458</Paragraphs>
  <Slides>58</Slides>
  <Notes>38</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58</vt:i4>
      </vt:variant>
    </vt:vector>
  </HeadingPairs>
  <TitlesOfParts>
    <vt:vector size="73" baseType="lpstr">
      <vt:lpstr>Arial</vt:lpstr>
      <vt:lpstr>Calibri</vt:lpstr>
      <vt:lpstr>Calibri Light</vt:lpstr>
      <vt:lpstr>Franklin Gothic Demi Cond</vt:lpstr>
      <vt:lpstr>Franklin Gothic Medium</vt:lpstr>
      <vt:lpstr>Franklin Gothic Medium Cond</vt:lpstr>
      <vt:lpstr>Gotham Bold</vt:lpstr>
      <vt:lpstr>Helvetica</vt:lpstr>
      <vt:lpstr>Segoe UI</vt:lpstr>
      <vt:lpstr>Symbol</vt:lpstr>
      <vt:lpstr>Times New Roman</vt:lpstr>
      <vt:lpstr>3_Custom Design</vt:lpstr>
      <vt:lpstr>1_Office Theme</vt:lpstr>
      <vt:lpstr>5_Custom Design</vt:lpstr>
      <vt:lpstr>3_Office Theme</vt:lpstr>
      <vt:lpstr>Planning for ECIDS Development:  System Design Considerations</vt:lpstr>
      <vt:lpstr>Planning for ECIDS Development:  System Design Considerations</vt:lpstr>
      <vt:lpstr>Webinar Purpose</vt:lpstr>
      <vt:lpstr>Webinar Agenda</vt:lpstr>
      <vt:lpstr>National Perspective  </vt:lpstr>
      <vt:lpstr>Where Are Early Childhood Data Housed? (2018)</vt:lpstr>
      <vt:lpstr>From Which Programs Are Early Childhood Participation Data Directly Linked? (2018)</vt:lpstr>
      <vt:lpstr>Is There a Comprehensive Data Dictionary for Early Childhood Data Elements That Contains Metadata Such As a Definition, Option Sets, Type, or Field Length?</vt:lpstr>
      <vt:lpstr>Are Early Childhood Data Elements CEDS Aligned?</vt:lpstr>
      <vt:lpstr>How Are Early Childhood Data Used-Top 10? (2018)</vt:lpstr>
      <vt:lpstr>Linking Early Childhood to K12 Data</vt:lpstr>
      <vt:lpstr>ECIDS Infrastructure: Centralized Model</vt:lpstr>
      <vt:lpstr>ECIDS Infrastructure: Federated Model</vt:lpstr>
      <vt:lpstr>ECIDS Infrastructure: Hybrid Model</vt:lpstr>
      <vt:lpstr>The Four-Stage Process of ECIDS System Design</vt:lpstr>
      <vt:lpstr>State Perspectives</vt:lpstr>
      <vt:lpstr>Utah</vt:lpstr>
      <vt:lpstr>Basic Considerations</vt:lpstr>
      <vt:lpstr>Long-Term Goals and Objectives</vt:lpstr>
      <vt:lpstr>ECIDS Infrastructure Model</vt:lpstr>
      <vt:lpstr>Underlying Systems and Methodology</vt:lpstr>
      <vt:lpstr>Overall ECIDS Infrastructure Vision </vt:lpstr>
      <vt:lpstr>Overall ECIDS Infrastructure Vision (continued)</vt:lpstr>
      <vt:lpstr>De-Identifiable Data Warehouse</vt:lpstr>
      <vt:lpstr>Data Loading (Matcher) Flow</vt:lpstr>
      <vt:lpstr>Data Loading (ECIDS) Flow</vt:lpstr>
      <vt:lpstr>Data User (ECIDS) Flow</vt:lpstr>
      <vt:lpstr>Challenges and Lessons Learned</vt:lpstr>
      <vt:lpstr>What Can We Do Now? Population Data </vt:lpstr>
      <vt:lpstr>What Can We Do Now? ECIDS Child Data</vt:lpstr>
      <vt:lpstr>What Can We Do Now? ECIDS Child Data (cont.)</vt:lpstr>
      <vt:lpstr>Next Steps</vt:lpstr>
      <vt:lpstr>Questions?</vt:lpstr>
      <vt:lpstr>PowerPoint Presentation</vt:lpstr>
      <vt:lpstr>History of ECIDS</vt:lpstr>
      <vt:lpstr>Mission and Vision</vt:lpstr>
      <vt:lpstr>NC ECIDS Goal</vt:lpstr>
      <vt:lpstr>NC ECIDS Promise</vt:lpstr>
      <vt:lpstr>What Can We Do Now?</vt:lpstr>
      <vt:lpstr>Updates to ECIDS</vt:lpstr>
      <vt:lpstr>Preschool Development Grant Initiatives</vt:lpstr>
      <vt:lpstr>NC ECIDS Reports</vt:lpstr>
      <vt:lpstr>Current NC ECIDS</vt:lpstr>
      <vt:lpstr>Future NC ECIDS</vt:lpstr>
      <vt:lpstr>ECIDS Infrastructure</vt:lpstr>
      <vt:lpstr>NC ECIDS Report </vt:lpstr>
      <vt:lpstr>NC ECIDS Report: Data Filter</vt:lpstr>
      <vt:lpstr>NC ECIDS Report: County-Level Data </vt:lpstr>
      <vt:lpstr>NC ECIDS Report: Grouped by Number of Services Required</vt:lpstr>
      <vt:lpstr>NC ECIDS Report: County Level</vt:lpstr>
      <vt:lpstr>NC ECIDS Report: Number of Children</vt:lpstr>
      <vt:lpstr>NC ECIDS Report: By Race</vt:lpstr>
      <vt:lpstr>Questions?</vt:lpstr>
      <vt:lpstr>New from the SLDS State Support Team: Updated ECIDS Toolkit</vt:lpstr>
      <vt:lpstr>What’s Different?</vt:lpstr>
      <vt:lpstr>Resources</vt:lpstr>
      <vt:lpstr>Contacts</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for ECIDS Development System Design Considerations</dc:title>
  <dc:subject/>
  <dc:creator>SLDS Grant Program</dc:creator>
  <cp:keywords>statewide longitudinal data system; SLDS; webinar; early childhood integrated data system; ecids; system design; North Carolina; Utah</cp:keywords>
  <dc:description/>
  <cp:lastModifiedBy>Meg Edwards</cp:lastModifiedBy>
  <cp:revision>1276</cp:revision>
  <cp:lastPrinted>2018-11-18T17:09:28Z</cp:lastPrinted>
  <dcterms:created xsi:type="dcterms:W3CDTF">2011-05-10T18:26:10Z</dcterms:created>
  <dcterms:modified xsi:type="dcterms:W3CDTF">2021-09-01T15:12:04Z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0x010100B3F3718D43325B4BB063AFF6C4B8168B</vt:lpwstr>
  </property>
  <property fmtid="{D5CDD505-2E9C-101B-9397-08002B2CF9AE}" pid="3" name="_dlc_DocIdItemGuid">
    <vt:lpwstr>298874de-e473-4503-976e-72affc0abfd7</vt:lpwstr>
  </property>
  <property fmtid="{D5CDD505-2E9C-101B-9397-08002B2CF9AE}" pid="4" name="Language">
    <vt:lpwstr>English</vt:lpwstr>
  </property>
</Properties>
</file>